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7" r:id="rId3"/>
    <p:sldId id="259" r:id="rId4"/>
    <p:sldId id="274" r:id="rId5"/>
    <p:sldId id="260" r:id="rId6"/>
    <p:sldId id="261" r:id="rId7"/>
    <p:sldId id="275" r:id="rId8"/>
    <p:sldId id="262" r:id="rId9"/>
    <p:sldId id="276" r:id="rId10"/>
    <p:sldId id="263" r:id="rId11"/>
    <p:sldId id="283" r:id="rId12"/>
    <p:sldId id="264" r:id="rId13"/>
    <p:sldId id="277" r:id="rId14"/>
    <p:sldId id="284" r:id="rId15"/>
    <p:sldId id="282" r:id="rId16"/>
    <p:sldId id="288" r:id="rId17"/>
    <p:sldId id="289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392"/>
    <a:srgbClr val="275B7B"/>
    <a:srgbClr val="3378A3"/>
    <a:srgbClr val="338BA3"/>
    <a:srgbClr val="85CA3A"/>
    <a:srgbClr val="000000"/>
    <a:srgbClr val="399AB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857BF-7D11-422D-BF0A-E74FCB3FE432}" type="datetimeFigureOut">
              <a:rPr lang="fr-FR" smtClean="0"/>
              <a:pPr/>
              <a:t>13/05/2016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9735F-0E51-4348-89C0-07E1AD53F7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3202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83852" y="8684899"/>
            <a:ext cx="2972547" cy="45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96" tIns="46098" rIns="92196" bIns="46098" anchor="b"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536041D-1638-400D-A2E5-0566FE9706CE}" type="slidenum">
              <a:rPr lang="fr-FR" altLang="fr-FR" sz="1200"/>
              <a:pPr algn="r" eaLnBrk="1" hangingPunct="1"/>
              <a:t>1</a:t>
            </a:fld>
            <a:endParaRPr lang="fr-FR" altLang="fr-FR" sz="1200" dirty="0"/>
          </a:p>
        </p:txBody>
      </p:sp>
      <p:sp>
        <p:nvSpPr>
          <p:cNvPr id="19459" name="Rectangle 7"/>
          <p:cNvSpPr txBox="1">
            <a:spLocks noGrp="1" noChangeArrowheads="1"/>
          </p:cNvSpPr>
          <p:nvPr/>
        </p:nvSpPr>
        <p:spPr bwMode="auto">
          <a:xfrm>
            <a:off x="3883852" y="8684899"/>
            <a:ext cx="2972547" cy="45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96" tIns="46098" rIns="92196" bIns="46098" anchor="b"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A9E9CA3-C8B7-4F5B-842F-9C15CC9A7F72}" type="slidenum">
              <a:rPr lang="fr-FR" altLang="fr-FR" sz="1200"/>
              <a:pPr algn="r" eaLnBrk="1" hangingPunct="1"/>
              <a:t>1</a:t>
            </a:fld>
            <a:endParaRPr lang="fr-FR" altLang="fr-FR" sz="1200" dirty="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9735F-0E51-4348-89C0-07E1AD53F73D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67B5-BAEA-4034-A044-CDAA86DD4C91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8750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AC60-DD12-403C-82E0-DE952323EB91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2499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0CE57-FC1C-4F1E-8897-751C56672295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355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0220-74EC-4309-ADD5-4680120ED849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973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6846D-8253-4098-A6C4-E063289FF465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1957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647C-6175-4DC8-A4A0-719930A77306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5187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C4FA-D53A-4D39-9F40-F603A4FF8897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9493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074E-84AE-481D-AB0C-976E33D39157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772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8344-1FBA-4541-9489-1039B965A3F3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21F5-C2E6-48D8-98C9-92082CD3CF2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4381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CAC7-52AC-42E6-AA81-F6B9464346A0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8672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8C1C-6BA1-4578-9F79-9CC628CE2B84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3985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6B62-33ED-4B72-9786-A4937E914266}" type="datetime1">
              <a:rPr lang="fr-FR" smtClean="0"/>
              <a:pPr/>
              <a:t>13/05/2016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5C02E-96AE-479B-BD75-88A7AFCE04B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8" name="Picture 26" descr="2010-03-24_ARS_COM_Logos_territoirePaca"/>
          <p:cNvPicPr>
            <a:picLocks noChangeAspect="1" noChangeArrowheads="1"/>
          </p:cNvPicPr>
          <p:nvPr userDrawn="1"/>
        </p:nvPicPr>
        <p:blipFill>
          <a:blip r:embed="rId13" cstate="print"/>
          <a:srcRect l="2492" t="13759" r="831" b="12859"/>
          <a:stretch>
            <a:fillRect/>
          </a:stretch>
        </p:blipFill>
        <p:spPr bwMode="auto">
          <a:xfrm>
            <a:off x="107504" y="260648"/>
            <a:ext cx="9036496" cy="11521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5693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95936" y="4581128"/>
            <a:ext cx="4248472" cy="10801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927100" fontAlgn="base">
              <a:spcBef>
                <a:spcPct val="20000"/>
              </a:spcBef>
              <a:spcAft>
                <a:spcPct val="0"/>
              </a:spcAft>
              <a:buSzPct val="45000"/>
            </a:pPr>
            <a:r>
              <a:rPr lang="fr-FR" altLang="fr-FR" sz="2400" b="1" dirty="0" smtClean="0">
                <a:solidFill>
                  <a:srgbClr val="85CA3A"/>
                </a:solidFill>
                <a:latin typeface="Calibri" pitchFamily="34" charset="0"/>
              </a:rPr>
              <a:t>Dr Védrines Geneviève</a:t>
            </a:r>
            <a:r>
              <a:rPr lang="fr-FR" altLang="fr-FR" sz="2400" b="1" dirty="0" smtClean="0">
                <a:solidFill>
                  <a:srgbClr val="92D050"/>
                </a:solidFill>
                <a:latin typeface="Calibri" pitchFamily="34" charset="0"/>
              </a:rPr>
              <a:t/>
            </a:r>
            <a:br>
              <a:rPr lang="fr-FR" altLang="fr-FR" sz="2400" b="1" dirty="0" smtClean="0">
                <a:solidFill>
                  <a:srgbClr val="92D050"/>
                </a:solidFill>
                <a:latin typeface="Calibri" pitchFamily="34" charset="0"/>
              </a:rPr>
            </a:br>
            <a:r>
              <a:rPr lang="fr-FR" altLang="fr-FR" sz="2400" b="1" dirty="0" smtClean="0">
                <a:solidFill>
                  <a:srgbClr val="92D050"/>
                </a:solidFill>
                <a:latin typeface="Calibri" pitchFamily="34" charset="0"/>
              </a:rPr>
              <a:t>                            </a:t>
            </a:r>
            <a:r>
              <a:rPr lang="fr-FR" altLang="fr-FR" sz="2400" b="1" dirty="0" smtClean="0">
                <a:solidFill>
                  <a:srgbClr val="85CA3A"/>
                </a:solidFill>
                <a:latin typeface="Calibri" pitchFamily="34" charset="0"/>
              </a:rPr>
              <a:t>ARS PACA</a:t>
            </a:r>
            <a:endParaRPr lang="fr-FR" sz="2400" dirty="0">
              <a:solidFill>
                <a:srgbClr val="85CA3A"/>
              </a:solidFill>
              <a:latin typeface="Calibri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8028384" y="6309320"/>
            <a:ext cx="621432" cy="365125"/>
          </a:xfrm>
        </p:spPr>
        <p:txBody>
          <a:bodyPr/>
          <a:lstStyle/>
          <a:p>
            <a:fld id="{E5B121F5-C2E6-48D8-98C9-92082CD3CF2D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79512" y="2564904"/>
            <a:ext cx="8964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  <a:buSzPct val="75000"/>
            </a:pPr>
            <a:r>
              <a:rPr lang="fr-FR" altLang="fr-FR" sz="4400" b="1" dirty="0" smtClean="0">
                <a:solidFill>
                  <a:srgbClr val="002392"/>
                </a:solidFill>
                <a:latin typeface="Arial Narrow" pitchFamily="34" charset="0"/>
              </a:rPr>
              <a:t>  </a:t>
            </a:r>
            <a:r>
              <a:rPr lang="fr-FR" alt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de cardiologie interventionnelle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6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1124744"/>
            <a:ext cx="5400600" cy="64807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d’angioplastie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112568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tabLst>
                <a:tab pos="381000" algn="l"/>
              </a:tabLst>
            </a:pPr>
            <a:r>
              <a:rPr lang="fr-FR" alt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Constats:</a:t>
            </a:r>
          </a:p>
          <a:p>
            <a:pPr marL="400050" lvl="1" indent="0">
              <a:tabLst>
                <a:tab pos="381000" algn="l"/>
              </a:tabLst>
            </a:pPr>
            <a:r>
              <a:rPr lang="fr-FR" altLang="fr-FR" sz="20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altLang="fr-FR" sz="2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Un taux d’évolution régional pour les 3 dernières années qui suit la progression du niveau national mais une progression de l’activité importante pour le territoire du Var</a:t>
            </a:r>
          </a:p>
          <a:p>
            <a:pPr marL="400050" lvl="1" indent="0">
              <a:buNone/>
              <a:tabLst>
                <a:tab pos="381000" algn="l"/>
              </a:tabLst>
            </a:pPr>
            <a:endParaRPr lang="fr-FR" altLang="fr-FR" sz="22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400050" lvl="1" indent="0">
              <a:tabLst>
                <a:tab pos="381000" algn="l"/>
              </a:tabLst>
            </a:pPr>
            <a:r>
              <a:rPr lang="fr-FR" altLang="fr-FR" sz="2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L’ICS montre un recours à l’angioplastie plus important dans notre région que sur le territoire national avec des chiffres plus importants pour les territoires du Var et des Bouches du Rhône (Alpes maritimes à analyser avec prudence en raison des fuites vers Monaco)</a:t>
            </a:r>
          </a:p>
          <a:p>
            <a:pPr marL="400050" lvl="1" indent="0">
              <a:tabLst>
                <a:tab pos="381000" algn="l"/>
              </a:tabLst>
            </a:pPr>
            <a:endParaRPr lang="fr-FR" altLang="fr-FR" sz="22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400050" lvl="1" indent="0">
              <a:tabLst>
                <a:tab pos="381000" algn="l"/>
              </a:tabLst>
            </a:pPr>
            <a:r>
              <a:rPr lang="fr-FR" altLang="fr-FR" sz="2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Pour les critères qualitatifs, un nombre de </a:t>
            </a:r>
            <a:r>
              <a:rPr lang="fr-FR" altLang="fr-FR" sz="2200" b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stents</a:t>
            </a:r>
            <a:r>
              <a:rPr lang="fr-FR" altLang="fr-FR" sz="2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par patient et par an globalement plus important en Paca que sur le territoire national</a:t>
            </a:r>
            <a:endParaRPr lang="fr-FR" altLang="fr-FR" sz="22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1949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1124744"/>
            <a:ext cx="5400600" cy="64807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d’angioplastie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040560"/>
          </a:xfrm>
        </p:spPr>
        <p:txBody>
          <a:bodyPr>
            <a:normAutofit fontScale="55000" lnSpcReduction="20000"/>
          </a:bodyPr>
          <a:lstStyle/>
          <a:p>
            <a:pPr marL="0" indent="0">
              <a:buFont typeface="Arial" charset="0"/>
              <a:buNone/>
              <a:tabLst>
                <a:tab pos="381000" algn="l"/>
              </a:tabLst>
            </a:pPr>
            <a:r>
              <a:rPr lang="fr-FR" altLang="fr-FR" sz="4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recommandations:</a:t>
            </a: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4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r>
              <a:rPr lang="fr-FR" altLang="fr-FR" sz="1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Supériorité la chirurgie sur l’angioplastie pour les atteintes </a:t>
            </a:r>
            <a:r>
              <a:rPr lang="fr-FR" altLang="fr-FR" sz="3200" b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tritronculaires</a:t>
            </a: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(avec ou non la lésion du TC) quand le </a:t>
            </a:r>
            <a:r>
              <a:rPr lang="fr-FR" altLang="fr-FR" sz="3200" b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syntax</a:t>
            </a: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score est &gt; 23</a:t>
            </a: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Revascularisation indiquée quand le nombre de segments myocardiques lésés &gt; 10% de la masse myocardique appréciée par scintigraphie</a:t>
            </a: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Pb des branches diagonales, distales occlusions coronaires quand les patients sont asymptomatiques, test- et territoires atteints modestes.</a:t>
            </a: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Intérêt des examens non invasif affirmant l’ischémie dans l’angor stable</a:t>
            </a: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Place de la FFR actuellement remboursée par l’assurance maladie</a:t>
            </a: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Indications s’élargissant des </a:t>
            </a:r>
            <a:r>
              <a:rPr lang="fr-FR" altLang="fr-FR" sz="3200" b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stents</a:t>
            </a:r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actifs : attention si risque hémorragique ou non compliance du traitement</a:t>
            </a:r>
          </a:p>
          <a:p>
            <a:pPr marL="400050" lvl="1" indent="0">
              <a:lnSpc>
                <a:spcPct val="150000"/>
              </a:lnSpc>
              <a:tabLst>
                <a:tab pos="381000" algn="l"/>
              </a:tabLst>
            </a:pPr>
            <a:endParaRPr lang="fr-FR" altLang="fr-FR" sz="16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1949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1052736"/>
            <a:ext cx="5554960" cy="64807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Les pontages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3960439"/>
          </a:xfrm>
        </p:spPr>
        <p:txBody>
          <a:bodyPr>
            <a:normAutofit/>
          </a:bodyPr>
          <a:lstStyle/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4 centres réalisent des pontages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Répartition de l’activité par territoire</a:t>
            </a: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12</a:t>
            </a:fld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8678688"/>
              </p:ext>
            </p:extLst>
          </p:nvPr>
        </p:nvGraphicFramePr>
        <p:xfrm>
          <a:off x="683568" y="3140969"/>
          <a:ext cx="7560839" cy="3456381"/>
        </p:xfrm>
        <a:graphic>
          <a:graphicData uri="http://schemas.openxmlformats.org/drawingml/2006/table">
            <a:tbl>
              <a:tblPr/>
              <a:tblGrid>
                <a:gridCol w="2541067"/>
                <a:gridCol w="935361"/>
                <a:gridCol w="935361"/>
                <a:gridCol w="935361"/>
                <a:gridCol w="1278328"/>
                <a:gridCol w="935361"/>
              </a:tblGrid>
              <a:tr h="43990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8859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EVOL 2015/2013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895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Alpes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-16,36%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90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Bouches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-8,96%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90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1 018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-10,51%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90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NATIONAL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18 064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18 045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17 877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-1,04%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895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8961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Les pontages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4032447"/>
          </a:xfrm>
        </p:spPr>
        <p:txBody>
          <a:bodyPr/>
          <a:lstStyle/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Indice de consommation standardisé</a:t>
            </a:r>
          </a:p>
          <a:p>
            <a:pPr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13</a:t>
            </a:fld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619672" y="2924942"/>
          <a:ext cx="5904656" cy="2779392"/>
        </p:xfrm>
        <a:graphic>
          <a:graphicData uri="http://schemas.openxmlformats.org/drawingml/2006/table">
            <a:tbl>
              <a:tblPr/>
              <a:tblGrid>
                <a:gridCol w="3182509"/>
                <a:gridCol w="2722147"/>
              </a:tblGrid>
              <a:tr h="26262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Alpes de Hautes-Provence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Hautes-Alpes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Alpes 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Bouches 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Vaucluse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2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0,53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29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Auvergne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9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Rhône-Alpes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9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Languedoc Roussillon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9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Midi Pyrénées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4096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Les pontages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032447"/>
          </a:xfrm>
        </p:spPr>
        <p:txBody>
          <a:bodyPr>
            <a:normAutofit/>
          </a:bodyPr>
          <a:lstStyle/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Recours au pontage inf</a:t>
            </a:r>
            <a:r>
              <a:rPr lang="fr-FR" sz="2400" b="1" dirty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é</a:t>
            </a: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rieur à celui du niveau national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La région PACA représente 5% des actes de la France (vs 8% de la population)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Importance des discussions médico-chirurgicales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Extension des indications d’angioplasties (recommandations européennes)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008112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Les TAVI</a:t>
            </a:r>
            <a:endParaRPr lang="fr-FR" sz="3600" b="1" dirty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844824"/>
            <a:ext cx="8686800" cy="4464495"/>
          </a:xfrm>
        </p:spPr>
        <p:txBody>
          <a:bodyPr/>
          <a:lstStyle/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Indice de consommation standardisé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15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4014860"/>
              </p:ext>
            </p:extLst>
          </p:nvPr>
        </p:nvGraphicFramePr>
        <p:xfrm>
          <a:off x="1187624" y="2492898"/>
          <a:ext cx="7200800" cy="3888427"/>
        </p:xfrm>
        <a:graphic>
          <a:graphicData uri="http://schemas.openxmlformats.org/drawingml/2006/table">
            <a:tbl>
              <a:tblPr/>
              <a:tblGrid>
                <a:gridCol w="576987"/>
                <a:gridCol w="3854275"/>
                <a:gridCol w="1384769"/>
                <a:gridCol w="1384769"/>
              </a:tblGrid>
              <a:tr h="35972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316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59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Alpes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Hautes-Provence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2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Hautes-Alpes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2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Alpes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2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Bouches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59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2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Vaucluse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2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59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864096"/>
          </a:xfrm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Les TAVI</a:t>
            </a:r>
            <a:endParaRPr lang="fr-F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76463"/>
          </a:xfrm>
        </p:spPr>
        <p:txBody>
          <a:bodyPr>
            <a:normAutofit/>
          </a:bodyPr>
          <a:lstStyle/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Globalement le taux d’évolution de l’activité est inferieur au niveau national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 recours à cette technique est plus important dans les BDR et les Alpes de </a:t>
            </a:r>
            <a:r>
              <a:rPr lang="fr-FR" sz="2400" b="1" dirty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aute Provence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72008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En 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060848"/>
            <a:ext cx="9252520" cy="4680520"/>
          </a:xfrm>
        </p:spPr>
        <p:txBody>
          <a:bodyPr>
            <a:normAutofit fontScale="92500" lnSpcReduction="10000"/>
          </a:bodyPr>
          <a:lstStyle/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Recours à l’angioplastie plus important en PACA qu’au niveau national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Recours inferieur à la moyenne nationale </a:t>
            </a:r>
            <a:r>
              <a:rPr lang="fr-FR" sz="2400" b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pour les pontages</a:t>
            </a: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Importance des discussions médico-chirurgicales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Apport des recommandations européennes 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Hétérogénéité des pratiques persistante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                       Importance du registre+++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755576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3768" y="1124744"/>
            <a:ext cx="3240360" cy="64807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La région paca compte 4 916 069 habitants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La part des plus de 60 ans représente 27% (18% au niveau national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 83 et le 04 sont les deux départements les plus âgés (30% pour une moyenne régionale à 27%)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 13 est le département le plus jeune (24%)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endParaRPr lang="fr-FR" altLang="fr-FR" sz="56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21 centres autorisés à l’angioplastie (dont l’HIA)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5 centres dans le 06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10 dans le 13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4 dans le Var </a:t>
            </a:r>
          </a:p>
          <a:p>
            <a:pPr marL="857250" lvl="1" indent="-45720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2 dans le Vaucluse  </a:t>
            </a:r>
          </a:p>
          <a:p>
            <a:pPr marL="400050" lvl="1" indent="0" algn="just">
              <a:buClr>
                <a:srgbClr val="C00000"/>
              </a:buClr>
              <a:buSzPct val="60000"/>
              <a:tabLst>
                <a:tab pos="381000" algn="l"/>
              </a:tabLst>
            </a:pPr>
            <a:endParaRPr lang="fr-FR" altLang="fr-FR" sz="56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C00000"/>
              </a:buClr>
              <a:tabLst>
                <a:tab pos="381000" algn="l"/>
              </a:tabLst>
            </a:pPr>
            <a:r>
              <a:rPr lang="fr-FR" altLang="fr-FR" sz="5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4 centres de chirurgie cardiaque :3 dans le 13 et 1 dans le 06</a:t>
            </a:r>
          </a:p>
          <a:p>
            <a:pPr marL="0" indent="0">
              <a:buClr>
                <a:srgbClr val="C00000"/>
              </a:buClr>
              <a:tabLst>
                <a:tab pos="381000" algn="l"/>
              </a:tabLst>
            </a:pPr>
            <a:endParaRPr lang="fr-FR" altLang="fr-FR" sz="2400" b="1" dirty="0" smtClean="0">
              <a:solidFill>
                <a:srgbClr val="002392"/>
              </a:solidFill>
            </a:endParaRPr>
          </a:p>
          <a:p>
            <a:pPr marL="0" indent="0">
              <a:buClr>
                <a:srgbClr val="C00000"/>
              </a:buClr>
              <a:buFont typeface="Courier New" pitchFamily="49" charset="0"/>
              <a:buChar char="o"/>
              <a:tabLst>
                <a:tab pos="381000" algn="l"/>
              </a:tabLst>
            </a:pPr>
            <a:endParaRPr lang="fr-FR" altLang="fr-FR" sz="2400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8049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672" y="1412776"/>
            <a:ext cx="5256584" cy="7920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altLang="fr-FR" sz="28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de coronarographie</a:t>
            </a:r>
            <a:endParaRPr lang="fr-FR" sz="28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204864"/>
            <a:ext cx="9144000" cy="4176464"/>
          </a:xfrm>
        </p:spPr>
        <p:txBody>
          <a:bodyPr>
            <a:normAutofit/>
          </a:bodyPr>
          <a:lstStyle/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r>
              <a:rPr lang="fr-FR" sz="2400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23 centres réalisent des coronarographies (21  sont autorises à l’angioplastie)</a:t>
            </a:r>
          </a:p>
          <a:p>
            <a:pPr marL="0" indent="-57150">
              <a:buClr>
                <a:srgbClr val="94021A"/>
              </a:buClr>
              <a:buSzPct val="60000"/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Répartition de l’activité par territoire</a:t>
            </a: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3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691680" y="4221088"/>
          <a:ext cx="5397500" cy="1562100"/>
        </p:xfrm>
        <a:graphic>
          <a:graphicData uri="http://schemas.openxmlformats.org/drawingml/2006/table">
            <a:tbl>
              <a:tblPr/>
              <a:tblGrid>
                <a:gridCol w="2070100"/>
                <a:gridCol w="762000"/>
                <a:gridCol w="762000"/>
                <a:gridCol w="762000"/>
                <a:gridCol w="1041400"/>
              </a:tblGrid>
              <a:tr h="39052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EVOL 2015/2013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Alpes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5 841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5 878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Bouches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10 662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10 862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11 443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4 150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4 204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4 389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Vaucluse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2 579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2 974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15,32%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23 234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23 848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25 004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7,62%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NATIONAL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238 985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247 786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252 610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5,70%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4655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</p:spPr>
        <p:txBody>
          <a:bodyPr>
            <a:normAutofit/>
          </a:bodyPr>
          <a:lstStyle/>
          <a:p>
            <a:r>
              <a:rPr lang="fr-FR" altLang="fr-FR" sz="32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de coronarographie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60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Indice de consommation </a:t>
            </a:r>
            <a:r>
              <a:rPr lang="fr-FR" sz="2400" b="1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tandardisé</a:t>
            </a:r>
          </a:p>
          <a:p>
            <a:pPr>
              <a:buNone/>
            </a:pPr>
            <a:r>
              <a:rPr lang="fr-FR" sz="1600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un indice permet de positionner le taux recours standardisé (</a:t>
            </a:r>
            <a:r>
              <a:rPr lang="fr-FR" sz="1600" i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TRs</a:t>
            </a:r>
            <a:r>
              <a:rPr lang="fr-FR" sz="1600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) : </a:t>
            </a:r>
          </a:p>
          <a:p>
            <a:pPr>
              <a:buNone/>
            </a:pPr>
            <a:r>
              <a:rPr lang="fr-FR" sz="1600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-       </a:t>
            </a:r>
            <a:r>
              <a:rPr lang="fr-FR" sz="1400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</a:t>
            </a:r>
            <a:r>
              <a:rPr lang="fr-FR" sz="1400" b="1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indice national donne le rapport entre le </a:t>
            </a:r>
            <a:r>
              <a:rPr lang="fr-FR" sz="1400" b="1" i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TRs</a:t>
            </a:r>
            <a:r>
              <a:rPr lang="fr-FR" sz="1400" b="1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de la région, du territoire de santé et le taux de recours national : si l’indice est supérieur à 1, le taux de recours à cette activité standardisé de la région ou du territoire de santé considéré est plus important que le taux national. </a:t>
            </a:r>
          </a:p>
          <a:p>
            <a:pPr>
              <a:buNone/>
            </a:pPr>
            <a:r>
              <a:rPr lang="fr-FR" sz="1400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-      l’</a:t>
            </a:r>
            <a:r>
              <a:rPr lang="fr-FR" sz="1400" b="1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indice régional donne le rapport entre le </a:t>
            </a:r>
            <a:r>
              <a:rPr lang="fr-FR" sz="1400" b="1" i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TRs</a:t>
            </a:r>
            <a:r>
              <a:rPr lang="fr-FR" sz="1400" b="1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du territoire de santé et le </a:t>
            </a:r>
            <a:r>
              <a:rPr lang="fr-FR" sz="1400" b="1" i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TRs</a:t>
            </a:r>
            <a:r>
              <a:rPr lang="fr-FR" sz="1400" b="1" i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de la région : si l’indice est supérieur à 1 le taux standardisé du territoire ou du zonage est plus important que le taux standardisé régional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4</a:t>
            </a:fld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267744" y="4094984"/>
          <a:ext cx="5544616" cy="2502370"/>
        </p:xfrm>
        <a:graphic>
          <a:graphicData uri="http://schemas.openxmlformats.org/drawingml/2006/table">
            <a:tbl>
              <a:tblPr/>
              <a:tblGrid>
                <a:gridCol w="2670318"/>
                <a:gridCol w="2874298"/>
              </a:tblGrid>
              <a:tr h="22112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1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Alpes de Hautes-Provence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Hautes-Alpes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Alpes 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Bouches 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Vaucluse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Auvergne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Rhône-Alpes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871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Languedoc Roussillon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7254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Midi Pyrénées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1556792"/>
            <a:ext cx="6192688" cy="72008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alt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de coronarographie</a:t>
            </a:r>
            <a:endParaRPr lang="fr-FR" sz="3600" b="1" dirty="0" smtClean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564904"/>
            <a:ext cx="9144000" cy="3528392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ts val="1800"/>
              </a:spcBef>
              <a:spcAft>
                <a:spcPts val="1200"/>
              </a:spcAft>
              <a:buClr>
                <a:srgbClr val="C00000"/>
              </a:buClr>
              <a:buSzPct val="60000"/>
              <a:buFont typeface="Wingdings" pitchFamily="2" charset="2"/>
              <a:buChar char="q"/>
              <a:tabLst>
                <a:tab pos="381000" algn="l"/>
              </a:tabLst>
            </a:pPr>
            <a:r>
              <a:rPr lang="fr-FR" altLang="fr-FR" sz="2400" b="1" dirty="0" smtClean="0">
                <a:solidFill>
                  <a:srgbClr val="002392"/>
                </a:solidFill>
                <a:latin typeface="Calibri" pitchFamily="34" charset="0"/>
              </a:rPr>
              <a:t>  </a:t>
            </a:r>
            <a:r>
              <a:rPr lang="fr-FR" alt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Le taux d’évolution des actes de coronarographie de 2013 à 2015 est à 7,62% alors qu’il est de 5,7 % au niveau national</a:t>
            </a:r>
          </a:p>
          <a:p>
            <a:pPr marL="0" indent="0" algn="just">
              <a:spcBef>
                <a:spcPts val="1800"/>
              </a:spcBef>
              <a:spcAft>
                <a:spcPts val="1200"/>
              </a:spcAft>
              <a:buClr>
                <a:srgbClr val="C00000"/>
              </a:buClr>
              <a:buSzPct val="60000"/>
              <a:buFont typeface="Wingdings" pitchFamily="2" charset="2"/>
              <a:buChar char="q"/>
              <a:tabLst>
                <a:tab pos="381000" algn="l"/>
              </a:tabLst>
            </a:pPr>
            <a:r>
              <a:rPr lang="fr-FR" alt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 2 centres non autorisés à l’angioplastie réalisent des actes dont un de manière habituelle et importante (plus de 500 actes en 2015)</a:t>
            </a:r>
          </a:p>
          <a:p>
            <a:pPr marL="0" indent="0" algn="just">
              <a:spcBef>
                <a:spcPts val="1800"/>
              </a:spcBef>
              <a:spcAft>
                <a:spcPts val="1200"/>
              </a:spcAft>
              <a:buClr>
                <a:srgbClr val="C00000"/>
              </a:buClr>
              <a:buSzPct val="60000"/>
              <a:buFont typeface="Wingdings" pitchFamily="2" charset="2"/>
              <a:buChar char="q"/>
              <a:tabLst>
                <a:tab pos="381000" algn="l"/>
              </a:tabLst>
            </a:pPr>
            <a:r>
              <a:rPr lang="fr-FR" alt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 le </a:t>
            </a:r>
            <a:r>
              <a:rPr lang="fr-FR" altLang="fr-FR" sz="2400" b="1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sros</a:t>
            </a:r>
            <a:r>
              <a:rPr lang="fr-FR" alt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précise « au vu des recommandations professionnelles de bonne pratique la réalisation de coronarographie dans des centres non autorisés à la CI n’est pas souhaitable »</a:t>
            </a:r>
            <a:endParaRPr lang="fr-FR" altLang="fr-FR" sz="2400" b="1" dirty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791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688" y="1196752"/>
            <a:ext cx="5760640" cy="86409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d’angioplastie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952328"/>
          </a:xfrm>
        </p:spPr>
        <p:txBody>
          <a:bodyPr>
            <a:noAutofit/>
          </a:bodyPr>
          <a:lstStyle/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Répartition de l’activité par territoire</a:t>
            </a: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6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67965954"/>
              </p:ext>
            </p:extLst>
          </p:nvPr>
        </p:nvGraphicFramePr>
        <p:xfrm>
          <a:off x="827584" y="2708920"/>
          <a:ext cx="7416824" cy="3133085"/>
        </p:xfrm>
        <a:graphic>
          <a:graphicData uri="http://schemas.openxmlformats.org/drawingml/2006/table">
            <a:tbl>
              <a:tblPr/>
              <a:tblGrid>
                <a:gridCol w="2492665"/>
                <a:gridCol w="917545"/>
                <a:gridCol w="917545"/>
                <a:gridCol w="917545"/>
                <a:gridCol w="1253979"/>
                <a:gridCol w="917545"/>
              </a:tblGrid>
              <a:tr h="32095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61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EVOL 2015/2013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66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Alpes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3 351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3 431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3 681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66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Bouches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8 127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8 641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8 978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66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3 368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3 774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3 898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9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Vaucluse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2 534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2 741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9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17 380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18 586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19 299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11,04%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9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NATIONAL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149 874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159 542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167 302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11,63%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66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7652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/>
          <a:lstStyle/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endParaRPr lang="fr-FR" sz="2400" b="1" dirty="0" smtClean="0">
              <a:solidFill>
                <a:srgbClr val="002392"/>
              </a:solidFill>
            </a:endParaRPr>
          </a:p>
          <a:p>
            <a:pPr marL="0" lvl="1" indent="0">
              <a:buClr>
                <a:srgbClr val="94021A"/>
              </a:buClr>
              <a:buNone/>
              <a:tabLst>
                <a:tab pos="381000" algn="l"/>
              </a:tabLst>
              <a:defRPr/>
            </a:pPr>
            <a:r>
              <a:rPr lang="fr-FR" sz="24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Indice de consommation standardisé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64807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d’angioplastie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979712" y="2564906"/>
          <a:ext cx="5616624" cy="3312358"/>
        </p:xfrm>
        <a:graphic>
          <a:graphicData uri="http://schemas.openxmlformats.org/drawingml/2006/table">
            <a:tbl>
              <a:tblPr/>
              <a:tblGrid>
                <a:gridCol w="2704996"/>
                <a:gridCol w="2911628"/>
              </a:tblGrid>
              <a:tr h="30319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68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Alpes de Hautes-Provence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Hautes-Alpes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Alpes 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Bouches 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29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Vaucluse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9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Auvergne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Rhône-Alpes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265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Languedoc Roussillon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6529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Midi Pyrénées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7704" y="1052736"/>
            <a:ext cx="5987008" cy="86409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d’angioplastie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4464496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tabLst>
                <a:tab pos="381000" algn="l"/>
              </a:tabLst>
            </a:pPr>
            <a:r>
              <a:rPr lang="fr-FR" altLang="fr-FR" sz="20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Nombres d’angioplastie par an par séjour, par patient</a:t>
            </a: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  <a:p>
            <a:pPr marL="0" indent="0">
              <a:buFont typeface="Arial" charset="0"/>
              <a:buNone/>
              <a:tabLst>
                <a:tab pos="381000" algn="l"/>
              </a:tabLst>
            </a:pPr>
            <a:endParaRPr lang="fr-FR" altLang="fr-FR" sz="2000" b="1" dirty="0" smtClean="0">
              <a:solidFill>
                <a:srgbClr val="00239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8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8452850"/>
              </p:ext>
            </p:extLst>
          </p:nvPr>
        </p:nvGraphicFramePr>
        <p:xfrm>
          <a:off x="611560" y="2348877"/>
          <a:ext cx="8064896" cy="3952413"/>
        </p:xfrm>
        <a:graphic>
          <a:graphicData uri="http://schemas.openxmlformats.org/drawingml/2006/table">
            <a:tbl>
              <a:tblPr/>
              <a:tblGrid>
                <a:gridCol w="2250669"/>
                <a:gridCol w="801963"/>
                <a:gridCol w="801963"/>
                <a:gridCol w="801963"/>
                <a:gridCol w="1096014"/>
                <a:gridCol w="801963"/>
                <a:gridCol w="882158"/>
                <a:gridCol w="628203"/>
              </a:tblGrid>
              <a:tr h="31086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566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904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NB d'actes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/séj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NB d'Actes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/Patient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NB d'actes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/séj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NB d'Actes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/Patient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NB d'actes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/séj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NB d'Actes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/Patient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06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Alpes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06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Bouches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06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Var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8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Vaucluse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8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1,07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1,08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1,20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1,08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1,19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8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NATIONAL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1,06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1,21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1,06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1,21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1,06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1,22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06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8258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864096"/>
          </a:xfrm>
        </p:spPr>
        <p:txBody>
          <a:bodyPr/>
          <a:lstStyle/>
          <a:p>
            <a:r>
              <a:rPr lang="fr-FR" sz="3600" b="1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L’activité d’angioplasti</a:t>
            </a:r>
            <a:r>
              <a:rPr lang="fr-FR" b="1" dirty="0" smtClean="0">
                <a:solidFill>
                  <a:srgbClr val="002392"/>
                </a:solidFill>
                <a:latin typeface="Arial Narrow" pitchFamily="34" charset="0"/>
              </a:rPr>
              <a:t>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39604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381000" algn="l"/>
              </a:tabLst>
            </a:pPr>
            <a:r>
              <a:rPr lang="fr-FR" altLang="fr-FR" sz="2000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Nombre de </a:t>
            </a:r>
            <a:r>
              <a:rPr lang="fr-FR" altLang="fr-FR" sz="2000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stents</a:t>
            </a:r>
            <a:r>
              <a:rPr lang="fr-FR" altLang="fr-FR" sz="2000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par patient</a:t>
            </a:r>
          </a:p>
          <a:p>
            <a:pPr marL="0" indent="0">
              <a:buNone/>
              <a:tabLst>
                <a:tab pos="381000" algn="l"/>
              </a:tabLst>
            </a:pPr>
            <a:r>
              <a:rPr lang="fr-FR" altLang="fr-FR" sz="2000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Part des </a:t>
            </a:r>
            <a:r>
              <a:rPr lang="fr-FR" altLang="fr-FR" sz="2000" dirty="0" err="1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stents</a:t>
            </a:r>
            <a:r>
              <a:rPr lang="fr-FR" altLang="fr-FR" sz="2000" dirty="0" smtClean="0">
                <a:solidFill>
                  <a:srgbClr val="002392"/>
                </a:solidFill>
                <a:latin typeface="Arial" pitchFamily="34" charset="0"/>
                <a:cs typeface="Arial" pitchFamily="34" charset="0"/>
              </a:rPr>
              <a:t> actifs</a:t>
            </a:r>
            <a:endParaRPr lang="fr-FR" altLang="fr-FR" sz="2000" dirty="0">
              <a:solidFill>
                <a:srgbClr val="00239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C02E-96AE-479B-BD75-88A7AFCE04BE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3182309"/>
              </p:ext>
            </p:extLst>
          </p:nvPr>
        </p:nvGraphicFramePr>
        <p:xfrm>
          <a:off x="683566" y="2564904"/>
          <a:ext cx="7848874" cy="4104458"/>
        </p:xfrm>
        <a:graphic>
          <a:graphicData uri="http://schemas.openxmlformats.org/drawingml/2006/table">
            <a:tbl>
              <a:tblPr/>
              <a:tblGrid>
                <a:gridCol w="321676"/>
                <a:gridCol w="2148790"/>
                <a:gridCol w="772020"/>
                <a:gridCol w="772020"/>
                <a:gridCol w="772020"/>
                <a:gridCol w="772020"/>
                <a:gridCol w="772020"/>
                <a:gridCol w="746288"/>
                <a:gridCol w="772020"/>
              </a:tblGrid>
              <a:tr h="30032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62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8399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 DES STENTS 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ACTIFS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NB DE STENT 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 PATIENT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 DES STENTS 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ACTIFS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NB DE STENT 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 PATIENT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 DES STENTS 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ACTIFS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NB DE STENT 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 PATIENT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0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dpt des Hautes-Alpes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0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dpt des Alpes Maritimes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80,3%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93,6%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0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dpt des Bouches du Rhône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71,7%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82,8%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0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dpt du Var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79,4%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89,1%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32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dpt du Vaucluse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82,5%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90,7%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32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75,0%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81,0%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87,2%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32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NATIONAL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67,0%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75,0%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83,6%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0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1159</Words>
  <Application>Microsoft Office PowerPoint</Application>
  <PresentationFormat>Affichage à l'écran (4:3)</PresentationFormat>
  <Paragraphs>435</Paragraphs>
  <Slides>17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Diapositive 1</vt:lpstr>
      <vt:lpstr>CONTEXTE</vt:lpstr>
      <vt:lpstr>L’activité de coronarographie</vt:lpstr>
      <vt:lpstr>L’activité de coronarographie</vt:lpstr>
      <vt:lpstr>L’activité de coronarographie</vt:lpstr>
      <vt:lpstr>L’activité d’angioplastie</vt:lpstr>
      <vt:lpstr>L’activité d’angioplastie</vt:lpstr>
      <vt:lpstr>L’activité d’angioplastie</vt:lpstr>
      <vt:lpstr>L’activité d’angioplastie</vt:lpstr>
      <vt:lpstr>L’activité d’angioplastie</vt:lpstr>
      <vt:lpstr>L’activité d’angioplastie</vt:lpstr>
      <vt:lpstr>Les pontages</vt:lpstr>
      <vt:lpstr>Les pontages</vt:lpstr>
      <vt:lpstr>Les pontages</vt:lpstr>
      <vt:lpstr>Les TAVI</vt:lpstr>
      <vt:lpstr>Les TAVI</vt:lpstr>
      <vt:lpstr>En conclusion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</dc:creator>
  <cp:lastModifiedBy>*</cp:lastModifiedBy>
  <cp:revision>109</cp:revision>
  <dcterms:created xsi:type="dcterms:W3CDTF">2015-05-25T15:56:22Z</dcterms:created>
  <dcterms:modified xsi:type="dcterms:W3CDTF">2016-05-13T06:40:03Z</dcterms:modified>
</cp:coreProperties>
</file>