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96" r:id="rId4"/>
    <p:sldId id="297" r:id="rId5"/>
    <p:sldId id="293" r:id="rId6"/>
    <p:sldId id="292" r:id="rId7"/>
    <p:sldId id="288" r:id="rId8"/>
    <p:sldId id="304" r:id="rId9"/>
    <p:sldId id="289" r:id="rId10"/>
    <p:sldId id="290" r:id="rId11"/>
    <p:sldId id="299" r:id="rId12"/>
    <p:sldId id="298" r:id="rId13"/>
    <p:sldId id="295" r:id="rId14"/>
    <p:sldId id="291" r:id="rId15"/>
    <p:sldId id="259" r:id="rId16"/>
    <p:sldId id="260" r:id="rId17"/>
    <p:sldId id="300" r:id="rId18"/>
    <p:sldId id="301" r:id="rId19"/>
    <p:sldId id="302" r:id="rId20"/>
    <p:sldId id="303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12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15DA62-2D02-D54C-BDB2-6D432A911FD3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7F0C263-375C-C249-85A7-D169DECC4B70}">
      <dgm:prSet phldrT="[Texte]" custT="1"/>
      <dgm:spPr/>
      <dgm:t>
        <a:bodyPr/>
        <a:lstStyle/>
        <a:p>
          <a:r>
            <a:rPr lang="fr-FR" sz="2400" dirty="0" smtClean="0"/>
            <a:t>Instituer une session thématique avec des intervenants terrain &amp; experts </a:t>
          </a:r>
          <a:endParaRPr lang="fr-FR" sz="2400" dirty="0"/>
        </a:p>
      </dgm:t>
    </dgm:pt>
    <dgm:pt modelId="{2E79DFA8-DF69-5D42-A2A8-EA562F98E3BD}" type="parTrans" cxnId="{92F7B01A-31EF-8A45-850D-90F9DE94BFE7}">
      <dgm:prSet/>
      <dgm:spPr/>
      <dgm:t>
        <a:bodyPr/>
        <a:lstStyle/>
        <a:p>
          <a:endParaRPr lang="fr-FR" sz="1200"/>
        </a:p>
      </dgm:t>
    </dgm:pt>
    <dgm:pt modelId="{73B84AC1-C770-8747-8D5D-429876ECFBDD}" type="sibTrans" cxnId="{92F7B01A-31EF-8A45-850D-90F9DE94BFE7}">
      <dgm:prSet/>
      <dgm:spPr/>
      <dgm:t>
        <a:bodyPr/>
        <a:lstStyle/>
        <a:p>
          <a:endParaRPr lang="fr-FR" sz="1200"/>
        </a:p>
      </dgm:t>
    </dgm:pt>
    <dgm:pt modelId="{FB4E21E2-0F8C-7C40-8EAB-5DDF06CA990F}">
      <dgm:prSet phldrT="[Texte]" custT="1"/>
      <dgm:spPr/>
      <dgm:t>
        <a:bodyPr/>
        <a:lstStyle/>
        <a:p>
          <a:r>
            <a:rPr lang="fr-FR" sz="2400" dirty="0" smtClean="0"/>
            <a:t>Maintenir les actions « terrain » &amp; nourrir la plateforme politique </a:t>
          </a:r>
          <a:endParaRPr lang="fr-FR" sz="2400" dirty="0"/>
        </a:p>
      </dgm:t>
    </dgm:pt>
    <dgm:pt modelId="{6E1B0934-A466-6A4B-ADC0-D851ED1278DE}" type="parTrans" cxnId="{33E86036-E07D-7E44-90A3-1278EF237113}">
      <dgm:prSet/>
      <dgm:spPr/>
      <dgm:t>
        <a:bodyPr/>
        <a:lstStyle/>
        <a:p>
          <a:endParaRPr lang="fr-FR" sz="1200"/>
        </a:p>
      </dgm:t>
    </dgm:pt>
    <dgm:pt modelId="{C3BCB60C-F0B5-BD48-A0A2-63907E26C980}" type="sibTrans" cxnId="{33E86036-E07D-7E44-90A3-1278EF237113}">
      <dgm:prSet/>
      <dgm:spPr/>
      <dgm:t>
        <a:bodyPr/>
        <a:lstStyle/>
        <a:p>
          <a:endParaRPr lang="fr-FR" sz="1200"/>
        </a:p>
      </dgm:t>
    </dgm:pt>
    <dgm:pt modelId="{821E4F13-DB17-FE49-A5C6-371EFA04F2C5}">
      <dgm:prSet phldrT="[Texte]" custT="1"/>
      <dgm:spPr/>
      <dgm:t>
        <a:bodyPr/>
        <a:lstStyle/>
        <a:p>
          <a:r>
            <a:rPr lang="fr-FR" sz="2400" dirty="0" smtClean="0"/>
            <a:t>Capter,</a:t>
          </a:r>
          <a:r>
            <a:rPr lang="fr-FR" sz="2400" baseline="0" dirty="0" smtClean="0"/>
            <a:t> </a:t>
          </a:r>
          <a:r>
            <a:rPr lang="fr-FR" sz="2400" dirty="0" smtClean="0"/>
            <a:t>Relayer &amp; diffuser</a:t>
          </a:r>
          <a:r>
            <a:rPr lang="fr-FR" sz="2400" baseline="0" dirty="0" smtClean="0"/>
            <a:t> </a:t>
          </a:r>
          <a:r>
            <a:rPr lang="fr-FR" sz="2400" dirty="0" smtClean="0"/>
            <a:t>à l’international</a:t>
          </a:r>
          <a:endParaRPr lang="fr-FR" sz="2400" dirty="0"/>
        </a:p>
      </dgm:t>
    </dgm:pt>
    <dgm:pt modelId="{AFCBDEE0-A405-5844-8465-66ACD6465234}" type="parTrans" cxnId="{3F890302-ECF4-BE46-BC4D-60D3A8DD712C}">
      <dgm:prSet/>
      <dgm:spPr/>
      <dgm:t>
        <a:bodyPr/>
        <a:lstStyle/>
        <a:p>
          <a:endParaRPr lang="fr-FR" sz="1200"/>
        </a:p>
      </dgm:t>
    </dgm:pt>
    <dgm:pt modelId="{D0A74E09-5F4D-5A4D-AAE7-0978D6BE8F25}" type="sibTrans" cxnId="{3F890302-ECF4-BE46-BC4D-60D3A8DD712C}">
      <dgm:prSet/>
      <dgm:spPr/>
      <dgm:t>
        <a:bodyPr/>
        <a:lstStyle/>
        <a:p>
          <a:endParaRPr lang="fr-FR" sz="1200"/>
        </a:p>
      </dgm:t>
    </dgm:pt>
    <dgm:pt modelId="{8A137E15-3BEA-4745-9BC9-80E8815F54C4}">
      <dgm:prSet custT="1"/>
      <dgm:spPr/>
      <dgm:t>
        <a:bodyPr/>
        <a:lstStyle/>
        <a:p>
          <a:r>
            <a:rPr lang="fr-FR" sz="2400" dirty="0" smtClean="0"/>
            <a:t>Poursuivre</a:t>
          </a:r>
          <a:r>
            <a:rPr lang="fr-FR" sz="2400" baseline="0" dirty="0" smtClean="0"/>
            <a:t> les valorisations des projets </a:t>
          </a:r>
          <a:endParaRPr lang="fr-FR" sz="2400" dirty="0"/>
        </a:p>
      </dgm:t>
    </dgm:pt>
    <dgm:pt modelId="{2111D6DD-5538-0643-B80E-31824115C017}" type="parTrans" cxnId="{00EC03F8-F703-B945-AA4A-9BFA39934A13}">
      <dgm:prSet/>
      <dgm:spPr/>
      <dgm:t>
        <a:bodyPr/>
        <a:lstStyle/>
        <a:p>
          <a:endParaRPr lang="fr-FR" sz="1400"/>
        </a:p>
      </dgm:t>
    </dgm:pt>
    <dgm:pt modelId="{33A02EBA-3C81-C444-971B-962778006FAC}" type="sibTrans" cxnId="{00EC03F8-F703-B945-AA4A-9BFA39934A13}">
      <dgm:prSet/>
      <dgm:spPr/>
      <dgm:t>
        <a:bodyPr/>
        <a:lstStyle/>
        <a:p>
          <a:endParaRPr lang="fr-FR" sz="1400"/>
        </a:p>
      </dgm:t>
    </dgm:pt>
    <dgm:pt modelId="{EFB5D06C-9CE6-964C-8A6C-3F9BEC202916}" type="pres">
      <dgm:prSet presAssocID="{1015DA62-2D02-D54C-BDB2-6D432A911FD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r-FR"/>
        </a:p>
      </dgm:t>
    </dgm:pt>
    <dgm:pt modelId="{5F79A7A3-2790-434F-9C0D-9CF993F50396}" type="pres">
      <dgm:prSet presAssocID="{1015DA62-2D02-D54C-BDB2-6D432A911FD3}" presName="Name1" presStyleCnt="0"/>
      <dgm:spPr/>
    </dgm:pt>
    <dgm:pt modelId="{176E0671-6C97-A344-837D-9962082734A6}" type="pres">
      <dgm:prSet presAssocID="{1015DA62-2D02-D54C-BDB2-6D432A911FD3}" presName="cycle" presStyleCnt="0"/>
      <dgm:spPr/>
    </dgm:pt>
    <dgm:pt modelId="{6E211F30-5CC9-0B46-A234-CF0CAFBC65C8}" type="pres">
      <dgm:prSet presAssocID="{1015DA62-2D02-D54C-BDB2-6D432A911FD3}" presName="srcNode" presStyleLbl="node1" presStyleIdx="0" presStyleCnt="4"/>
      <dgm:spPr/>
    </dgm:pt>
    <dgm:pt modelId="{885ED17B-CE81-AC48-A569-512DBE70BBCD}" type="pres">
      <dgm:prSet presAssocID="{1015DA62-2D02-D54C-BDB2-6D432A911FD3}" presName="conn" presStyleLbl="parChTrans1D2" presStyleIdx="0" presStyleCnt="1"/>
      <dgm:spPr/>
      <dgm:t>
        <a:bodyPr/>
        <a:lstStyle/>
        <a:p>
          <a:endParaRPr lang="fr-FR"/>
        </a:p>
      </dgm:t>
    </dgm:pt>
    <dgm:pt modelId="{52F87105-248B-DF42-B607-8EDC62B3BB87}" type="pres">
      <dgm:prSet presAssocID="{1015DA62-2D02-D54C-BDB2-6D432A911FD3}" presName="extraNode" presStyleLbl="node1" presStyleIdx="0" presStyleCnt="4"/>
      <dgm:spPr/>
    </dgm:pt>
    <dgm:pt modelId="{377F9FAD-E3B9-C740-88A4-B518CD75B66B}" type="pres">
      <dgm:prSet presAssocID="{1015DA62-2D02-D54C-BDB2-6D432A911FD3}" presName="dstNode" presStyleLbl="node1" presStyleIdx="0" presStyleCnt="4"/>
      <dgm:spPr/>
    </dgm:pt>
    <dgm:pt modelId="{3B2F22D5-102E-3D4D-9CB9-E55AB5FBE118}" type="pres">
      <dgm:prSet presAssocID="{97F0C263-375C-C249-85A7-D169DECC4B70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1493B8-5999-044B-9A36-959B06EF3617}" type="pres">
      <dgm:prSet presAssocID="{97F0C263-375C-C249-85A7-D169DECC4B70}" presName="accent_1" presStyleCnt="0"/>
      <dgm:spPr/>
    </dgm:pt>
    <dgm:pt modelId="{D5047C1D-1F8F-E541-81B3-DE1183522F50}" type="pres">
      <dgm:prSet presAssocID="{97F0C263-375C-C249-85A7-D169DECC4B70}" presName="accentRepeatNode" presStyleLbl="solidFgAcc1" presStyleIdx="0" presStyleCnt="4"/>
      <dgm:spPr>
        <a:solidFill>
          <a:schemeClr val="accent2"/>
        </a:solidFill>
      </dgm:spPr>
    </dgm:pt>
    <dgm:pt modelId="{4CC8CE82-4370-EF41-8512-15EEE3003C8D}" type="pres">
      <dgm:prSet presAssocID="{FB4E21E2-0F8C-7C40-8EAB-5DDF06CA990F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B4B1EB-184A-0542-A1D8-4F2A7E1D08A2}" type="pres">
      <dgm:prSet presAssocID="{FB4E21E2-0F8C-7C40-8EAB-5DDF06CA990F}" presName="accent_2" presStyleCnt="0"/>
      <dgm:spPr/>
    </dgm:pt>
    <dgm:pt modelId="{2DD4C638-BC09-394D-B31E-30A726685728}" type="pres">
      <dgm:prSet presAssocID="{FB4E21E2-0F8C-7C40-8EAB-5DDF06CA990F}" presName="accentRepeatNode" presStyleLbl="solidFgAcc1" presStyleIdx="1" presStyleCnt="4"/>
      <dgm:spPr>
        <a:solidFill>
          <a:schemeClr val="accent4"/>
        </a:solidFill>
      </dgm:spPr>
    </dgm:pt>
    <dgm:pt modelId="{EFBF1F98-399D-3F40-97F5-89DBA3309DF9}" type="pres">
      <dgm:prSet presAssocID="{821E4F13-DB17-FE49-A5C6-371EFA04F2C5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1F451B4-A99C-7A4C-A8BD-3DB8C2E2AB66}" type="pres">
      <dgm:prSet presAssocID="{821E4F13-DB17-FE49-A5C6-371EFA04F2C5}" presName="accent_3" presStyleCnt="0"/>
      <dgm:spPr/>
    </dgm:pt>
    <dgm:pt modelId="{C2618521-28A2-B44C-A829-83326219F7F4}" type="pres">
      <dgm:prSet presAssocID="{821E4F13-DB17-FE49-A5C6-371EFA04F2C5}" presName="accentRepeatNode" presStyleLbl="solidFgAcc1" presStyleIdx="2" presStyleCnt="4"/>
      <dgm:spPr>
        <a:solidFill>
          <a:schemeClr val="accent6">
            <a:lumMod val="60000"/>
            <a:lumOff val="40000"/>
          </a:schemeClr>
        </a:solidFill>
      </dgm:spPr>
    </dgm:pt>
    <dgm:pt modelId="{127B15D1-583D-B747-BB6A-DF8CD11F6063}" type="pres">
      <dgm:prSet presAssocID="{8A137E15-3BEA-4745-9BC9-80E8815F54C4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7D181A9-AC31-A143-A70F-AE0B7DCCC16D}" type="pres">
      <dgm:prSet presAssocID="{8A137E15-3BEA-4745-9BC9-80E8815F54C4}" presName="accent_4" presStyleCnt="0"/>
      <dgm:spPr/>
    </dgm:pt>
    <dgm:pt modelId="{FC1F8A7D-B4DA-224B-B769-247DF784DE22}" type="pres">
      <dgm:prSet presAssocID="{8A137E15-3BEA-4745-9BC9-80E8815F54C4}" presName="accentRepeatNode" presStyleLbl="solidFgAcc1" presStyleIdx="3" presStyleCnt="4"/>
      <dgm:spPr>
        <a:solidFill>
          <a:srgbClr val="FFFF00"/>
        </a:solidFill>
      </dgm:spPr>
    </dgm:pt>
  </dgm:ptLst>
  <dgm:cxnLst>
    <dgm:cxn modelId="{CBB65F8C-C883-C24E-872A-FC058A7C5154}" type="presOf" srcId="{1015DA62-2D02-D54C-BDB2-6D432A911FD3}" destId="{EFB5D06C-9CE6-964C-8A6C-3F9BEC202916}" srcOrd="0" destOrd="0" presId="urn:microsoft.com/office/officeart/2008/layout/VerticalCurvedList"/>
    <dgm:cxn modelId="{FA169F55-5082-3147-A0B6-03FED4B1DE2D}" type="presOf" srcId="{97F0C263-375C-C249-85A7-D169DECC4B70}" destId="{3B2F22D5-102E-3D4D-9CB9-E55AB5FBE118}" srcOrd="0" destOrd="0" presId="urn:microsoft.com/office/officeart/2008/layout/VerticalCurvedList"/>
    <dgm:cxn modelId="{1FE3B893-7155-E04E-9D0D-66133BD15AA7}" type="presOf" srcId="{FB4E21E2-0F8C-7C40-8EAB-5DDF06CA990F}" destId="{4CC8CE82-4370-EF41-8512-15EEE3003C8D}" srcOrd="0" destOrd="0" presId="urn:microsoft.com/office/officeart/2008/layout/VerticalCurvedList"/>
    <dgm:cxn modelId="{92F7B01A-31EF-8A45-850D-90F9DE94BFE7}" srcId="{1015DA62-2D02-D54C-BDB2-6D432A911FD3}" destId="{97F0C263-375C-C249-85A7-D169DECC4B70}" srcOrd="0" destOrd="0" parTransId="{2E79DFA8-DF69-5D42-A2A8-EA562F98E3BD}" sibTransId="{73B84AC1-C770-8747-8D5D-429876ECFBDD}"/>
    <dgm:cxn modelId="{44724670-C5FC-5840-BA1D-7518A9FD98D4}" type="presOf" srcId="{73B84AC1-C770-8747-8D5D-429876ECFBDD}" destId="{885ED17B-CE81-AC48-A569-512DBE70BBCD}" srcOrd="0" destOrd="0" presId="urn:microsoft.com/office/officeart/2008/layout/VerticalCurvedList"/>
    <dgm:cxn modelId="{FA71BD33-BE0B-A543-A44E-FD31C34CE70B}" type="presOf" srcId="{8A137E15-3BEA-4745-9BC9-80E8815F54C4}" destId="{127B15D1-583D-B747-BB6A-DF8CD11F6063}" srcOrd="0" destOrd="0" presId="urn:microsoft.com/office/officeart/2008/layout/VerticalCurvedList"/>
    <dgm:cxn modelId="{00EC03F8-F703-B945-AA4A-9BFA39934A13}" srcId="{1015DA62-2D02-D54C-BDB2-6D432A911FD3}" destId="{8A137E15-3BEA-4745-9BC9-80E8815F54C4}" srcOrd="3" destOrd="0" parTransId="{2111D6DD-5538-0643-B80E-31824115C017}" sibTransId="{33A02EBA-3C81-C444-971B-962778006FAC}"/>
    <dgm:cxn modelId="{F5E25357-5631-A547-A3CB-B9DBFB3031FE}" type="presOf" srcId="{821E4F13-DB17-FE49-A5C6-371EFA04F2C5}" destId="{EFBF1F98-399D-3F40-97F5-89DBA3309DF9}" srcOrd="0" destOrd="0" presId="urn:microsoft.com/office/officeart/2008/layout/VerticalCurvedList"/>
    <dgm:cxn modelId="{33E86036-E07D-7E44-90A3-1278EF237113}" srcId="{1015DA62-2D02-D54C-BDB2-6D432A911FD3}" destId="{FB4E21E2-0F8C-7C40-8EAB-5DDF06CA990F}" srcOrd="1" destOrd="0" parTransId="{6E1B0934-A466-6A4B-ADC0-D851ED1278DE}" sibTransId="{C3BCB60C-F0B5-BD48-A0A2-63907E26C980}"/>
    <dgm:cxn modelId="{3F890302-ECF4-BE46-BC4D-60D3A8DD712C}" srcId="{1015DA62-2D02-D54C-BDB2-6D432A911FD3}" destId="{821E4F13-DB17-FE49-A5C6-371EFA04F2C5}" srcOrd="2" destOrd="0" parTransId="{AFCBDEE0-A405-5844-8465-66ACD6465234}" sibTransId="{D0A74E09-5F4D-5A4D-AAE7-0978D6BE8F25}"/>
    <dgm:cxn modelId="{C367CFF6-7F76-674B-8018-2B47D1CC87C9}" type="presParOf" srcId="{EFB5D06C-9CE6-964C-8A6C-3F9BEC202916}" destId="{5F79A7A3-2790-434F-9C0D-9CF993F50396}" srcOrd="0" destOrd="0" presId="urn:microsoft.com/office/officeart/2008/layout/VerticalCurvedList"/>
    <dgm:cxn modelId="{F3719918-31E0-DB4C-9350-7F9B4533DB4C}" type="presParOf" srcId="{5F79A7A3-2790-434F-9C0D-9CF993F50396}" destId="{176E0671-6C97-A344-837D-9962082734A6}" srcOrd="0" destOrd="0" presId="urn:microsoft.com/office/officeart/2008/layout/VerticalCurvedList"/>
    <dgm:cxn modelId="{7B13DED2-7D94-514B-8158-7788DD69D90E}" type="presParOf" srcId="{176E0671-6C97-A344-837D-9962082734A6}" destId="{6E211F30-5CC9-0B46-A234-CF0CAFBC65C8}" srcOrd="0" destOrd="0" presId="urn:microsoft.com/office/officeart/2008/layout/VerticalCurvedList"/>
    <dgm:cxn modelId="{81856A1A-6ADE-EE45-AB83-C05C5DB1B95C}" type="presParOf" srcId="{176E0671-6C97-A344-837D-9962082734A6}" destId="{885ED17B-CE81-AC48-A569-512DBE70BBCD}" srcOrd="1" destOrd="0" presId="urn:microsoft.com/office/officeart/2008/layout/VerticalCurvedList"/>
    <dgm:cxn modelId="{7420F955-EEAF-DA46-AB95-C6C72164FF06}" type="presParOf" srcId="{176E0671-6C97-A344-837D-9962082734A6}" destId="{52F87105-248B-DF42-B607-8EDC62B3BB87}" srcOrd="2" destOrd="0" presId="urn:microsoft.com/office/officeart/2008/layout/VerticalCurvedList"/>
    <dgm:cxn modelId="{A7593739-B8F6-0840-BEC5-09C0B9617C71}" type="presParOf" srcId="{176E0671-6C97-A344-837D-9962082734A6}" destId="{377F9FAD-E3B9-C740-88A4-B518CD75B66B}" srcOrd="3" destOrd="0" presId="urn:microsoft.com/office/officeart/2008/layout/VerticalCurvedList"/>
    <dgm:cxn modelId="{FAC54495-BFFD-8544-A987-40191A119935}" type="presParOf" srcId="{5F79A7A3-2790-434F-9C0D-9CF993F50396}" destId="{3B2F22D5-102E-3D4D-9CB9-E55AB5FBE118}" srcOrd="1" destOrd="0" presId="urn:microsoft.com/office/officeart/2008/layout/VerticalCurvedList"/>
    <dgm:cxn modelId="{100C4564-E716-5049-B222-243928FD6D77}" type="presParOf" srcId="{5F79A7A3-2790-434F-9C0D-9CF993F50396}" destId="{FA1493B8-5999-044B-9A36-959B06EF3617}" srcOrd="2" destOrd="0" presId="urn:microsoft.com/office/officeart/2008/layout/VerticalCurvedList"/>
    <dgm:cxn modelId="{D142D1AC-9524-4A4A-A466-CFD491B32A8E}" type="presParOf" srcId="{FA1493B8-5999-044B-9A36-959B06EF3617}" destId="{D5047C1D-1F8F-E541-81B3-DE1183522F50}" srcOrd="0" destOrd="0" presId="urn:microsoft.com/office/officeart/2008/layout/VerticalCurvedList"/>
    <dgm:cxn modelId="{AC431448-4CBB-F64B-A8A0-EF1D88E3F531}" type="presParOf" srcId="{5F79A7A3-2790-434F-9C0D-9CF993F50396}" destId="{4CC8CE82-4370-EF41-8512-15EEE3003C8D}" srcOrd="3" destOrd="0" presId="urn:microsoft.com/office/officeart/2008/layout/VerticalCurvedList"/>
    <dgm:cxn modelId="{0FC9C13E-7F20-D94B-A821-74FCCE02A20C}" type="presParOf" srcId="{5F79A7A3-2790-434F-9C0D-9CF993F50396}" destId="{BEB4B1EB-184A-0542-A1D8-4F2A7E1D08A2}" srcOrd="4" destOrd="0" presId="urn:microsoft.com/office/officeart/2008/layout/VerticalCurvedList"/>
    <dgm:cxn modelId="{5F7F57A4-5366-8D48-857C-B58646EBC30C}" type="presParOf" srcId="{BEB4B1EB-184A-0542-A1D8-4F2A7E1D08A2}" destId="{2DD4C638-BC09-394D-B31E-30A726685728}" srcOrd="0" destOrd="0" presId="urn:microsoft.com/office/officeart/2008/layout/VerticalCurvedList"/>
    <dgm:cxn modelId="{BC946BA6-8517-A84D-9D69-63FFEACF8363}" type="presParOf" srcId="{5F79A7A3-2790-434F-9C0D-9CF993F50396}" destId="{EFBF1F98-399D-3F40-97F5-89DBA3309DF9}" srcOrd="5" destOrd="0" presId="urn:microsoft.com/office/officeart/2008/layout/VerticalCurvedList"/>
    <dgm:cxn modelId="{B854A7AC-40AB-1D44-BAB8-B4A08C7A974D}" type="presParOf" srcId="{5F79A7A3-2790-434F-9C0D-9CF993F50396}" destId="{51F451B4-A99C-7A4C-A8BD-3DB8C2E2AB66}" srcOrd="6" destOrd="0" presId="urn:microsoft.com/office/officeart/2008/layout/VerticalCurvedList"/>
    <dgm:cxn modelId="{799CB17B-F6F3-F140-9C46-AE4C41C0F501}" type="presParOf" srcId="{51F451B4-A99C-7A4C-A8BD-3DB8C2E2AB66}" destId="{C2618521-28A2-B44C-A829-83326219F7F4}" srcOrd="0" destOrd="0" presId="urn:microsoft.com/office/officeart/2008/layout/VerticalCurvedList"/>
    <dgm:cxn modelId="{20AFDFF1-EBBC-F24B-95C7-15BE16F538D2}" type="presParOf" srcId="{5F79A7A3-2790-434F-9C0D-9CF993F50396}" destId="{127B15D1-583D-B747-BB6A-DF8CD11F6063}" srcOrd="7" destOrd="0" presId="urn:microsoft.com/office/officeart/2008/layout/VerticalCurvedList"/>
    <dgm:cxn modelId="{99ED0E63-CC36-8040-8AC9-9A327E241D6A}" type="presParOf" srcId="{5F79A7A3-2790-434F-9C0D-9CF993F50396}" destId="{27D181A9-AC31-A143-A70F-AE0B7DCCC16D}" srcOrd="8" destOrd="0" presId="urn:microsoft.com/office/officeart/2008/layout/VerticalCurvedList"/>
    <dgm:cxn modelId="{1BAFCB93-AF62-424F-BC6E-A48203BD37B0}" type="presParOf" srcId="{27D181A9-AC31-A143-A70F-AE0B7DCCC16D}" destId="{FC1F8A7D-B4DA-224B-B769-247DF784DE2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944757-D723-CC4D-94D9-8363B7277A0C}" type="doc">
      <dgm:prSet loTypeId="urn:microsoft.com/office/officeart/2005/8/layout/radial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1AA4E9B3-5B95-0F47-842B-D8EC31BDE9D5}">
      <dgm:prSet phldrT="[Texte]" custT="1"/>
      <dgm:spPr/>
      <dgm:t>
        <a:bodyPr/>
        <a:lstStyle/>
        <a:p>
          <a:r>
            <a:rPr lang="fr-FR" sz="1600" dirty="0" smtClean="0"/>
            <a:t>sessions FHF -TLM</a:t>
          </a:r>
          <a:endParaRPr lang="fr-FR" sz="1600" dirty="0"/>
        </a:p>
      </dgm:t>
    </dgm:pt>
    <dgm:pt modelId="{51CF4795-EC70-294D-808F-89C1D61B8C86}" type="parTrans" cxnId="{011BEBAF-0895-2441-8B6E-9A33DDD00F20}">
      <dgm:prSet/>
      <dgm:spPr/>
      <dgm:t>
        <a:bodyPr/>
        <a:lstStyle/>
        <a:p>
          <a:endParaRPr lang="fr-FR" sz="1600"/>
        </a:p>
      </dgm:t>
    </dgm:pt>
    <dgm:pt modelId="{84DDE1E8-5CDF-714A-9D8F-F04440CB064B}" type="sibTrans" cxnId="{011BEBAF-0895-2441-8B6E-9A33DDD00F20}">
      <dgm:prSet/>
      <dgm:spPr/>
      <dgm:t>
        <a:bodyPr/>
        <a:lstStyle/>
        <a:p>
          <a:endParaRPr lang="fr-FR" sz="1600"/>
        </a:p>
      </dgm:t>
    </dgm:pt>
    <dgm:pt modelId="{12B9997C-2527-384F-894D-E04F8F79BEA4}">
      <dgm:prSet phldrT="[Texte]" custT="1"/>
      <dgm:spPr/>
      <dgm:t>
        <a:bodyPr/>
        <a:lstStyle/>
        <a:p>
          <a:r>
            <a:rPr lang="fr-FR" sz="1600" dirty="0" smtClean="0"/>
            <a:t>1.</a:t>
          </a:r>
          <a:r>
            <a:rPr lang="fr-FR" sz="1600" baseline="0" dirty="0" smtClean="0"/>
            <a:t> Cancer </a:t>
          </a:r>
          <a:endParaRPr lang="fr-FR" sz="1600" dirty="0"/>
        </a:p>
      </dgm:t>
    </dgm:pt>
    <dgm:pt modelId="{4FA24393-A5DE-494E-ADA2-E0DA4C0947BD}" type="parTrans" cxnId="{01AEF294-4052-8849-A6A0-0B3489A02B70}">
      <dgm:prSet custT="1"/>
      <dgm:spPr/>
      <dgm:t>
        <a:bodyPr/>
        <a:lstStyle/>
        <a:p>
          <a:endParaRPr lang="fr-FR" sz="1600"/>
        </a:p>
      </dgm:t>
    </dgm:pt>
    <dgm:pt modelId="{EF13BD15-C942-174F-9B09-265CF5EB0304}" type="sibTrans" cxnId="{01AEF294-4052-8849-A6A0-0B3489A02B70}">
      <dgm:prSet/>
      <dgm:spPr/>
      <dgm:t>
        <a:bodyPr/>
        <a:lstStyle/>
        <a:p>
          <a:endParaRPr lang="fr-FR" sz="1600"/>
        </a:p>
      </dgm:t>
    </dgm:pt>
    <dgm:pt modelId="{17BEA926-2D3A-9F43-9B14-F159CDB000AA}">
      <dgm:prSet phldrT="[Texte]" custT="1"/>
      <dgm:spPr/>
      <dgm:t>
        <a:bodyPr/>
        <a:lstStyle/>
        <a:p>
          <a:r>
            <a:rPr lang="fr-FR" sz="1600" dirty="0" smtClean="0"/>
            <a:t>2. EHPAD </a:t>
          </a:r>
          <a:endParaRPr lang="fr-FR" sz="1600" dirty="0"/>
        </a:p>
      </dgm:t>
    </dgm:pt>
    <dgm:pt modelId="{344F9F18-B4AC-BF44-AA32-AD15A85914ED}" type="parTrans" cxnId="{D37CD0A4-EB68-0944-9774-F831D56C6E37}">
      <dgm:prSet custT="1"/>
      <dgm:spPr/>
      <dgm:t>
        <a:bodyPr/>
        <a:lstStyle/>
        <a:p>
          <a:endParaRPr lang="fr-FR" sz="1600" dirty="0"/>
        </a:p>
      </dgm:t>
    </dgm:pt>
    <dgm:pt modelId="{7DFB7202-7226-1B4D-B9D4-06CBFD798B79}" type="sibTrans" cxnId="{D37CD0A4-EB68-0944-9774-F831D56C6E37}">
      <dgm:prSet/>
      <dgm:spPr/>
      <dgm:t>
        <a:bodyPr/>
        <a:lstStyle/>
        <a:p>
          <a:endParaRPr lang="fr-FR" sz="1600"/>
        </a:p>
      </dgm:t>
    </dgm:pt>
    <dgm:pt modelId="{1497C4B8-F257-BC49-A2BD-6DC1944EB0DE}">
      <dgm:prSet phldrT="[Texte]" custT="1"/>
      <dgm:spPr/>
      <dgm:t>
        <a:bodyPr/>
        <a:lstStyle/>
        <a:p>
          <a:r>
            <a:rPr lang="fr-FR" sz="1600" dirty="0" smtClean="0"/>
            <a:t>3. Handicap</a:t>
          </a:r>
          <a:endParaRPr lang="fr-FR" sz="1600" dirty="0"/>
        </a:p>
      </dgm:t>
    </dgm:pt>
    <dgm:pt modelId="{B0D07CC7-14DF-E449-8489-4C80CCAA2263}" type="parTrans" cxnId="{F8FCC672-893B-744F-BB0E-F7D5F0D01AC5}">
      <dgm:prSet custT="1"/>
      <dgm:spPr/>
      <dgm:t>
        <a:bodyPr/>
        <a:lstStyle/>
        <a:p>
          <a:endParaRPr lang="fr-FR" sz="1600"/>
        </a:p>
      </dgm:t>
    </dgm:pt>
    <dgm:pt modelId="{3B1A7022-05E9-3049-A238-37BC229D9BE8}" type="sibTrans" cxnId="{F8FCC672-893B-744F-BB0E-F7D5F0D01AC5}">
      <dgm:prSet/>
      <dgm:spPr/>
      <dgm:t>
        <a:bodyPr/>
        <a:lstStyle/>
        <a:p>
          <a:endParaRPr lang="fr-FR" sz="1600"/>
        </a:p>
      </dgm:t>
    </dgm:pt>
    <dgm:pt modelId="{F64D73FF-3B11-504D-89BB-E73414EC342B}">
      <dgm:prSet phldrT="[Texte]" custT="1"/>
      <dgm:spPr/>
      <dgm:t>
        <a:bodyPr/>
        <a:lstStyle/>
        <a:p>
          <a:r>
            <a:rPr lang="fr-FR" sz="1600" dirty="0" smtClean="0"/>
            <a:t>8. Education/ </a:t>
          </a:r>
          <a:r>
            <a:rPr lang="fr-FR" sz="1600" dirty="0" err="1" smtClean="0"/>
            <a:t>Accomp</a:t>
          </a:r>
          <a:r>
            <a:rPr lang="fr-FR" sz="1600" dirty="0" smtClean="0"/>
            <a:t>. </a:t>
          </a:r>
          <a:r>
            <a:rPr lang="fr-FR" sz="1600" dirty="0" err="1" smtClean="0"/>
            <a:t>théR</a:t>
          </a:r>
          <a:r>
            <a:rPr lang="fr-FR" sz="1600" dirty="0" smtClean="0"/>
            <a:t>. </a:t>
          </a:r>
          <a:endParaRPr lang="fr-FR" sz="1600" dirty="0"/>
        </a:p>
      </dgm:t>
    </dgm:pt>
    <dgm:pt modelId="{5CB4A088-F54F-6C4E-AF2A-5CCB0859F7BD}" type="parTrans" cxnId="{E9D439DC-A26B-B54E-A1B5-E1BC221F07FC}">
      <dgm:prSet custT="1"/>
      <dgm:spPr/>
      <dgm:t>
        <a:bodyPr/>
        <a:lstStyle/>
        <a:p>
          <a:endParaRPr lang="fr-FR" sz="1600"/>
        </a:p>
      </dgm:t>
    </dgm:pt>
    <dgm:pt modelId="{CD99BC16-6D58-7246-BE99-E695A9A9962C}" type="sibTrans" cxnId="{E9D439DC-A26B-B54E-A1B5-E1BC221F07FC}">
      <dgm:prSet/>
      <dgm:spPr/>
      <dgm:t>
        <a:bodyPr/>
        <a:lstStyle/>
        <a:p>
          <a:endParaRPr lang="fr-FR" sz="1600"/>
        </a:p>
      </dgm:t>
    </dgm:pt>
    <dgm:pt modelId="{2829A07A-94DF-0546-84C6-4909DEAA7FAF}">
      <dgm:prSet phldrT="[Texte]" custT="1"/>
      <dgm:spPr/>
      <dgm:t>
        <a:bodyPr/>
        <a:lstStyle/>
        <a:p>
          <a:r>
            <a:rPr lang="fr-FR" sz="1600" dirty="0" smtClean="0"/>
            <a:t>4.Insuffisance rénale</a:t>
          </a:r>
          <a:r>
            <a:rPr lang="fr-FR" sz="1600" baseline="0" dirty="0" smtClean="0"/>
            <a:t> </a:t>
          </a:r>
          <a:endParaRPr lang="fr-FR" sz="1600" dirty="0"/>
        </a:p>
      </dgm:t>
    </dgm:pt>
    <dgm:pt modelId="{8115EDF0-CF7D-5741-B399-635AFCDB706E}" type="parTrans" cxnId="{DDB7D80F-3FB6-2243-A7B3-3484E0632D71}">
      <dgm:prSet custT="1"/>
      <dgm:spPr/>
      <dgm:t>
        <a:bodyPr/>
        <a:lstStyle/>
        <a:p>
          <a:endParaRPr lang="fr-FR" sz="1600"/>
        </a:p>
      </dgm:t>
    </dgm:pt>
    <dgm:pt modelId="{81FAD554-446B-5A47-9D9D-B04FA344907E}" type="sibTrans" cxnId="{DDB7D80F-3FB6-2243-A7B3-3484E0632D71}">
      <dgm:prSet/>
      <dgm:spPr/>
      <dgm:t>
        <a:bodyPr/>
        <a:lstStyle/>
        <a:p>
          <a:endParaRPr lang="fr-FR" sz="1600"/>
        </a:p>
      </dgm:t>
    </dgm:pt>
    <dgm:pt modelId="{25A9A506-A481-FB47-8744-0A448EB9E36D}">
      <dgm:prSet phldrT="[Texte]" custT="1"/>
      <dgm:spPr/>
      <dgm:t>
        <a:bodyPr/>
        <a:lstStyle/>
        <a:p>
          <a:r>
            <a:rPr lang="fr-FR" sz="1600" dirty="0" smtClean="0"/>
            <a:t>5. Cardiologie</a:t>
          </a:r>
          <a:endParaRPr lang="fr-FR" sz="1600" dirty="0"/>
        </a:p>
      </dgm:t>
    </dgm:pt>
    <dgm:pt modelId="{44F60387-7876-8744-ABCD-197A1D10582B}" type="parTrans" cxnId="{F2E2EE77-EF81-D549-BC1B-A82983A85CD0}">
      <dgm:prSet custT="1"/>
      <dgm:spPr/>
      <dgm:t>
        <a:bodyPr/>
        <a:lstStyle/>
        <a:p>
          <a:endParaRPr lang="fr-FR" sz="1600"/>
        </a:p>
      </dgm:t>
    </dgm:pt>
    <dgm:pt modelId="{75555BCA-5245-D846-8E90-6D1C83F99324}" type="sibTrans" cxnId="{F2E2EE77-EF81-D549-BC1B-A82983A85CD0}">
      <dgm:prSet/>
      <dgm:spPr/>
      <dgm:t>
        <a:bodyPr/>
        <a:lstStyle/>
        <a:p>
          <a:endParaRPr lang="fr-FR" sz="1600"/>
        </a:p>
      </dgm:t>
    </dgm:pt>
    <dgm:pt modelId="{FBF7D820-5C4A-A04E-861B-218A54E77E11}">
      <dgm:prSet phldrT="[Texte]" custT="1"/>
      <dgm:spPr/>
      <dgm:t>
        <a:bodyPr/>
        <a:lstStyle/>
        <a:p>
          <a:r>
            <a:rPr lang="fr-FR" sz="1600" dirty="0" smtClean="0"/>
            <a:t>6. Suivi post-opératoire</a:t>
          </a:r>
          <a:endParaRPr lang="fr-FR" sz="1600" dirty="0"/>
        </a:p>
      </dgm:t>
    </dgm:pt>
    <dgm:pt modelId="{206D3713-7606-8048-B24D-35A416F65308}" type="parTrans" cxnId="{6DB634BF-7AF2-7A40-8644-141E58EF426A}">
      <dgm:prSet custT="1"/>
      <dgm:spPr/>
      <dgm:t>
        <a:bodyPr/>
        <a:lstStyle/>
        <a:p>
          <a:endParaRPr lang="fr-FR" sz="1600"/>
        </a:p>
      </dgm:t>
    </dgm:pt>
    <dgm:pt modelId="{2D80882D-A11B-BA44-A033-B48F01BAF238}" type="sibTrans" cxnId="{6DB634BF-7AF2-7A40-8644-141E58EF426A}">
      <dgm:prSet/>
      <dgm:spPr/>
      <dgm:t>
        <a:bodyPr/>
        <a:lstStyle/>
        <a:p>
          <a:endParaRPr lang="fr-FR" sz="1600"/>
        </a:p>
      </dgm:t>
    </dgm:pt>
    <dgm:pt modelId="{783FFE62-202F-C14B-B440-5BE00A8FA07D}">
      <dgm:prSet phldrT="[Texte]" custT="1"/>
      <dgm:spPr/>
      <dgm:t>
        <a:bodyPr/>
        <a:lstStyle/>
        <a:p>
          <a:r>
            <a:rPr lang="fr-FR" sz="1600" dirty="0" smtClean="0"/>
            <a:t>7. Dermatologie </a:t>
          </a:r>
          <a:endParaRPr lang="fr-FR" sz="1600" dirty="0"/>
        </a:p>
      </dgm:t>
    </dgm:pt>
    <dgm:pt modelId="{D50F2FEC-DE39-2C44-A843-D9B0E5055297}" type="parTrans" cxnId="{8D909EA8-243B-2F42-A56B-ABDD8756AFF7}">
      <dgm:prSet custT="1"/>
      <dgm:spPr/>
      <dgm:t>
        <a:bodyPr/>
        <a:lstStyle/>
        <a:p>
          <a:endParaRPr lang="fr-FR" sz="1600"/>
        </a:p>
      </dgm:t>
    </dgm:pt>
    <dgm:pt modelId="{503BF6B1-5EA7-2D4D-8CC8-5925DB8F23CB}" type="sibTrans" cxnId="{8D909EA8-243B-2F42-A56B-ABDD8756AFF7}">
      <dgm:prSet/>
      <dgm:spPr/>
      <dgm:t>
        <a:bodyPr/>
        <a:lstStyle/>
        <a:p>
          <a:endParaRPr lang="fr-FR" sz="1600"/>
        </a:p>
      </dgm:t>
    </dgm:pt>
    <dgm:pt modelId="{4E59A23B-0B46-B246-A8E2-28F2DB0008F3}">
      <dgm:prSet phldrT="[Texte]" custT="1"/>
      <dgm:spPr/>
      <dgm:t>
        <a:bodyPr/>
        <a:lstStyle/>
        <a:p>
          <a:r>
            <a:rPr lang="fr-FR" sz="1600" dirty="0" smtClean="0"/>
            <a:t>9. obstétrique</a:t>
          </a:r>
          <a:endParaRPr lang="fr-FR" sz="1600" dirty="0"/>
        </a:p>
      </dgm:t>
    </dgm:pt>
    <dgm:pt modelId="{4517F022-B83F-4F4C-A4E8-5599F99CF192}" type="parTrans" cxnId="{EA735D77-1BFB-EA42-B014-AB7DDE505CD6}">
      <dgm:prSet/>
      <dgm:spPr/>
      <dgm:t>
        <a:bodyPr/>
        <a:lstStyle/>
        <a:p>
          <a:endParaRPr lang="fr-FR"/>
        </a:p>
      </dgm:t>
    </dgm:pt>
    <dgm:pt modelId="{E554BD7C-C673-8544-9D6E-702ABF773C9E}" type="sibTrans" cxnId="{EA735D77-1BFB-EA42-B014-AB7DDE505CD6}">
      <dgm:prSet/>
      <dgm:spPr/>
      <dgm:t>
        <a:bodyPr/>
        <a:lstStyle/>
        <a:p>
          <a:endParaRPr lang="fr-FR"/>
        </a:p>
      </dgm:t>
    </dgm:pt>
    <dgm:pt modelId="{B2E08DA5-C17C-4CB7-B172-C3A9C892D530}">
      <dgm:prSet phldrT="[Texte]"/>
      <dgm:spPr/>
      <dgm:t>
        <a:bodyPr/>
        <a:lstStyle/>
        <a:p>
          <a:r>
            <a:rPr lang="fr-FR" dirty="0" smtClean="0"/>
            <a:t>10. Psychiatrie </a:t>
          </a:r>
          <a:endParaRPr lang="fr-FR" dirty="0"/>
        </a:p>
      </dgm:t>
    </dgm:pt>
    <dgm:pt modelId="{212FDBC5-0865-447F-8ABD-16C256362407}" type="parTrans" cxnId="{B8852603-E3E7-438D-A836-3C4F35787122}">
      <dgm:prSet/>
      <dgm:spPr/>
      <dgm:t>
        <a:bodyPr/>
        <a:lstStyle/>
        <a:p>
          <a:endParaRPr lang="fr-FR"/>
        </a:p>
      </dgm:t>
    </dgm:pt>
    <dgm:pt modelId="{A7DC8ED6-A936-4D92-870F-8D80088E24C5}" type="sibTrans" cxnId="{B8852603-E3E7-438D-A836-3C4F35787122}">
      <dgm:prSet/>
      <dgm:spPr/>
      <dgm:t>
        <a:bodyPr/>
        <a:lstStyle/>
        <a:p>
          <a:endParaRPr lang="fr-FR"/>
        </a:p>
      </dgm:t>
    </dgm:pt>
    <dgm:pt modelId="{3CDAAB21-F0A0-49D4-AC7B-F8102EA500F4}">
      <dgm:prSet phldrT="[Texte]"/>
      <dgm:spPr/>
      <dgm:t>
        <a:bodyPr/>
        <a:lstStyle/>
        <a:p>
          <a:r>
            <a:rPr lang="fr-FR" dirty="0" smtClean="0"/>
            <a:t>11. AVC </a:t>
          </a:r>
          <a:endParaRPr lang="fr-FR" dirty="0"/>
        </a:p>
      </dgm:t>
    </dgm:pt>
    <dgm:pt modelId="{AFCDFEBD-DC50-4AFE-8E29-F89010EC9028}" type="parTrans" cxnId="{084D7930-8C19-44EE-A99E-D74A476BB7A5}">
      <dgm:prSet/>
      <dgm:spPr/>
      <dgm:t>
        <a:bodyPr/>
        <a:lstStyle/>
        <a:p>
          <a:endParaRPr lang="fr-FR"/>
        </a:p>
      </dgm:t>
    </dgm:pt>
    <dgm:pt modelId="{8AC195B4-865A-43EA-A54B-D39FCAF1429E}" type="sibTrans" cxnId="{084D7930-8C19-44EE-A99E-D74A476BB7A5}">
      <dgm:prSet/>
      <dgm:spPr/>
      <dgm:t>
        <a:bodyPr/>
        <a:lstStyle/>
        <a:p>
          <a:endParaRPr lang="fr-FR"/>
        </a:p>
      </dgm:t>
    </dgm:pt>
    <dgm:pt modelId="{52D71855-0E14-0F4D-8B7E-9C4810D1C85E}" type="pres">
      <dgm:prSet presAssocID="{CF944757-D723-CC4D-94D9-8363B7277A0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6C8B8BF-BC77-B64B-AD66-7924E09F6A0E}" type="pres">
      <dgm:prSet presAssocID="{1AA4E9B3-5B95-0F47-842B-D8EC31BDE9D5}" presName="centerShape" presStyleLbl="node0" presStyleIdx="0" presStyleCnt="1" custScaleX="105471" custScaleY="96829"/>
      <dgm:spPr/>
      <dgm:t>
        <a:bodyPr/>
        <a:lstStyle/>
        <a:p>
          <a:endParaRPr lang="fr-FR"/>
        </a:p>
      </dgm:t>
    </dgm:pt>
    <dgm:pt modelId="{4971CC7F-BB40-6C48-8BB2-5AFD4B2EFEEB}" type="pres">
      <dgm:prSet presAssocID="{4FA24393-A5DE-494E-ADA2-E0DA4C0947BD}" presName="parTrans" presStyleLbl="sibTrans2D1" presStyleIdx="0" presStyleCnt="11"/>
      <dgm:spPr/>
      <dgm:t>
        <a:bodyPr/>
        <a:lstStyle/>
        <a:p>
          <a:endParaRPr lang="fr-FR"/>
        </a:p>
      </dgm:t>
    </dgm:pt>
    <dgm:pt modelId="{99403677-D803-2048-9BA8-562CCA785824}" type="pres">
      <dgm:prSet presAssocID="{4FA24393-A5DE-494E-ADA2-E0DA4C0947BD}" presName="connectorText" presStyleLbl="sibTrans2D1" presStyleIdx="0" presStyleCnt="11"/>
      <dgm:spPr/>
      <dgm:t>
        <a:bodyPr/>
        <a:lstStyle/>
        <a:p>
          <a:endParaRPr lang="fr-FR"/>
        </a:p>
      </dgm:t>
    </dgm:pt>
    <dgm:pt modelId="{9D8FA5B6-F76B-284D-8B1E-37872EDDD347}" type="pres">
      <dgm:prSet presAssocID="{12B9997C-2527-384F-894D-E04F8F79BEA4}" presName="node" presStyleLbl="node1" presStyleIdx="0" presStyleCnt="11" custScaleX="145722" custScaleY="740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9C0C76B-2B56-6749-9B4A-AA22860D31E0}" type="pres">
      <dgm:prSet presAssocID="{344F9F18-B4AC-BF44-AA32-AD15A85914ED}" presName="parTrans" presStyleLbl="sibTrans2D1" presStyleIdx="1" presStyleCnt="11"/>
      <dgm:spPr/>
      <dgm:t>
        <a:bodyPr/>
        <a:lstStyle/>
        <a:p>
          <a:endParaRPr lang="fr-FR"/>
        </a:p>
      </dgm:t>
    </dgm:pt>
    <dgm:pt modelId="{B827F40C-DBD8-5B4F-A562-C005802F5DC5}" type="pres">
      <dgm:prSet presAssocID="{344F9F18-B4AC-BF44-AA32-AD15A85914ED}" presName="connectorText" presStyleLbl="sibTrans2D1" presStyleIdx="1" presStyleCnt="11"/>
      <dgm:spPr/>
      <dgm:t>
        <a:bodyPr/>
        <a:lstStyle/>
        <a:p>
          <a:endParaRPr lang="fr-FR"/>
        </a:p>
      </dgm:t>
    </dgm:pt>
    <dgm:pt modelId="{A44060FF-124D-4E49-9403-A454603244D7}" type="pres">
      <dgm:prSet presAssocID="{17BEA926-2D3A-9F43-9B14-F159CDB000AA}" presName="node" presStyleLbl="node1" presStyleIdx="1" presStyleCnt="11" custScaleX="145722" custScaleY="740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AEDCCF8-BD74-754B-920F-6ABF68637A9A}" type="pres">
      <dgm:prSet presAssocID="{B0D07CC7-14DF-E449-8489-4C80CCAA2263}" presName="parTrans" presStyleLbl="sibTrans2D1" presStyleIdx="2" presStyleCnt="11"/>
      <dgm:spPr/>
      <dgm:t>
        <a:bodyPr/>
        <a:lstStyle/>
        <a:p>
          <a:endParaRPr lang="fr-FR"/>
        </a:p>
      </dgm:t>
    </dgm:pt>
    <dgm:pt modelId="{C15F2C7B-87F7-F343-86EE-37A00BFEC6F3}" type="pres">
      <dgm:prSet presAssocID="{B0D07CC7-14DF-E449-8489-4C80CCAA2263}" presName="connectorText" presStyleLbl="sibTrans2D1" presStyleIdx="2" presStyleCnt="11"/>
      <dgm:spPr/>
      <dgm:t>
        <a:bodyPr/>
        <a:lstStyle/>
        <a:p>
          <a:endParaRPr lang="fr-FR"/>
        </a:p>
      </dgm:t>
    </dgm:pt>
    <dgm:pt modelId="{5C7E6AC3-A203-BD42-BF6E-2BFF47E58BAA}" type="pres">
      <dgm:prSet presAssocID="{1497C4B8-F257-BC49-A2BD-6DC1944EB0DE}" presName="node" presStyleLbl="node1" presStyleIdx="2" presStyleCnt="11" custScaleX="145722" custScaleY="740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844023-E372-CF4E-A5E2-228F9B9ECF8D}" type="pres">
      <dgm:prSet presAssocID="{8115EDF0-CF7D-5741-B399-635AFCDB706E}" presName="parTrans" presStyleLbl="sibTrans2D1" presStyleIdx="3" presStyleCnt="11"/>
      <dgm:spPr/>
      <dgm:t>
        <a:bodyPr/>
        <a:lstStyle/>
        <a:p>
          <a:endParaRPr lang="fr-FR"/>
        </a:p>
      </dgm:t>
    </dgm:pt>
    <dgm:pt modelId="{17A7CF52-C8B9-D643-A233-167F6D02F7A5}" type="pres">
      <dgm:prSet presAssocID="{8115EDF0-CF7D-5741-B399-635AFCDB706E}" presName="connectorText" presStyleLbl="sibTrans2D1" presStyleIdx="3" presStyleCnt="11"/>
      <dgm:spPr/>
      <dgm:t>
        <a:bodyPr/>
        <a:lstStyle/>
        <a:p>
          <a:endParaRPr lang="fr-FR"/>
        </a:p>
      </dgm:t>
    </dgm:pt>
    <dgm:pt modelId="{3B6E5BC4-427B-6544-857E-AE5BCA8F3D73}" type="pres">
      <dgm:prSet presAssocID="{2829A07A-94DF-0546-84C6-4909DEAA7FAF}" presName="node" presStyleLbl="node1" presStyleIdx="3" presStyleCnt="11" custScaleX="145722" custScaleY="740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9DCAD8-88C1-8845-96A2-BAEDE5756B13}" type="pres">
      <dgm:prSet presAssocID="{44F60387-7876-8744-ABCD-197A1D10582B}" presName="parTrans" presStyleLbl="sibTrans2D1" presStyleIdx="4" presStyleCnt="11"/>
      <dgm:spPr/>
      <dgm:t>
        <a:bodyPr/>
        <a:lstStyle/>
        <a:p>
          <a:endParaRPr lang="fr-FR"/>
        </a:p>
      </dgm:t>
    </dgm:pt>
    <dgm:pt modelId="{1EC7B8E7-4B64-2B4E-96BF-B4823EA67530}" type="pres">
      <dgm:prSet presAssocID="{44F60387-7876-8744-ABCD-197A1D10582B}" presName="connectorText" presStyleLbl="sibTrans2D1" presStyleIdx="4" presStyleCnt="11"/>
      <dgm:spPr/>
      <dgm:t>
        <a:bodyPr/>
        <a:lstStyle/>
        <a:p>
          <a:endParaRPr lang="fr-FR"/>
        </a:p>
      </dgm:t>
    </dgm:pt>
    <dgm:pt modelId="{2DD8C31A-8F04-8E42-8028-816D29494C24}" type="pres">
      <dgm:prSet presAssocID="{25A9A506-A481-FB47-8744-0A448EB9E36D}" presName="node" presStyleLbl="node1" presStyleIdx="4" presStyleCnt="11" custScaleX="145722" custScaleY="74008" custRadScaleRad="95958" custRadScaleInc="-3040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7683E2-6623-B545-9431-C598574431D9}" type="pres">
      <dgm:prSet presAssocID="{206D3713-7606-8048-B24D-35A416F65308}" presName="parTrans" presStyleLbl="sibTrans2D1" presStyleIdx="5" presStyleCnt="11"/>
      <dgm:spPr/>
      <dgm:t>
        <a:bodyPr/>
        <a:lstStyle/>
        <a:p>
          <a:endParaRPr lang="fr-FR"/>
        </a:p>
      </dgm:t>
    </dgm:pt>
    <dgm:pt modelId="{34965F47-DEC8-B14F-9DB2-4EAFB77DA1C2}" type="pres">
      <dgm:prSet presAssocID="{206D3713-7606-8048-B24D-35A416F65308}" presName="connectorText" presStyleLbl="sibTrans2D1" presStyleIdx="5" presStyleCnt="11"/>
      <dgm:spPr/>
      <dgm:t>
        <a:bodyPr/>
        <a:lstStyle/>
        <a:p>
          <a:endParaRPr lang="fr-FR"/>
        </a:p>
      </dgm:t>
    </dgm:pt>
    <dgm:pt modelId="{F29C630E-0C69-3A49-8AA5-EB2046EDEF8A}" type="pres">
      <dgm:prSet presAssocID="{FBF7D820-5C4A-A04E-861B-218A54E77E11}" presName="node" presStyleLbl="node1" presStyleIdx="5" presStyleCnt="11" custScaleX="145722" custScaleY="72868" custRadScaleRad="93450" custRadScaleInc="-3263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0A3482A-412B-BA4B-8C75-4C31D90BE31E}" type="pres">
      <dgm:prSet presAssocID="{D50F2FEC-DE39-2C44-A843-D9B0E5055297}" presName="parTrans" presStyleLbl="sibTrans2D1" presStyleIdx="6" presStyleCnt="11"/>
      <dgm:spPr/>
      <dgm:t>
        <a:bodyPr/>
        <a:lstStyle/>
        <a:p>
          <a:endParaRPr lang="fr-FR"/>
        </a:p>
      </dgm:t>
    </dgm:pt>
    <dgm:pt modelId="{657D6510-88C7-3940-B55C-87A5160CB8B3}" type="pres">
      <dgm:prSet presAssocID="{D50F2FEC-DE39-2C44-A843-D9B0E5055297}" presName="connectorText" presStyleLbl="sibTrans2D1" presStyleIdx="6" presStyleCnt="11"/>
      <dgm:spPr/>
      <dgm:t>
        <a:bodyPr/>
        <a:lstStyle/>
        <a:p>
          <a:endParaRPr lang="fr-FR"/>
        </a:p>
      </dgm:t>
    </dgm:pt>
    <dgm:pt modelId="{3E906709-A48F-3B48-B6AF-AD85C21CD9F8}" type="pres">
      <dgm:prSet presAssocID="{783FFE62-202F-C14B-B440-5BE00A8FA07D}" presName="node" presStyleLbl="node1" presStyleIdx="6" presStyleCnt="11" custScaleX="145722" custScaleY="740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12427B-6225-B54F-A44A-6D59AE0354FC}" type="pres">
      <dgm:prSet presAssocID="{5CB4A088-F54F-6C4E-AF2A-5CCB0859F7BD}" presName="parTrans" presStyleLbl="sibTrans2D1" presStyleIdx="7" presStyleCnt="11"/>
      <dgm:spPr/>
      <dgm:t>
        <a:bodyPr/>
        <a:lstStyle/>
        <a:p>
          <a:endParaRPr lang="fr-FR"/>
        </a:p>
      </dgm:t>
    </dgm:pt>
    <dgm:pt modelId="{F6215CA5-91E8-4445-B932-A76F59944202}" type="pres">
      <dgm:prSet presAssocID="{5CB4A088-F54F-6C4E-AF2A-5CCB0859F7BD}" presName="connectorText" presStyleLbl="sibTrans2D1" presStyleIdx="7" presStyleCnt="11"/>
      <dgm:spPr/>
      <dgm:t>
        <a:bodyPr/>
        <a:lstStyle/>
        <a:p>
          <a:endParaRPr lang="fr-FR"/>
        </a:p>
      </dgm:t>
    </dgm:pt>
    <dgm:pt modelId="{11B6D0AB-C30C-484F-A132-7B7849905FC5}" type="pres">
      <dgm:prSet presAssocID="{F64D73FF-3B11-504D-89BB-E73414EC342B}" presName="node" presStyleLbl="node1" presStyleIdx="7" presStyleCnt="11" custScaleX="145722" custScaleY="740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1E8909-48AF-0247-9186-56C6515B8EB5}" type="pres">
      <dgm:prSet presAssocID="{4517F022-B83F-4F4C-A4E8-5599F99CF192}" presName="parTrans" presStyleLbl="sibTrans2D1" presStyleIdx="8" presStyleCnt="11"/>
      <dgm:spPr/>
      <dgm:t>
        <a:bodyPr/>
        <a:lstStyle/>
        <a:p>
          <a:endParaRPr lang="fr-FR"/>
        </a:p>
      </dgm:t>
    </dgm:pt>
    <dgm:pt modelId="{60BAA2AD-C865-8F4E-AA32-87E58E1EB922}" type="pres">
      <dgm:prSet presAssocID="{4517F022-B83F-4F4C-A4E8-5599F99CF192}" presName="connectorText" presStyleLbl="sibTrans2D1" presStyleIdx="8" presStyleCnt="11"/>
      <dgm:spPr/>
      <dgm:t>
        <a:bodyPr/>
        <a:lstStyle/>
        <a:p>
          <a:endParaRPr lang="fr-FR"/>
        </a:p>
      </dgm:t>
    </dgm:pt>
    <dgm:pt modelId="{CA6EF2AA-E2AD-9B4B-A1EF-547FC1D5A31C}" type="pres">
      <dgm:prSet presAssocID="{4E59A23B-0B46-B246-A8E2-28F2DB0008F3}" presName="node" presStyleLbl="node1" presStyleIdx="8" presStyleCnt="11" custScaleX="145722" custScaleY="740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ECF2DB-AA95-4903-8B23-99962C840CFC}" type="pres">
      <dgm:prSet presAssocID="{212FDBC5-0865-447F-8ABD-16C256362407}" presName="parTrans" presStyleLbl="sibTrans2D1" presStyleIdx="9" presStyleCnt="11"/>
      <dgm:spPr/>
      <dgm:t>
        <a:bodyPr/>
        <a:lstStyle/>
        <a:p>
          <a:endParaRPr lang="fr-FR"/>
        </a:p>
      </dgm:t>
    </dgm:pt>
    <dgm:pt modelId="{F77B4FEF-4FE5-491B-A9C0-7D04B6CE4F63}" type="pres">
      <dgm:prSet presAssocID="{212FDBC5-0865-447F-8ABD-16C256362407}" presName="connectorText" presStyleLbl="sibTrans2D1" presStyleIdx="9" presStyleCnt="11"/>
      <dgm:spPr/>
      <dgm:t>
        <a:bodyPr/>
        <a:lstStyle/>
        <a:p>
          <a:endParaRPr lang="fr-FR"/>
        </a:p>
      </dgm:t>
    </dgm:pt>
    <dgm:pt modelId="{FAA98794-E692-47B2-889D-2B9455B87348}" type="pres">
      <dgm:prSet presAssocID="{B2E08DA5-C17C-4CB7-B172-C3A9C892D530}" presName="node" presStyleLbl="node1" presStyleIdx="9" presStyleCnt="11" custScaleX="145722" custScaleY="740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135D16-6619-421F-8201-3FD58EDDF53E}" type="pres">
      <dgm:prSet presAssocID="{AFCDFEBD-DC50-4AFE-8E29-F89010EC9028}" presName="parTrans" presStyleLbl="sibTrans2D1" presStyleIdx="10" presStyleCnt="11"/>
      <dgm:spPr/>
      <dgm:t>
        <a:bodyPr/>
        <a:lstStyle/>
        <a:p>
          <a:endParaRPr lang="fr-FR"/>
        </a:p>
      </dgm:t>
    </dgm:pt>
    <dgm:pt modelId="{5DCFE251-02BB-4915-8C81-D94D81018A24}" type="pres">
      <dgm:prSet presAssocID="{AFCDFEBD-DC50-4AFE-8E29-F89010EC9028}" presName="connectorText" presStyleLbl="sibTrans2D1" presStyleIdx="10" presStyleCnt="11"/>
      <dgm:spPr/>
      <dgm:t>
        <a:bodyPr/>
        <a:lstStyle/>
        <a:p>
          <a:endParaRPr lang="fr-FR"/>
        </a:p>
      </dgm:t>
    </dgm:pt>
    <dgm:pt modelId="{82562AE1-2C62-483A-B61E-BA40C848B6D2}" type="pres">
      <dgm:prSet presAssocID="{3CDAAB21-F0A0-49D4-AC7B-F8102EA500F4}" presName="node" presStyleLbl="node1" presStyleIdx="10" presStyleCnt="11" custScaleX="145722" custScaleY="740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AE05282-88CE-8E40-8323-819CC84DF1C7}" type="presOf" srcId="{4FA24393-A5DE-494E-ADA2-E0DA4C0947BD}" destId="{99403677-D803-2048-9BA8-562CCA785824}" srcOrd="1" destOrd="0" presId="urn:microsoft.com/office/officeart/2005/8/layout/radial5"/>
    <dgm:cxn modelId="{B2113767-4F7E-F441-989D-17E6838353DC}" type="presOf" srcId="{2829A07A-94DF-0546-84C6-4909DEAA7FAF}" destId="{3B6E5BC4-427B-6544-857E-AE5BCA8F3D73}" srcOrd="0" destOrd="0" presId="urn:microsoft.com/office/officeart/2005/8/layout/radial5"/>
    <dgm:cxn modelId="{314AF122-8C25-1547-A34E-C8E44D3E14CD}" type="presOf" srcId="{44F60387-7876-8744-ABCD-197A1D10582B}" destId="{1EC7B8E7-4B64-2B4E-96BF-B4823EA67530}" srcOrd="1" destOrd="0" presId="urn:microsoft.com/office/officeart/2005/8/layout/radial5"/>
    <dgm:cxn modelId="{AAF166D4-ACF3-45CD-91B0-B6BBDBFDD477}" type="presOf" srcId="{212FDBC5-0865-447F-8ABD-16C256362407}" destId="{D3ECF2DB-AA95-4903-8B23-99962C840CFC}" srcOrd="0" destOrd="0" presId="urn:microsoft.com/office/officeart/2005/8/layout/radial5"/>
    <dgm:cxn modelId="{5F5EC7ED-CB45-D14F-90F7-2422E74F7DF3}" type="presOf" srcId="{4517F022-B83F-4F4C-A4E8-5599F99CF192}" destId="{60BAA2AD-C865-8F4E-AA32-87E58E1EB922}" srcOrd="1" destOrd="0" presId="urn:microsoft.com/office/officeart/2005/8/layout/radial5"/>
    <dgm:cxn modelId="{858B342D-378C-432A-BAD1-FF23F8141167}" type="presOf" srcId="{212FDBC5-0865-447F-8ABD-16C256362407}" destId="{F77B4FEF-4FE5-491B-A9C0-7D04B6CE4F63}" srcOrd="1" destOrd="0" presId="urn:microsoft.com/office/officeart/2005/8/layout/radial5"/>
    <dgm:cxn modelId="{B38736B5-3FA6-7B41-B389-A3DB2ECECD63}" type="presOf" srcId="{B0D07CC7-14DF-E449-8489-4C80CCAA2263}" destId="{9AEDCCF8-BD74-754B-920F-6ABF68637A9A}" srcOrd="0" destOrd="0" presId="urn:microsoft.com/office/officeart/2005/8/layout/radial5"/>
    <dgm:cxn modelId="{E0A86B93-4EB4-834C-8A37-BF9C79368589}" type="presOf" srcId="{5CB4A088-F54F-6C4E-AF2A-5CCB0859F7BD}" destId="{F6215CA5-91E8-4445-B932-A76F59944202}" srcOrd="1" destOrd="0" presId="urn:microsoft.com/office/officeart/2005/8/layout/radial5"/>
    <dgm:cxn modelId="{0943D1C4-D83B-2A4F-8CCF-B9C9C68851B3}" type="presOf" srcId="{344F9F18-B4AC-BF44-AA32-AD15A85914ED}" destId="{89C0C76B-2B56-6749-9B4A-AA22860D31E0}" srcOrd="0" destOrd="0" presId="urn:microsoft.com/office/officeart/2005/8/layout/radial5"/>
    <dgm:cxn modelId="{67285351-8F96-D14F-B1E3-C4C81BAC7F89}" type="presOf" srcId="{206D3713-7606-8048-B24D-35A416F65308}" destId="{F47683E2-6623-B545-9431-C598574431D9}" srcOrd="0" destOrd="0" presId="urn:microsoft.com/office/officeart/2005/8/layout/radial5"/>
    <dgm:cxn modelId="{7E943112-4B2B-D648-8065-E8C64B2C1699}" type="presOf" srcId="{783FFE62-202F-C14B-B440-5BE00A8FA07D}" destId="{3E906709-A48F-3B48-B6AF-AD85C21CD9F8}" srcOrd="0" destOrd="0" presId="urn:microsoft.com/office/officeart/2005/8/layout/radial5"/>
    <dgm:cxn modelId="{D828509F-D2F1-994C-BC32-786AEFA918B7}" type="presOf" srcId="{17BEA926-2D3A-9F43-9B14-F159CDB000AA}" destId="{A44060FF-124D-4E49-9403-A454603244D7}" srcOrd="0" destOrd="0" presId="urn:microsoft.com/office/officeart/2005/8/layout/radial5"/>
    <dgm:cxn modelId="{257EC165-2401-476F-A312-FF30A8DD441B}" type="presOf" srcId="{B2E08DA5-C17C-4CB7-B172-C3A9C892D530}" destId="{FAA98794-E692-47B2-889D-2B9455B87348}" srcOrd="0" destOrd="0" presId="urn:microsoft.com/office/officeart/2005/8/layout/radial5"/>
    <dgm:cxn modelId="{9EDD6FF2-474D-614F-8674-4C5B38DF287B}" type="presOf" srcId="{1AA4E9B3-5B95-0F47-842B-D8EC31BDE9D5}" destId="{86C8B8BF-BC77-B64B-AD66-7924E09F6A0E}" srcOrd="0" destOrd="0" presId="urn:microsoft.com/office/officeart/2005/8/layout/radial5"/>
    <dgm:cxn modelId="{D37CD0A4-EB68-0944-9774-F831D56C6E37}" srcId="{1AA4E9B3-5B95-0F47-842B-D8EC31BDE9D5}" destId="{17BEA926-2D3A-9F43-9B14-F159CDB000AA}" srcOrd="1" destOrd="0" parTransId="{344F9F18-B4AC-BF44-AA32-AD15A85914ED}" sibTransId="{7DFB7202-7226-1B4D-B9D4-06CBFD798B79}"/>
    <dgm:cxn modelId="{920C1D66-5278-421C-9212-615B3426ADB5}" type="presOf" srcId="{AFCDFEBD-DC50-4AFE-8E29-F89010EC9028}" destId="{5DCFE251-02BB-4915-8C81-D94D81018A24}" srcOrd="1" destOrd="0" presId="urn:microsoft.com/office/officeart/2005/8/layout/radial5"/>
    <dgm:cxn modelId="{F128ECD9-C14B-6E40-9C4C-2896C0C87BB0}" type="presOf" srcId="{D50F2FEC-DE39-2C44-A843-D9B0E5055297}" destId="{657D6510-88C7-3940-B55C-87A5160CB8B3}" srcOrd="1" destOrd="0" presId="urn:microsoft.com/office/officeart/2005/8/layout/radial5"/>
    <dgm:cxn modelId="{F8FCC672-893B-744F-BB0E-F7D5F0D01AC5}" srcId="{1AA4E9B3-5B95-0F47-842B-D8EC31BDE9D5}" destId="{1497C4B8-F257-BC49-A2BD-6DC1944EB0DE}" srcOrd="2" destOrd="0" parTransId="{B0D07CC7-14DF-E449-8489-4C80CCAA2263}" sibTransId="{3B1A7022-05E9-3049-A238-37BC229D9BE8}"/>
    <dgm:cxn modelId="{B8852603-E3E7-438D-A836-3C4F35787122}" srcId="{1AA4E9B3-5B95-0F47-842B-D8EC31BDE9D5}" destId="{B2E08DA5-C17C-4CB7-B172-C3A9C892D530}" srcOrd="9" destOrd="0" parTransId="{212FDBC5-0865-447F-8ABD-16C256362407}" sibTransId="{A7DC8ED6-A936-4D92-870F-8D80088E24C5}"/>
    <dgm:cxn modelId="{7181D1DC-FC1B-8F48-B283-07C8CC509F63}" type="presOf" srcId="{8115EDF0-CF7D-5741-B399-635AFCDB706E}" destId="{71844023-E372-CF4E-A5E2-228F9B9ECF8D}" srcOrd="0" destOrd="0" presId="urn:microsoft.com/office/officeart/2005/8/layout/radial5"/>
    <dgm:cxn modelId="{E9D439DC-A26B-B54E-A1B5-E1BC221F07FC}" srcId="{1AA4E9B3-5B95-0F47-842B-D8EC31BDE9D5}" destId="{F64D73FF-3B11-504D-89BB-E73414EC342B}" srcOrd="7" destOrd="0" parTransId="{5CB4A088-F54F-6C4E-AF2A-5CCB0859F7BD}" sibTransId="{CD99BC16-6D58-7246-BE99-E695A9A9962C}"/>
    <dgm:cxn modelId="{E2274236-06D7-4D45-A331-AD5D5C25FADD}" type="presOf" srcId="{5CB4A088-F54F-6C4E-AF2A-5CCB0859F7BD}" destId="{2212427B-6225-B54F-A44A-6D59AE0354FC}" srcOrd="0" destOrd="0" presId="urn:microsoft.com/office/officeart/2005/8/layout/radial5"/>
    <dgm:cxn modelId="{9E418F42-0169-6B4B-8243-1B8AC79049C8}" type="presOf" srcId="{F64D73FF-3B11-504D-89BB-E73414EC342B}" destId="{11B6D0AB-C30C-484F-A132-7B7849905FC5}" srcOrd="0" destOrd="0" presId="urn:microsoft.com/office/officeart/2005/8/layout/radial5"/>
    <dgm:cxn modelId="{01AEF294-4052-8849-A6A0-0B3489A02B70}" srcId="{1AA4E9B3-5B95-0F47-842B-D8EC31BDE9D5}" destId="{12B9997C-2527-384F-894D-E04F8F79BEA4}" srcOrd="0" destOrd="0" parTransId="{4FA24393-A5DE-494E-ADA2-E0DA4C0947BD}" sibTransId="{EF13BD15-C942-174F-9B09-265CF5EB0304}"/>
    <dgm:cxn modelId="{CE707953-6887-DE46-BF15-486190E4FC98}" type="presOf" srcId="{344F9F18-B4AC-BF44-AA32-AD15A85914ED}" destId="{B827F40C-DBD8-5B4F-A562-C005802F5DC5}" srcOrd="1" destOrd="0" presId="urn:microsoft.com/office/officeart/2005/8/layout/radial5"/>
    <dgm:cxn modelId="{011BEBAF-0895-2441-8B6E-9A33DDD00F20}" srcId="{CF944757-D723-CC4D-94D9-8363B7277A0C}" destId="{1AA4E9B3-5B95-0F47-842B-D8EC31BDE9D5}" srcOrd="0" destOrd="0" parTransId="{51CF4795-EC70-294D-808F-89C1D61B8C86}" sibTransId="{84DDE1E8-5CDF-714A-9D8F-F04440CB064B}"/>
    <dgm:cxn modelId="{6DB634BF-7AF2-7A40-8644-141E58EF426A}" srcId="{1AA4E9B3-5B95-0F47-842B-D8EC31BDE9D5}" destId="{FBF7D820-5C4A-A04E-861B-218A54E77E11}" srcOrd="5" destOrd="0" parTransId="{206D3713-7606-8048-B24D-35A416F65308}" sibTransId="{2D80882D-A11B-BA44-A033-B48F01BAF238}"/>
    <dgm:cxn modelId="{CEB63753-54D1-FE4A-B5C5-9AC370162868}" type="presOf" srcId="{206D3713-7606-8048-B24D-35A416F65308}" destId="{34965F47-DEC8-B14F-9DB2-4EAFB77DA1C2}" srcOrd="1" destOrd="0" presId="urn:microsoft.com/office/officeart/2005/8/layout/radial5"/>
    <dgm:cxn modelId="{48095367-109B-2A44-976D-801086BF751A}" type="presOf" srcId="{B0D07CC7-14DF-E449-8489-4C80CCAA2263}" destId="{C15F2C7B-87F7-F343-86EE-37A00BFEC6F3}" srcOrd="1" destOrd="0" presId="urn:microsoft.com/office/officeart/2005/8/layout/radial5"/>
    <dgm:cxn modelId="{8D909EA8-243B-2F42-A56B-ABDD8756AFF7}" srcId="{1AA4E9B3-5B95-0F47-842B-D8EC31BDE9D5}" destId="{783FFE62-202F-C14B-B440-5BE00A8FA07D}" srcOrd="6" destOrd="0" parTransId="{D50F2FEC-DE39-2C44-A843-D9B0E5055297}" sibTransId="{503BF6B1-5EA7-2D4D-8CC8-5925DB8F23CB}"/>
    <dgm:cxn modelId="{EE863F5B-4857-8346-989A-193104700A31}" type="presOf" srcId="{FBF7D820-5C4A-A04E-861B-218A54E77E11}" destId="{F29C630E-0C69-3A49-8AA5-EB2046EDEF8A}" srcOrd="0" destOrd="0" presId="urn:microsoft.com/office/officeart/2005/8/layout/radial5"/>
    <dgm:cxn modelId="{78D50C6B-E4FF-2A48-8A92-A92E8E794AFB}" type="presOf" srcId="{1497C4B8-F257-BC49-A2BD-6DC1944EB0DE}" destId="{5C7E6AC3-A203-BD42-BF6E-2BFF47E58BAA}" srcOrd="0" destOrd="0" presId="urn:microsoft.com/office/officeart/2005/8/layout/radial5"/>
    <dgm:cxn modelId="{EEF03A25-3004-654B-88A2-7986A3882B3E}" type="presOf" srcId="{4E59A23B-0B46-B246-A8E2-28F2DB0008F3}" destId="{CA6EF2AA-E2AD-9B4B-A1EF-547FC1D5A31C}" srcOrd="0" destOrd="0" presId="urn:microsoft.com/office/officeart/2005/8/layout/radial5"/>
    <dgm:cxn modelId="{F32B8615-3602-8443-A19D-252696F12DF0}" type="presOf" srcId="{CF944757-D723-CC4D-94D9-8363B7277A0C}" destId="{52D71855-0E14-0F4D-8B7E-9C4810D1C85E}" srcOrd="0" destOrd="0" presId="urn:microsoft.com/office/officeart/2005/8/layout/radial5"/>
    <dgm:cxn modelId="{59B7E945-82E9-BB4D-8AE3-101CF68B0328}" type="presOf" srcId="{25A9A506-A481-FB47-8744-0A448EB9E36D}" destId="{2DD8C31A-8F04-8E42-8028-816D29494C24}" srcOrd="0" destOrd="0" presId="urn:microsoft.com/office/officeart/2005/8/layout/radial5"/>
    <dgm:cxn modelId="{6063126B-04A8-6240-95FE-5E51DB4E92F1}" type="presOf" srcId="{8115EDF0-CF7D-5741-B399-635AFCDB706E}" destId="{17A7CF52-C8B9-D643-A233-167F6D02F7A5}" srcOrd="1" destOrd="0" presId="urn:microsoft.com/office/officeart/2005/8/layout/radial5"/>
    <dgm:cxn modelId="{084D7930-8C19-44EE-A99E-D74A476BB7A5}" srcId="{1AA4E9B3-5B95-0F47-842B-D8EC31BDE9D5}" destId="{3CDAAB21-F0A0-49D4-AC7B-F8102EA500F4}" srcOrd="10" destOrd="0" parTransId="{AFCDFEBD-DC50-4AFE-8E29-F89010EC9028}" sibTransId="{8AC195B4-865A-43EA-A54B-D39FCAF1429E}"/>
    <dgm:cxn modelId="{62A545E0-6C33-4112-902B-501441AA9671}" type="presOf" srcId="{AFCDFEBD-DC50-4AFE-8E29-F89010EC9028}" destId="{5A135D16-6619-421F-8201-3FD58EDDF53E}" srcOrd="0" destOrd="0" presId="urn:microsoft.com/office/officeart/2005/8/layout/radial5"/>
    <dgm:cxn modelId="{245021DB-C660-B548-9A56-510151743F3E}" type="presOf" srcId="{12B9997C-2527-384F-894D-E04F8F79BEA4}" destId="{9D8FA5B6-F76B-284D-8B1E-37872EDDD347}" srcOrd="0" destOrd="0" presId="urn:microsoft.com/office/officeart/2005/8/layout/radial5"/>
    <dgm:cxn modelId="{EA735D77-1BFB-EA42-B014-AB7DDE505CD6}" srcId="{1AA4E9B3-5B95-0F47-842B-D8EC31BDE9D5}" destId="{4E59A23B-0B46-B246-A8E2-28F2DB0008F3}" srcOrd="8" destOrd="0" parTransId="{4517F022-B83F-4F4C-A4E8-5599F99CF192}" sibTransId="{E554BD7C-C673-8544-9D6E-702ABF773C9E}"/>
    <dgm:cxn modelId="{DDB7D80F-3FB6-2243-A7B3-3484E0632D71}" srcId="{1AA4E9B3-5B95-0F47-842B-D8EC31BDE9D5}" destId="{2829A07A-94DF-0546-84C6-4909DEAA7FAF}" srcOrd="3" destOrd="0" parTransId="{8115EDF0-CF7D-5741-B399-635AFCDB706E}" sibTransId="{81FAD554-446B-5A47-9D9D-B04FA344907E}"/>
    <dgm:cxn modelId="{E25CF5D2-991E-4E7B-937C-7B41B74548CA}" type="presOf" srcId="{3CDAAB21-F0A0-49D4-AC7B-F8102EA500F4}" destId="{82562AE1-2C62-483A-B61E-BA40C848B6D2}" srcOrd="0" destOrd="0" presId="urn:microsoft.com/office/officeart/2005/8/layout/radial5"/>
    <dgm:cxn modelId="{109F16FA-E675-4245-B30A-3DB10319ADBF}" type="presOf" srcId="{4517F022-B83F-4F4C-A4E8-5599F99CF192}" destId="{9E1E8909-48AF-0247-9186-56C6515B8EB5}" srcOrd="0" destOrd="0" presId="urn:microsoft.com/office/officeart/2005/8/layout/radial5"/>
    <dgm:cxn modelId="{B2F2C188-8CB3-FE43-B89D-33AF9F937A22}" type="presOf" srcId="{44F60387-7876-8744-ABCD-197A1D10582B}" destId="{FA9DCAD8-88C1-8845-96A2-BAEDE5756B13}" srcOrd="0" destOrd="0" presId="urn:microsoft.com/office/officeart/2005/8/layout/radial5"/>
    <dgm:cxn modelId="{CF2FB62F-483C-9C4B-A407-1B95979E11D9}" type="presOf" srcId="{4FA24393-A5DE-494E-ADA2-E0DA4C0947BD}" destId="{4971CC7F-BB40-6C48-8BB2-5AFD4B2EFEEB}" srcOrd="0" destOrd="0" presId="urn:microsoft.com/office/officeart/2005/8/layout/radial5"/>
    <dgm:cxn modelId="{F2E2EE77-EF81-D549-BC1B-A82983A85CD0}" srcId="{1AA4E9B3-5B95-0F47-842B-D8EC31BDE9D5}" destId="{25A9A506-A481-FB47-8744-0A448EB9E36D}" srcOrd="4" destOrd="0" parTransId="{44F60387-7876-8744-ABCD-197A1D10582B}" sibTransId="{75555BCA-5245-D846-8E90-6D1C83F99324}"/>
    <dgm:cxn modelId="{0CBA7E7A-57C2-B346-A74D-04B2850E5486}" type="presOf" srcId="{D50F2FEC-DE39-2C44-A843-D9B0E5055297}" destId="{A0A3482A-412B-BA4B-8C75-4C31D90BE31E}" srcOrd="0" destOrd="0" presId="urn:microsoft.com/office/officeart/2005/8/layout/radial5"/>
    <dgm:cxn modelId="{12CD64DC-F87C-ED4E-92EF-BB3C027997E4}" type="presParOf" srcId="{52D71855-0E14-0F4D-8B7E-9C4810D1C85E}" destId="{86C8B8BF-BC77-B64B-AD66-7924E09F6A0E}" srcOrd="0" destOrd="0" presId="urn:microsoft.com/office/officeart/2005/8/layout/radial5"/>
    <dgm:cxn modelId="{75C4981C-6B52-434C-A4BA-55CDFCEE0CCA}" type="presParOf" srcId="{52D71855-0E14-0F4D-8B7E-9C4810D1C85E}" destId="{4971CC7F-BB40-6C48-8BB2-5AFD4B2EFEEB}" srcOrd="1" destOrd="0" presId="urn:microsoft.com/office/officeart/2005/8/layout/radial5"/>
    <dgm:cxn modelId="{F25B439A-D624-AA4E-A1DF-23039ED3D8CB}" type="presParOf" srcId="{4971CC7F-BB40-6C48-8BB2-5AFD4B2EFEEB}" destId="{99403677-D803-2048-9BA8-562CCA785824}" srcOrd="0" destOrd="0" presId="urn:microsoft.com/office/officeart/2005/8/layout/radial5"/>
    <dgm:cxn modelId="{1AB7F9E1-EB6C-234E-882B-30CD63E24AEA}" type="presParOf" srcId="{52D71855-0E14-0F4D-8B7E-9C4810D1C85E}" destId="{9D8FA5B6-F76B-284D-8B1E-37872EDDD347}" srcOrd="2" destOrd="0" presId="urn:microsoft.com/office/officeart/2005/8/layout/radial5"/>
    <dgm:cxn modelId="{25856B02-5F90-DA4C-B229-226CBEFF61B7}" type="presParOf" srcId="{52D71855-0E14-0F4D-8B7E-9C4810D1C85E}" destId="{89C0C76B-2B56-6749-9B4A-AA22860D31E0}" srcOrd="3" destOrd="0" presId="urn:microsoft.com/office/officeart/2005/8/layout/radial5"/>
    <dgm:cxn modelId="{AC3AB511-A36D-0C4C-82A6-CFCCECC8E23D}" type="presParOf" srcId="{89C0C76B-2B56-6749-9B4A-AA22860D31E0}" destId="{B827F40C-DBD8-5B4F-A562-C005802F5DC5}" srcOrd="0" destOrd="0" presId="urn:microsoft.com/office/officeart/2005/8/layout/radial5"/>
    <dgm:cxn modelId="{F6543673-04B6-564D-89B2-384E8CA91BC6}" type="presParOf" srcId="{52D71855-0E14-0F4D-8B7E-9C4810D1C85E}" destId="{A44060FF-124D-4E49-9403-A454603244D7}" srcOrd="4" destOrd="0" presId="urn:microsoft.com/office/officeart/2005/8/layout/radial5"/>
    <dgm:cxn modelId="{26A79E69-D1FD-0445-B00C-E3111B62B7E0}" type="presParOf" srcId="{52D71855-0E14-0F4D-8B7E-9C4810D1C85E}" destId="{9AEDCCF8-BD74-754B-920F-6ABF68637A9A}" srcOrd="5" destOrd="0" presId="urn:microsoft.com/office/officeart/2005/8/layout/radial5"/>
    <dgm:cxn modelId="{F82041A2-943A-D94C-AA51-C698204FFDC6}" type="presParOf" srcId="{9AEDCCF8-BD74-754B-920F-6ABF68637A9A}" destId="{C15F2C7B-87F7-F343-86EE-37A00BFEC6F3}" srcOrd="0" destOrd="0" presId="urn:microsoft.com/office/officeart/2005/8/layout/radial5"/>
    <dgm:cxn modelId="{D76540E1-14D5-C342-AEC1-1EE07D02082F}" type="presParOf" srcId="{52D71855-0E14-0F4D-8B7E-9C4810D1C85E}" destId="{5C7E6AC3-A203-BD42-BF6E-2BFF47E58BAA}" srcOrd="6" destOrd="0" presId="urn:microsoft.com/office/officeart/2005/8/layout/radial5"/>
    <dgm:cxn modelId="{E6946FFD-B1EC-2548-8C5E-E1AD14FC80C4}" type="presParOf" srcId="{52D71855-0E14-0F4D-8B7E-9C4810D1C85E}" destId="{71844023-E372-CF4E-A5E2-228F9B9ECF8D}" srcOrd="7" destOrd="0" presId="urn:microsoft.com/office/officeart/2005/8/layout/radial5"/>
    <dgm:cxn modelId="{108B7CC9-BD70-B545-8EED-9473F9540D51}" type="presParOf" srcId="{71844023-E372-CF4E-A5E2-228F9B9ECF8D}" destId="{17A7CF52-C8B9-D643-A233-167F6D02F7A5}" srcOrd="0" destOrd="0" presId="urn:microsoft.com/office/officeart/2005/8/layout/radial5"/>
    <dgm:cxn modelId="{1BCF34EF-9FFB-EF4B-9B40-CE7EFB11FDF6}" type="presParOf" srcId="{52D71855-0E14-0F4D-8B7E-9C4810D1C85E}" destId="{3B6E5BC4-427B-6544-857E-AE5BCA8F3D73}" srcOrd="8" destOrd="0" presId="urn:microsoft.com/office/officeart/2005/8/layout/radial5"/>
    <dgm:cxn modelId="{808F81F1-6809-6E4C-8779-F910C2D9A13E}" type="presParOf" srcId="{52D71855-0E14-0F4D-8B7E-9C4810D1C85E}" destId="{FA9DCAD8-88C1-8845-96A2-BAEDE5756B13}" srcOrd="9" destOrd="0" presId="urn:microsoft.com/office/officeart/2005/8/layout/radial5"/>
    <dgm:cxn modelId="{54B41A5F-2A42-BC42-8CCA-D53EBDCE3890}" type="presParOf" srcId="{FA9DCAD8-88C1-8845-96A2-BAEDE5756B13}" destId="{1EC7B8E7-4B64-2B4E-96BF-B4823EA67530}" srcOrd="0" destOrd="0" presId="urn:microsoft.com/office/officeart/2005/8/layout/radial5"/>
    <dgm:cxn modelId="{33BB3936-48B0-224A-B925-3D1EB06D6F5B}" type="presParOf" srcId="{52D71855-0E14-0F4D-8B7E-9C4810D1C85E}" destId="{2DD8C31A-8F04-8E42-8028-816D29494C24}" srcOrd="10" destOrd="0" presId="urn:microsoft.com/office/officeart/2005/8/layout/radial5"/>
    <dgm:cxn modelId="{406E79DB-B631-B64E-A35C-E7FDD2F91B79}" type="presParOf" srcId="{52D71855-0E14-0F4D-8B7E-9C4810D1C85E}" destId="{F47683E2-6623-B545-9431-C598574431D9}" srcOrd="11" destOrd="0" presId="urn:microsoft.com/office/officeart/2005/8/layout/radial5"/>
    <dgm:cxn modelId="{C6DED804-06EF-B842-B4FC-E22432DED094}" type="presParOf" srcId="{F47683E2-6623-B545-9431-C598574431D9}" destId="{34965F47-DEC8-B14F-9DB2-4EAFB77DA1C2}" srcOrd="0" destOrd="0" presId="urn:microsoft.com/office/officeart/2005/8/layout/radial5"/>
    <dgm:cxn modelId="{E550F3A5-9BBE-D541-9F77-656624A4E783}" type="presParOf" srcId="{52D71855-0E14-0F4D-8B7E-9C4810D1C85E}" destId="{F29C630E-0C69-3A49-8AA5-EB2046EDEF8A}" srcOrd="12" destOrd="0" presId="urn:microsoft.com/office/officeart/2005/8/layout/radial5"/>
    <dgm:cxn modelId="{9184CF16-F72A-D94A-8DC9-404BCA5CB791}" type="presParOf" srcId="{52D71855-0E14-0F4D-8B7E-9C4810D1C85E}" destId="{A0A3482A-412B-BA4B-8C75-4C31D90BE31E}" srcOrd="13" destOrd="0" presId="urn:microsoft.com/office/officeart/2005/8/layout/radial5"/>
    <dgm:cxn modelId="{63F1FE47-02EC-0E47-BADF-EE4CB07083BE}" type="presParOf" srcId="{A0A3482A-412B-BA4B-8C75-4C31D90BE31E}" destId="{657D6510-88C7-3940-B55C-87A5160CB8B3}" srcOrd="0" destOrd="0" presId="urn:microsoft.com/office/officeart/2005/8/layout/radial5"/>
    <dgm:cxn modelId="{CC2176DC-0C42-8C40-9FAD-B30327E2C64B}" type="presParOf" srcId="{52D71855-0E14-0F4D-8B7E-9C4810D1C85E}" destId="{3E906709-A48F-3B48-B6AF-AD85C21CD9F8}" srcOrd="14" destOrd="0" presId="urn:microsoft.com/office/officeart/2005/8/layout/radial5"/>
    <dgm:cxn modelId="{0E6DC384-9E1E-894B-ABB0-BC9B6142C717}" type="presParOf" srcId="{52D71855-0E14-0F4D-8B7E-9C4810D1C85E}" destId="{2212427B-6225-B54F-A44A-6D59AE0354FC}" srcOrd="15" destOrd="0" presId="urn:microsoft.com/office/officeart/2005/8/layout/radial5"/>
    <dgm:cxn modelId="{165EB615-262E-124F-8ABF-95B362507378}" type="presParOf" srcId="{2212427B-6225-B54F-A44A-6D59AE0354FC}" destId="{F6215CA5-91E8-4445-B932-A76F59944202}" srcOrd="0" destOrd="0" presId="urn:microsoft.com/office/officeart/2005/8/layout/radial5"/>
    <dgm:cxn modelId="{9F921AA1-0F8D-0748-8990-6A740B78EAA4}" type="presParOf" srcId="{52D71855-0E14-0F4D-8B7E-9C4810D1C85E}" destId="{11B6D0AB-C30C-484F-A132-7B7849905FC5}" srcOrd="16" destOrd="0" presId="urn:microsoft.com/office/officeart/2005/8/layout/radial5"/>
    <dgm:cxn modelId="{218495D4-3A09-6640-9ADA-79EB2B52152C}" type="presParOf" srcId="{52D71855-0E14-0F4D-8B7E-9C4810D1C85E}" destId="{9E1E8909-48AF-0247-9186-56C6515B8EB5}" srcOrd="17" destOrd="0" presId="urn:microsoft.com/office/officeart/2005/8/layout/radial5"/>
    <dgm:cxn modelId="{6181E012-4D8A-E84C-9F65-36DD6C41D6A2}" type="presParOf" srcId="{9E1E8909-48AF-0247-9186-56C6515B8EB5}" destId="{60BAA2AD-C865-8F4E-AA32-87E58E1EB922}" srcOrd="0" destOrd="0" presId="urn:microsoft.com/office/officeart/2005/8/layout/radial5"/>
    <dgm:cxn modelId="{49F4E543-4716-0D46-A447-A02F88C364D2}" type="presParOf" srcId="{52D71855-0E14-0F4D-8B7E-9C4810D1C85E}" destId="{CA6EF2AA-E2AD-9B4B-A1EF-547FC1D5A31C}" srcOrd="18" destOrd="0" presId="urn:microsoft.com/office/officeart/2005/8/layout/radial5"/>
    <dgm:cxn modelId="{FC1C2098-F5B2-481F-8CD6-946E6261287F}" type="presParOf" srcId="{52D71855-0E14-0F4D-8B7E-9C4810D1C85E}" destId="{D3ECF2DB-AA95-4903-8B23-99962C840CFC}" srcOrd="19" destOrd="0" presId="urn:microsoft.com/office/officeart/2005/8/layout/radial5"/>
    <dgm:cxn modelId="{AAB74945-84D7-440A-8D82-5E815F0AEF9E}" type="presParOf" srcId="{D3ECF2DB-AA95-4903-8B23-99962C840CFC}" destId="{F77B4FEF-4FE5-491B-A9C0-7D04B6CE4F63}" srcOrd="0" destOrd="0" presId="urn:microsoft.com/office/officeart/2005/8/layout/radial5"/>
    <dgm:cxn modelId="{A425C30D-3775-46B0-B94A-10B4B21AA640}" type="presParOf" srcId="{52D71855-0E14-0F4D-8B7E-9C4810D1C85E}" destId="{FAA98794-E692-47B2-889D-2B9455B87348}" srcOrd="20" destOrd="0" presId="urn:microsoft.com/office/officeart/2005/8/layout/radial5"/>
    <dgm:cxn modelId="{952DD9B8-B994-4A07-996C-6F56BFBD62C2}" type="presParOf" srcId="{52D71855-0E14-0F4D-8B7E-9C4810D1C85E}" destId="{5A135D16-6619-421F-8201-3FD58EDDF53E}" srcOrd="21" destOrd="0" presId="urn:microsoft.com/office/officeart/2005/8/layout/radial5"/>
    <dgm:cxn modelId="{AF1D53CA-6BCF-452A-9E0F-C6D33DD48FCE}" type="presParOf" srcId="{5A135D16-6619-421F-8201-3FD58EDDF53E}" destId="{5DCFE251-02BB-4915-8C81-D94D81018A24}" srcOrd="0" destOrd="0" presId="urn:microsoft.com/office/officeart/2005/8/layout/radial5"/>
    <dgm:cxn modelId="{8263E7B7-EA71-4537-B843-2D08AA04EA5E}" type="presParOf" srcId="{52D71855-0E14-0F4D-8B7E-9C4810D1C85E}" destId="{82562AE1-2C62-483A-B61E-BA40C848B6D2}" srcOrd="2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5ED17B-CE81-AC48-A569-512DBE70BBCD}">
      <dsp:nvSpPr>
        <dsp:cNvPr id="0" name=""/>
        <dsp:cNvSpPr/>
      </dsp:nvSpPr>
      <dsp:spPr>
        <a:xfrm>
          <a:off x="-5334946" y="-817000"/>
          <a:ext cx="6352607" cy="6352607"/>
        </a:xfrm>
        <a:prstGeom prst="blockArc">
          <a:avLst>
            <a:gd name="adj1" fmla="val 18900000"/>
            <a:gd name="adj2" fmla="val 2700000"/>
            <a:gd name="adj3" fmla="val 340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2F22D5-102E-3D4D-9CB9-E55AB5FBE118}">
      <dsp:nvSpPr>
        <dsp:cNvPr id="0" name=""/>
        <dsp:cNvSpPr/>
      </dsp:nvSpPr>
      <dsp:spPr>
        <a:xfrm>
          <a:off x="532793" y="362766"/>
          <a:ext cx="10619408" cy="72591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6191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Instituer une session thématique avec des intervenants terrain &amp; experts </a:t>
          </a:r>
          <a:endParaRPr lang="fr-FR" sz="2400" kern="1200" dirty="0"/>
        </a:p>
      </dsp:txBody>
      <dsp:txXfrm>
        <a:off x="532793" y="362766"/>
        <a:ext cx="10619408" cy="725910"/>
      </dsp:txXfrm>
    </dsp:sp>
    <dsp:sp modelId="{D5047C1D-1F8F-E541-81B3-DE1183522F50}">
      <dsp:nvSpPr>
        <dsp:cNvPr id="0" name=""/>
        <dsp:cNvSpPr/>
      </dsp:nvSpPr>
      <dsp:spPr>
        <a:xfrm>
          <a:off x="79099" y="272027"/>
          <a:ext cx="907388" cy="907388"/>
        </a:xfrm>
        <a:prstGeom prst="ellipse">
          <a:avLst/>
        </a:prstGeom>
        <a:solidFill>
          <a:schemeClr val="accent2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C8CE82-4370-EF41-8512-15EEE3003C8D}">
      <dsp:nvSpPr>
        <dsp:cNvPr id="0" name=""/>
        <dsp:cNvSpPr/>
      </dsp:nvSpPr>
      <dsp:spPr>
        <a:xfrm>
          <a:off x="948975" y="1451821"/>
          <a:ext cx="10203227" cy="72591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6191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Maintenir les actions « terrain » &amp; nourrir la plateforme politique </a:t>
          </a:r>
          <a:endParaRPr lang="fr-FR" sz="2400" kern="1200" dirty="0"/>
        </a:p>
      </dsp:txBody>
      <dsp:txXfrm>
        <a:off x="948975" y="1451821"/>
        <a:ext cx="10203227" cy="725910"/>
      </dsp:txXfrm>
    </dsp:sp>
    <dsp:sp modelId="{2DD4C638-BC09-394D-B31E-30A726685728}">
      <dsp:nvSpPr>
        <dsp:cNvPr id="0" name=""/>
        <dsp:cNvSpPr/>
      </dsp:nvSpPr>
      <dsp:spPr>
        <a:xfrm>
          <a:off x="495281" y="1361082"/>
          <a:ext cx="907388" cy="907388"/>
        </a:xfrm>
        <a:prstGeom prst="ellipse">
          <a:avLst/>
        </a:prstGeom>
        <a:solidFill>
          <a:schemeClr val="accent4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BF1F98-399D-3F40-97F5-89DBA3309DF9}">
      <dsp:nvSpPr>
        <dsp:cNvPr id="0" name=""/>
        <dsp:cNvSpPr/>
      </dsp:nvSpPr>
      <dsp:spPr>
        <a:xfrm>
          <a:off x="948975" y="2540875"/>
          <a:ext cx="10203227" cy="72591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6191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Capter,</a:t>
          </a:r>
          <a:r>
            <a:rPr lang="fr-FR" sz="2400" kern="1200" baseline="0" dirty="0" smtClean="0"/>
            <a:t> </a:t>
          </a:r>
          <a:r>
            <a:rPr lang="fr-FR" sz="2400" kern="1200" dirty="0" smtClean="0"/>
            <a:t>Relayer &amp; diffuser</a:t>
          </a:r>
          <a:r>
            <a:rPr lang="fr-FR" sz="2400" kern="1200" baseline="0" dirty="0" smtClean="0"/>
            <a:t> </a:t>
          </a:r>
          <a:r>
            <a:rPr lang="fr-FR" sz="2400" kern="1200" dirty="0" smtClean="0"/>
            <a:t>à l’international</a:t>
          </a:r>
          <a:endParaRPr lang="fr-FR" sz="2400" kern="1200" dirty="0"/>
        </a:p>
      </dsp:txBody>
      <dsp:txXfrm>
        <a:off x="948975" y="2540875"/>
        <a:ext cx="10203227" cy="725910"/>
      </dsp:txXfrm>
    </dsp:sp>
    <dsp:sp modelId="{C2618521-28A2-B44C-A829-83326219F7F4}">
      <dsp:nvSpPr>
        <dsp:cNvPr id="0" name=""/>
        <dsp:cNvSpPr/>
      </dsp:nvSpPr>
      <dsp:spPr>
        <a:xfrm>
          <a:off x="495281" y="2450136"/>
          <a:ext cx="907388" cy="907388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7B15D1-583D-B747-BB6A-DF8CD11F6063}">
      <dsp:nvSpPr>
        <dsp:cNvPr id="0" name=""/>
        <dsp:cNvSpPr/>
      </dsp:nvSpPr>
      <dsp:spPr>
        <a:xfrm>
          <a:off x="532793" y="3629929"/>
          <a:ext cx="10619408" cy="72591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6191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Poursuivre</a:t>
          </a:r>
          <a:r>
            <a:rPr lang="fr-FR" sz="2400" kern="1200" baseline="0" dirty="0" smtClean="0"/>
            <a:t> les valorisations des projets </a:t>
          </a:r>
          <a:endParaRPr lang="fr-FR" sz="2400" kern="1200" dirty="0"/>
        </a:p>
      </dsp:txBody>
      <dsp:txXfrm>
        <a:off x="532793" y="3629929"/>
        <a:ext cx="10619408" cy="725910"/>
      </dsp:txXfrm>
    </dsp:sp>
    <dsp:sp modelId="{FC1F8A7D-B4DA-224B-B769-247DF784DE22}">
      <dsp:nvSpPr>
        <dsp:cNvPr id="0" name=""/>
        <dsp:cNvSpPr/>
      </dsp:nvSpPr>
      <dsp:spPr>
        <a:xfrm>
          <a:off x="79099" y="3539191"/>
          <a:ext cx="907388" cy="907388"/>
        </a:xfrm>
        <a:prstGeom prst="ellipse">
          <a:avLst/>
        </a:prstGeom>
        <a:solidFill>
          <a:srgbClr val="FFFF00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C8B8BF-BC77-B64B-AD66-7924E09F6A0E}">
      <dsp:nvSpPr>
        <dsp:cNvPr id="0" name=""/>
        <dsp:cNvSpPr/>
      </dsp:nvSpPr>
      <dsp:spPr>
        <a:xfrm>
          <a:off x="3512733" y="2248764"/>
          <a:ext cx="1102533" cy="101219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sessions FHF -TLM</a:t>
          </a:r>
          <a:endParaRPr lang="fr-FR" sz="1600" kern="1200" dirty="0"/>
        </a:p>
      </dsp:txBody>
      <dsp:txXfrm>
        <a:off x="3674195" y="2396997"/>
        <a:ext cx="779609" cy="715729"/>
      </dsp:txXfrm>
    </dsp:sp>
    <dsp:sp modelId="{4971CC7F-BB40-6C48-8BB2-5AFD4B2EFEEB}">
      <dsp:nvSpPr>
        <dsp:cNvPr id="0" name=""/>
        <dsp:cNvSpPr/>
      </dsp:nvSpPr>
      <dsp:spPr>
        <a:xfrm rot="16200000">
          <a:off x="3697824" y="1342290"/>
          <a:ext cx="732350" cy="4726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3768715" y="1507703"/>
        <a:ext cx="590568" cy="283564"/>
      </dsp:txXfrm>
    </dsp:sp>
    <dsp:sp modelId="{9D8FA5B6-F76B-284D-8B1E-37872EDDD347}">
      <dsp:nvSpPr>
        <dsp:cNvPr id="0" name=""/>
        <dsp:cNvSpPr/>
      </dsp:nvSpPr>
      <dsp:spPr>
        <a:xfrm>
          <a:off x="3355050" y="146860"/>
          <a:ext cx="1417899" cy="72011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1.</a:t>
          </a:r>
          <a:r>
            <a:rPr lang="fr-FR" sz="1600" kern="1200" baseline="0" dirty="0" smtClean="0"/>
            <a:t> Cancer </a:t>
          </a:r>
          <a:endParaRPr lang="fr-FR" sz="1600" kern="1200" dirty="0"/>
        </a:p>
      </dsp:txBody>
      <dsp:txXfrm>
        <a:off x="3562697" y="252318"/>
        <a:ext cx="1002605" cy="509194"/>
      </dsp:txXfrm>
    </dsp:sp>
    <dsp:sp modelId="{89C0C76B-2B56-6749-9B4A-AA22860D31E0}">
      <dsp:nvSpPr>
        <dsp:cNvPr id="0" name=""/>
        <dsp:cNvSpPr/>
      </dsp:nvSpPr>
      <dsp:spPr>
        <a:xfrm rot="18163636">
          <a:off x="4340436" y="1542905"/>
          <a:ext cx="701154" cy="4726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 dirty="0"/>
        </a:p>
      </dsp:txBody>
      <dsp:txXfrm>
        <a:off x="4373000" y="1697064"/>
        <a:ext cx="559372" cy="283564"/>
      </dsp:txXfrm>
    </dsp:sp>
    <dsp:sp modelId="{A44060FF-124D-4E49-9403-A454603244D7}">
      <dsp:nvSpPr>
        <dsp:cNvPr id="0" name=""/>
        <dsp:cNvSpPr/>
      </dsp:nvSpPr>
      <dsp:spPr>
        <a:xfrm>
          <a:off x="4570381" y="503714"/>
          <a:ext cx="1417899" cy="72011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2. EHPAD </a:t>
          </a:r>
          <a:endParaRPr lang="fr-FR" sz="1600" kern="1200" dirty="0"/>
        </a:p>
      </dsp:txBody>
      <dsp:txXfrm>
        <a:off x="4778028" y="609172"/>
        <a:ext cx="1002605" cy="509194"/>
      </dsp:txXfrm>
    </dsp:sp>
    <dsp:sp modelId="{9AEDCCF8-BD74-754B-920F-6ABF68637A9A}">
      <dsp:nvSpPr>
        <dsp:cNvPr id="0" name=""/>
        <dsp:cNvSpPr/>
      </dsp:nvSpPr>
      <dsp:spPr>
        <a:xfrm rot="20127273">
          <a:off x="4755906" y="2066328"/>
          <a:ext cx="596676" cy="4726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4762312" y="2190299"/>
        <a:ext cx="454894" cy="283564"/>
      </dsp:txXfrm>
    </dsp:sp>
    <dsp:sp modelId="{5C7E6AC3-A203-BD42-BF6E-2BFF47E58BAA}">
      <dsp:nvSpPr>
        <dsp:cNvPr id="0" name=""/>
        <dsp:cNvSpPr/>
      </dsp:nvSpPr>
      <dsp:spPr>
        <a:xfrm>
          <a:off x="5399854" y="1460976"/>
          <a:ext cx="1417899" cy="72011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3. Handicap</a:t>
          </a:r>
          <a:endParaRPr lang="fr-FR" sz="1600" kern="1200" dirty="0"/>
        </a:p>
      </dsp:txBody>
      <dsp:txXfrm>
        <a:off x="5607501" y="1566434"/>
        <a:ext cx="1002605" cy="509194"/>
      </dsp:txXfrm>
    </dsp:sp>
    <dsp:sp modelId="{71844023-E372-CF4E-A5E2-228F9B9ECF8D}">
      <dsp:nvSpPr>
        <dsp:cNvPr id="0" name=""/>
        <dsp:cNvSpPr/>
      </dsp:nvSpPr>
      <dsp:spPr>
        <a:xfrm rot="490909">
          <a:off x="4825532" y="2666477"/>
          <a:ext cx="534537" cy="4726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4826254" y="2750910"/>
        <a:ext cx="392755" cy="283564"/>
      </dsp:txXfrm>
    </dsp:sp>
    <dsp:sp modelId="{3B6E5BC4-427B-6544-857E-AE5BCA8F3D73}">
      <dsp:nvSpPr>
        <dsp:cNvPr id="0" name=""/>
        <dsp:cNvSpPr/>
      </dsp:nvSpPr>
      <dsp:spPr>
        <a:xfrm>
          <a:off x="5580115" y="2714723"/>
          <a:ext cx="1417899" cy="72011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4.Insuffisance rénale</a:t>
          </a:r>
          <a:r>
            <a:rPr lang="fr-FR" sz="1600" kern="1200" baseline="0" dirty="0" smtClean="0"/>
            <a:t> </a:t>
          </a:r>
          <a:endParaRPr lang="fr-FR" sz="1600" kern="1200" dirty="0"/>
        </a:p>
      </dsp:txBody>
      <dsp:txXfrm>
        <a:off x="5787762" y="2820181"/>
        <a:ext cx="1002605" cy="509194"/>
      </dsp:txXfrm>
    </dsp:sp>
    <dsp:sp modelId="{FA9DCAD8-88C1-8845-96A2-BAEDE5756B13}">
      <dsp:nvSpPr>
        <dsp:cNvPr id="0" name=""/>
        <dsp:cNvSpPr/>
      </dsp:nvSpPr>
      <dsp:spPr>
        <a:xfrm rot="2156043">
          <a:off x="4639737" y="3151009"/>
          <a:ext cx="593733" cy="4726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4653228" y="3203928"/>
        <a:ext cx="451951" cy="283564"/>
      </dsp:txXfrm>
    </dsp:sp>
    <dsp:sp modelId="{2DD8C31A-8F04-8E42-8028-816D29494C24}">
      <dsp:nvSpPr>
        <dsp:cNvPr id="0" name=""/>
        <dsp:cNvSpPr/>
      </dsp:nvSpPr>
      <dsp:spPr>
        <a:xfrm>
          <a:off x="5101626" y="3660700"/>
          <a:ext cx="1417899" cy="72011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5. Cardiologie</a:t>
          </a:r>
          <a:endParaRPr lang="fr-FR" sz="1600" kern="1200" dirty="0"/>
        </a:p>
      </dsp:txBody>
      <dsp:txXfrm>
        <a:off x="5309273" y="3766158"/>
        <a:ext cx="1002605" cy="509194"/>
      </dsp:txXfrm>
    </dsp:sp>
    <dsp:sp modelId="{F47683E2-6623-B545-9431-C598574431D9}">
      <dsp:nvSpPr>
        <dsp:cNvPr id="0" name=""/>
        <dsp:cNvSpPr/>
      </dsp:nvSpPr>
      <dsp:spPr>
        <a:xfrm rot="4097815">
          <a:off x="4149146" y="3541357"/>
          <a:ext cx="643877" cy="4726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4193822" y="3570013"/>
        <a:ext cx="502095" cy="283564"/>
      </dsp:txXfrm>
    </dsp:sp>
    <dsp:sp modelId="{F29C630E-0C69-3A49-8AA5-EB2046EDEF8A}">
      <dsp:nvSpPr>
        <dsp:cNvPr id="0" name=""/>
        <dsp:cNvSpPr/>
      </dsp:nvSpPr>
      <dsp:spPr>
        <a:xfrm>
          <a:off x="4131884" y="4352145"/>
          <a:ext cx="1417899" cy="70901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6. Suivi post-opératoire</a:t>
          </a:r>
          <a:endParaRPr lang="fr-FR" sz="1600" kern="1200" dirty="0"/>
        </a:p>
      </dsp:txBody>
      <dsp:txXfrm>
        <a:off x="4339531" y="4455978"/>
        <a:ext cx="1002605" cy="501351"/>
      </dsp:txXfrm>
    </dsp:sp>
    <dsp:sp modelId="{A0A3482A-412B-BA4B-8C75-4C31D90BE31E}">
      <dsp:nvSpPr>
        <dsp:cNvPr id="0" name=""/>
        <dsp:cNvSpPr/>
      </dsp:nvSpPr>
      <dsp:spPr>
        <a:xfrm rot="6381818">
          <a:off x="3371270" y="3643589"/>
          <a:ext cx="724780" cy="4726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 rot="10800000">
        <a:off x="3462133" y="3670092"/>
        <a:ext cx="582998" cy="283564"/>
      </dsp:txXfrm>
    </dsp:sp>
    <dsp:sp modelId="{3E906709-A48F-3B48-B6AF-AD85C21CD9F8}">
      <dsp:nvSpPr>
        <dsp:cNvPr id="0" name=""/>
        <dsp:cNvSpPr/>
      </dsp:nvSpPr>
      <dsp:spPr>
        <a:xfrm>
          <a:off x="2721730" y="4551695"/>
          <a:ext cx="1417899" cy="72011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7. Dermatologie </a:t>
          </a:r>
          <a:endParaRPr lang="fr-FR" sz="1600" kern="1200" dirty="0"/>
        </a:p>
      </dsp:txBody>
      <dsp:txXfrm>
        <a:off x="2929377" y="4657153"/>
        <a:ext cx="1002605" cy="509194"/>
      </dsp:txXfrm>
    </dsp:sp>
    <dsp:sp modelId="{2212427B-6225-B54F-A44A-6D59AE0354FC}">
      <dsp:nvSpPr>
        <dsp:cNvPr id="0" name=""/>
        <dsp:cNvSpPr/>
      </dsp:nvSpPr>
      <dsp:spPr>
        <a:xfrm rot="8345455">
          <a:off x="2878014" y="3260767"/>
          <a:ext cx="658860" cy="4726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 rot="10800000">
        <a:off x="3002481" y="3308865"/>
        <a:ext cx="517078" cy="283564"/>
      </dsp:txXfrm>
    </dsp:sp>
    <dsp:sp modelId="{11B6D0AB-C30C-484F-A132-7B7849905FC5}">
      <dsp:nvSpPr>
        <dsp:cNvPr id="0" name=""/>
        <dsp:cNvSpPr/>
      </dsp:nvSpPr>
      <dsp:spPr>
        <a:xfrm>
          <a:off x="1656165" y="3866899"/>
          <a:ext cx="1417899" cy="72011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8. Education/ </a:t>
          </a:r>
          <a:r>
            <a:rPr lang="fr-FR" sz="1600" kern="1200" dirty="0" err="1" smtClean="0"/>
            <a:t>Accomp</a:t>
          </a:r>
          <a:r>
            <a:rPr lang="fr-FR" sz="1600" kern="1200" dirty="0" smtClean="0"/>
            <a:t>. </a:t>
          </a:r>
          <a:r>
            <a:rPr lang="fr-FR" sz="1600" kern="1200" dirty="0" err="1" smtClean="0"/>
            <a:t>théR</a:t>
          </a:r>
          <a:r>
            <a:rPr lang="fr-FR" sz="1600" kern="1200" dirty="0" smtClean="0"/>
            <a:t>. </a:t>
          </a:r>
          <a:endParaRPr lang="fr-FR" sz="1600" kern="1200" dirty="0"/>
        </a:p>
      </dsp:txBody>
      <dsp:txXfrm>
        <a:off x="1863812" y="3972357"/>
        <a:ext cx="1002605" cy="509194"/>
      </dsp:txXfrm>
    </dsp:sp>
    <dsp:sp modelId="{9E1E8909-48AF-0247-9186-56C6515B8EB5}">
      <dsp:nvSpPr>
        <dsp:cNvPr id="0" name=""/>
        <dsp:cNvSpPr/>
      </dsp:nvSpPr>
      <dsp:spPr>
        <a:xfrm rot="10309091">
          <a:off x="2767929" y="2666477"/>
          <a:ext cx="534537" cy="4726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 rot="10800000">
        <a:off x="2908989" y="2750910"/>
        <a:ext cx="392755" cy="283564"/>
      </dsp:txXfrm>
    </dsp:sp>
    <dsp:sp modelId="{CA6EF2AA-E2AD-9B4B-A1EF-547FC1D5A31C}">
      <dsp:nvSpPr>
        <dsp:cNvPr id="0" name=""/>
        <dsp:cNvSpPr/>
      </dsp:nvSpPr>
      <dsp:spPr>
        <a:xfrm>
          <a:off x="1129984" y="2714723"/>
          <a:ext cx="1417899" cy="72011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9. obstétrique</a:t>
          </a:r>
          <a:endParaRPr lang="fr-FR" sz="1600" kern="1200" dirty="0"/>
        </a:p>
      </dsp:txBody>
      <dsp:txXfrm>
        <a:off x="1337631" y="2820181"/>
        <a:ext cx="1002605" cy="509194"/>
      </dsp:txXfrm>
    </dsp:sp>
    <dsp:sp modelId="{D3ECF2DB-AA95-4903-8B23-99962C840CFC}">
      <dsp:nvSpPr>
        <dsp:cNvPr id="0" name=""/>
        <dsp:cNvSpPr/>
      </dsp:nvSpPr>
      <dsp:spPr>
        <a:xfrm rot="12272727">
          <a:off x="2775417" y="2066328"/>
          <a:ext cx="596676" cy="4726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 rot="10800000">
        <a:off x="2910793" y="2190299"/>
        <a:ext cx="454894" cy="283564"/>
      </dsp:txXfrm>
    </dsp:sp>
    <dsp:sp modelId="{FAA98794-E692-47B2-889D-2B9455B87348}">
      <dsp:nvSpPr>
        <dsp:cNvPr id="0" name=""/>
        <dsp:cNvSpPr/>
      </dsp:nvSpPr>
      <dsp:spPr>
        <a:xfrm>
          <a:off x="1310246" y="1460976"/>
          <a:ext cx="1417899" cy="72011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10. Psychiatrie </a:t>
          </a:r>
          <a:endParaRPr lang="fr-FR" sz="1600" kern="1200" dirty="0"/>
        </a:p>
      </dsp:txBody>
      <dsp:txXfrm>
        <a:off x="1517893" y="1566434"/>
        <a:ext cx="1002605" cy="509194"/>
      </dsp:txXfrm>
    </dsp:sp>
    <dsp:sp modelId="{5A135D16-6619-421F-8201-3FD58EDDF53E}">
      <dsp:nvSpPr>
        <dsp:cNvPr id="0" name=""/>
        <dsp:cNvSpPr/>
      </dsp:nvSpPr>
      <dsp:spPr>
        <a:xfrm rot="14236364">
          <a:off x="3086408" y="1542905"/>
          <a:ext cx="701154" cy="4726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 rot="10800000">
        <a:off x="3195626" y="1697064"/>
        <a:ext cx="559372" cy="283564"/>
      </dsp:txXfrm>
    </dsp:sp>
    <dsp:sp modelId="{82562AE1-2C62-483A-B61E-BA40C848B6D2}">
      <dsp:nvSpPr>
        <dsp:cNvPr id="0" name=""/>
        <dsp:cNvSpPr/>
      </dsp:nvSpPr>
      <dsp:spPr>
        <a:xfrm>
          <a:off x="2139718" y="503714"/>
          <a:ext cx="1417899" cy="72011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11. AVC </a:t>
          </a:r>
          <a:endParaRPr lang="fr-FR" sz="1600" kern="1200" dirty="0"/>
        </a:p>
      </dsp:txBody>
      <dsp:txXfrm>
        <a:off x="2347365" y="609172"/>
        <a:ext cx="1002605" cy="5091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B15B5-54CC-954F-8650-D639A48CF9E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4DAB86-EE96-0947-9D7E-6E5D07CE735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2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tif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585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826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249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-FHF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"/>
            <a:ext cx="1772527" cy="84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/>
          <p:cNvPicPr/>
          <p:nvPr userDrawn="1"/>
        </p:nvPicPr>
        <p:blipFill>
          <a:blip r:embed="rId3"/>
          <a:stretch>
            <a:fillRect/>
          </a:stretch>
        </p:blipFill>
        <p:spPr>
          <a:xfrm>
            <a:off x="9681152" y="6228842"/>
            <a:ext cx="2102485" cy="62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651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6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01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9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45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41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181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37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07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FC821-1671-0340-A8A6-FCF788BB9032}" type="datetimeFigureOut">
              <a:rPr lang="fr-FR" smtClean="0"/>
              <a:t>31/01/2017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2B97D-13E7-AE49-8DC8-98448823F9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85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2.xml"/><Relationship Id="rId2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oneTexte 12"/>
          <p:cNvSpPr txBox="1">
            <a:spLocks noChangeArrowheads="1"/>
          </p:cNvSpPr>
          <p:nvPr/>
        </p:nvSpPr>
        <p:spPr bwMode="auto">
          <a:xfrm>
            <a:off x="4651688" y="3753699"/>
            <a:ext cx="3570411" cy="37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dirty="0" smtClean="0">
                <a:solidFill>
                  <a:schemeClr val="bg1"/>
                </a:solidFill>
                <a:cs typeface="Arial" charset="0"/>
              </a:rPr>
              <a:t>10 janvier 2017</a:t>
            </a:r>
            <a:endParaRPr lang="fr-FR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149" name="ZoneTexte 6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166ED9E-F5D5-E948-ABE2-E94AE9D7C6DE}" type="slidenum">
              <a:rPr lang="fr-FR" sz="1000" b="1">
                <a:solidFill>
                  <a:srgbClr val="97BE27"/>
                </a:solidFill>
                <a:cs typeface="Arial" charset="0"/>
              </a:rPr>
              <a:pPr eaLnBrk="1" hangingPunct="1"/>
              <a:t>1</a:t>
            </a:fld>
            <a:r>
              <a:rPr lang="fr-FR" sz="1000">
                <a:solidFill>
                  <a:srgbClr val="97BE27"/>
                </a:solidFill>
                <a:cs typeface="Arial" charset="0"/>
              </a:rPr>
              <a:t> / 8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186228" y="4270407"/>
            <a:ext cx="3478061" cy="5588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3122" tIns="31561" rIns="0" bIns="31561" anchor="ctr"/>
          <a:lstStyle/>
          <a:p>
            <a:pPr algn="ctr">
              <a:defRPr/>
            </a:pPr>
            <a:endParaRPr lang="fr-FR" sz="1600" dirty="0">
              <a:solidFill>
                <a:srgbClr val="FF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331028" y="2873828"/>
            <a:ext cx="67559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 FHF-TELEMEDECINE 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291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1550" y="1337318"/>
            <a:ext cx="11284129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Objectifs 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constitution d'une cellule opérationnelle ouverte sur l'international pour capter et diffuser les bonnes pratiques en matière de télémédecine 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identifier les vecteurs de diffusion (experts ayant la capacité de relayer) de nos messages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Consolider un réseau à l’international</a:t>
            </a:r>
          </a:p>
          <a:p>
            <a:pPr marL="285750" indent="-285750">
              <a:buFont typeface="Arial" charset="0"/>
              <a:buChar char="•"/>
            </a:pP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Livrables  &amp; participations :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Restitution par un article dans la revue FHF, dans le document issu des matinales, </a:t>
            </a:r>
            <a:r>
              <a:rPr lang="fr-FR" dirty="0" err="1" smtClean="0">
                <a:solidFill>
                  <a:schemeClr val="accent1">
                    <a:lumMod val="50000"/>
                  </a:schemeClr>
                </a:solidFill>
              </a:rPr>
              <a:t>etc</a:t>
            </a:r>
            <a:r>
              <a:rPr lang="is-IS" dirty="0" smtClean="0">
                <a:solidFill>
                  <a:schemeClr val="accent1">
                    <a:lumMod val="50000"/>
                  </a:schemeClr>
                </a:solidFill>
              </a:rPr>
              <a:t>…</a:t>
            </a:r>
            <a:endParaRPr lang="fr-F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Participation aux matinales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Participations à Hôpital Expo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Réunion ad hoc si nécessaire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Consolider des partenariats si nécessaire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charset="0"/>
              <a:buChar char="•"/>
            </a:pP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 Quelques exemples de projets de télémédecine développés à l’étranger :</a:t>
            </a:r>
          </a:p>
          <a:p>
            <a:pPr marL="742950" lvl="1" indent="-285750">
              <a:buFont typeface="Wingdings" charset="2"/>
              <a:buChar char="ü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Allemagne : Hôpital de la Charité</a:t>
            </a:r>
          </a:p>
          <a:p>
            <a:pPr marL="742950" lvl="1" indent="-285750">
              <a:buFont typeface="Wingdings" charset="2"/>
              <a:buChar char="ü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Côte d’Ivoire : partenariat entre le CHU de Besançon &amp; l’hôpital de Bouaké</a:t>
            </a:r>
          </a:p>
          <a:p>
            <a:pPr marL="742950" lvl="1" indent="-285750">
              <a:buFont typeface="Wingdings" charset="2"/>
              <a:buChar char="ü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Canada : partenariat entre le CHU de Grenoble, Lyon, Marseille &amp; le CHU de Montréal sur les télé-expertises de cardiopathies congénitales de l’enfant</a:t>
            </a:r>
          </a:p>
          <a:p>
            <a:pPr marL="742950" lvl="1" indent="-285750">
              <a:buFont typeface="Wingdings" charset="2"/>
              <a:buChar char="ü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Tunisie &amp; Maroc</a:t>
            </a:r>
          </a:p>
          <a:p>
            <a:pPr marL="742950" lvl="1" indent="-285750">
              <a:buFont typeface="Arial" charset="0"/>
              <a:buChar char="•"/>
            </a:pPr>
            <a:endParaRPr lang="fr-FR" sz="24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692596" y="351128"/>
            <a:ext cx="67675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arenR" startAt="3"/>
            </a:pPr>
            <a:r>
              <a:rPr lang="fr-FR" sz="2400" b="1" dirty="0" smtClean="0">
                <a:solidFill>
                  <a:schemeClr val="accent1">
                    <a:lumMod val="50000"/>
                  </a:schemeClr>
                </a:solidFill>
              </a:rPr>
              <a:t>Partage de pratiques et diffusion à l'international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8472158" y="198728"/>
            <a:ext cx="3372109" cy="39875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97BE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561" tIns="31561" rIns="0" bIns="31561" anchor="ctr"/>
          <a:lstStyle/>
          <a:p>
            <a:pPr algn="ctr"/>
            <a:r>
              <a:rPr lang="fr-FR" sz="1500" i="1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ＭＳ Ｐゴシック" charset="0"/>
                <a:cs typeface="Arial" charset="0"/>
              </a:rPr>
              <a:t>Feuille de route 2017</a:t>
            </a:r>
          </a:p>
        </p:txBody>
      </p:sp>
    </p:spTree>
    <p:extLst>
      <p:ext uri="{BB962C8B-B14F-4D97-AF65-F5344CB8AC3E}">
        <p14:creationId xmlns:p14="http://schemas.microsoft.com/office/powerpoint/2010/main" val="136111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C4E1EE-C8AF-A442-AC6C-0F5634387FD8}" type="slidenum">
              <a:rPr lang="fr-FR" sz="1000" b="1">
                <a:solidFill>
                  <a:srgbClr val="97BE27"/>
                </a:solidFill>
                <a:cs typeface="Arial" charset="0"/>
              </a:rPr>
              <a:pPr eaLnBrk="1" hangingPunct="1"/>
              <a:t>11</a:t>
            </a:fld>
            <a:r>
              <a:rPr lang="fr-FR" sz="1000">
                <a:solidFill>
                  <a:srgbClr val="97BE27"/>
                </a:solidFill>
                <a:cs typeface="Arial" charset="0"/>
              </a:rPr>
              <a:t> / 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428679" y="2824522"/>
            <a:ext cx="5826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ctr">
              <a:buFont typeface="+mj-lt"/>
              <a:buAutoNum type="arabicPeriod" startAt="3"/>
            </a:pPr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TELEMEDECINE &amp; plateforme politique FHF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1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C4E1EE-C8AF-A442-AC6C-0F5634387FD8}" type="slidenum">
              <a:rPr lang="fr-FR" sz="1000" b="1">
                <a:solidFill>
                  <a:srgbClr val="97BE27"/>
                </a:solidFill>
                <a:cs typeface="Arial" charset="0"/>
              </a:rPr>
              <a:pPr eaLnBrk="1" hangingPunct="1"/>
              <a:t>12</a:t>
            </a:fld>
            <a:r>
              <a:rPr lang="fr-FR" sz="1000">
                <a:solidFill>
                  <a:srgbClr val="97BE27"/>
                </a:solidFill>
                <a:cs typeface="Arial" charset="0"/>
              </a:rPr>
              <a:t> / 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355150" y="0"/>
            <a:ext cx="4551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 Déverrouiller le modèle économique » 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8472158" y="198728"/>
            <a:ext cx="3372109" cy="39875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97BE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561" tIns="31561" rIns="0" bIns="31561" anchor="ctr"/>
          <a:lstStyle/>
          <a:p>
            <a:pPr algn="ctr"/>
            <a:r>
              <a:rPr lang="fr-FR" sz="1500" i="1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ＭＳ Ｐゴシック" charset="0"/>
                <a:cs typeface="Arial" charset="0"/>
              </a:rPr>
              <a:t>Plateforme politique FHF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38310" y="1647682"/>
            <a:ext cx="1090599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Un impératif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our permettre une offre de soins performante et plus communicante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Pour fluidifier l’exercice médicale entre la Ville et l’Hôpital, le médical et le paramédicale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Pour soutenir le déverrouillage des transferts de compétence en valorisant les métiers (nouveaux)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Engager le déploiement 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our améliorer l’accessibilité des patients aux soins  (télé-AVC), des équipes médicales aux expertises 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Pour éviter une fracture sociale de plus en plus prégnante liée à une fracture numérique 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Pour renforcer le transfert de connaissances et de compétences, de plus en plus pointues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Pour encourager des organisations nouvelles, plus fluides et décloisonnées  </a:t>
            </a:r>
          </a:p>
          <a:p>
            <a:pPr marL="342900" indent="-342900">
              <a:buFont typeface="Wingdings" charset="2"/>
              <a:buChar char="Ø"/>
            </a:pPr>
            <a:endParaRPr lang="fr-F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Obtenir le principe d’alignement des modalités tarifaires d’une consultation par télémédecine sur celles d’une consultation classique en présentiel 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Sortir impérativement du cadre expérimental 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Adopter un principe d’alignement en cohérence avec la reconnaissance règlementaire de l’activité </a:t>
            </a:r>
            <a:endParaRPr lang="fr-F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800100" lvl="1" indent="-342900">
              <a:buFont typeface="Wingdings" charset="2"/>
              <a:buChar char="ü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Renvoyer à des modalités conventionnelles la répartition du financement obtenu pour un acte de télémédecine 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fr-F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6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C4E1EE-C8AF-A442-AC6C-0F5634387FD8}" type="slidenum">
              <a:rPr lang="fr-FR" sz="1000" b="1">
                <a:solidFill>
                  <a:srgbClr val="97BE27"/>
                </a:solidFill>
                <a:cs typeface="Arial" charset="0"/>
              </a:rPr>
              <a:pPr eaLnBrk="1" hangingPunct="1"/>
              <a:t>13</a:t>
            </a:fld>
            <a:r>
              <a:rPr lang="fr-FR" sz="1000">
                <a:solidFill>
                  <a:srgbClr val="97BE27"/>
                </a:solidFill>
                <a:cs typeface="Arial" charset="0"/>
              </a:rPr>
              <a:t> / 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993931" y="2740839"/>
            <a:ext cx="6646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ctr">
              <a:buFont typeface="+mj-lt"/>
              <a:buAutoNum type="arabicPeriod" startAt="4"/>
            </a:pPr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Représentativité et visibilité FHF-TELEMEDECINE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08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8012" y="1479935"/>
            <a:ext cx="1142625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fr-FR" sz="2400" b="1" dirty="0" smtClean="0">
                <a:solidFill>
                  <a:schemeClr val="accent1">
                    <a:lumMod val="50000"/>
                  </a:schemeClr>
                </a:solidFill>
              </a:rPr>
              <a:t>La mission FHF-Télémédecine  devient la commission FHF-TELEMEDECINE </a:t>
            </a:r>
          </a:p>
          <a:p>
            <a:endParaRPr lang="fr-FR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fr-FR" sz="2400" b="1" dirty="0" smtClean="0">
                <a:solidFill>
                  <a:schemeClr val="accent1">
                    <a:lumMod val="50000"/>
                  </a:schemeClr>
                </a:solidFill>
              </a:rPr>
              <a:t>Objectifs &amp; missions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Devenir l’interface identifiée entre les établissements et les pouvoirs publics sur le sujet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Être identifiée comme la cellule d’appui dans l’accompagnement opérationnel, en partenariat avec SFT-</a:t>
            </a:r>
            <a:r>
              <a:rPr lang="fr-FR" sz="2000" dirty="0" err="1" smtClean="0">
                <a:solidFill>
                  <a:schemeClr val="accent1">
                    <a:lumMod val="50000"/>
                  </a:schemeClr>
                </a:solidFill>
              </a:rPr>
              <a:t>Antel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Fédérer les acteurs autour du déverrouillage économique de la télémédecine, clé de voûte de son déploiement</a:t>
            </a:r>
          </a:p>
          <a:p>
            <a:pPr lvl="1"/>
            <a:endParaRPr lang="fr-FR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Moyens à déployer </a:t>
            </a:r>
          </a:p>
          <a:p>
            <a:pPr marL="800100" lvl="1" indent="-342900">
              <a:buFont typeface="Wingdings" charset="2"/>
              <a:buChar char="ü"/>
            </a:pPr>
            <a:r>
              <a:rPr lang="pt-BR" sz="2000" dirty="0" err="1" smtClean="0">
                <a:solidFill>
                  <a:schemeClr val="accent1">
                    <a:lumMod val="50000"/>
                  </a:schemeClr>
                </a:solidFill>
              </a:rPr>
              <a:t>Printemps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 2017 : Elaboration d’une plaquette </a:t>
            </a:r>
            <a:r>
              <a:rPr lang="pt-BR" sz="2000" dirty="0">
                <a:solidFill>
                  <a:schemeClr val="accent1">
                    <a:lumMod val="50000"/>
                  </a:schemeClr>
                </a:solidFill>
              </a:rPr>
              <a:t>de présentation 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sur le principe de la charte graphique des </a:t>
            </a:r>
            <a:r>
              <a:rPr lang="pt-BR" sz="2000" dirty="0" err="1" smtClean="0">
                <a:solidFill>
                  <a:schemeClr val="accent1">
                    <a:lumMod val="50000"/>
                  </a:schemeClr>
                </a:solidFill>
              </a:rPr>
              <a:t>visuels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800100" lvl="1" indent="-342900">
              <a:buFont typeface="Wingdings" charset="2"/>
              <a:buChar char="ü"/>
            </a:pPr>
            <a:r>
              <a:rPr lang="pt-BR" sz="2000" dirty="0" err="1" smtClean="0">
                <a:solidFill>
                  <a:schemeClr val="accent1">
                    <a:lumMod val="50000"/>
                  </a:schemeClr>
                </a:solidFill>
              </a:rPr>
              <a:t>Dédier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 un espace sur le site FHF ? Sous réserve de pouvoir le nourrir </a:t>
            </a:r>
            <a:r>
              <a:rPr lang="pt-BR" sz="2000" dirty="0" err="1" smtClean="0">
                <a:solidFill>
                  <a:schemeClr val="accent1">
                    <a:lumMod val="50000"/>
                  </a:schemeClr>
                </a:solidFill>
              </a:rPr>
              <a:t>régulièrement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800100" lvl="1" indent="-342900">
              <a:buFont typeface="Wingdings" charset="2"/>
              <a:buChar char="ü"/>
            </a:pP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</a:rPr>
              <a:t>Tout au long de l’année : Organisation de séquences FHF –Télémédecine (sessions matinales/soirées, Hôpital Expo, etc ...)</a:t>
            </a:r>
          </a:p>
          <a:p>
            <a:pPr marL="342900" indent="-342900">
              <a:buFontTx/>
              <a:buChar char="-"/>
            </a:pPr>
            <a:endParaRPr lang="pt-BR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t-BR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8472158" y="198728"/>
            <a:ext cx="3372109" cy="39875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97BE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561" tIns="31561" rIns="0" bIns="31561" anchor="ctr"/>
          <a:lstStyle/>
          <a:p>
            <a:pPr algn="ctr"/>
            <a:r>
              <a:rPr lang="fr-FR" sz="1500" i="1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ＭＳ Ｐゴシック" charset="0"/>
                <a:cs typeface="Arial" charset="0"/>
              </a:rPr>
              <a:t>Représentativité et visibilité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355150" y="0"/>
            <a:ext cx="4551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 un sujet prioritaire de la FHF » 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838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C4E1EE-C8AF-A442-AC6C-0F5634387FD8}" type="slidenum">
              <a:rPr lang="fr-FR" sz="1000" b="1">
                <a:solidFill>
                  <a:srgbClr val="97BE27"/>
                </a:solidFill>
                <a:cs typeface="Arial" charset="0"/>
              </a:rPr>
              <a:pPr eaLnBrk="1" hangingPunct="1"/>
              <a:t>15</a:t>
            </a:fld>
            <a:r>
              <a:rPr lang="fr-FR" sz="1000">
                <a:solidFill>
                  <a:srgbClr val="97BE27"/>
                </a:solidFill>
                <a:cs typeface="Arial" charset="0"/>
              </a:rPr>
              <a:t> / 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428679" y="2824522"/>
            <a:ext cx="5826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ctr">
              <a:buFont typeface="+mj-lt"/>
              <a:buAutoNum type="arabicPeriod" startAt="5"/>
            </a:pPr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TELEMEDECINE à Hôpital Expo 2017 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44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C4E1EE-C8AF-A442-AC6C-0F5634387FD8}" type="slidenum">
              <a:rPr lang="fr-FR" sz="1000" b="1">
                <a:solidFill>
                  <a:srgbClr val="97BE27"/>
                </a:solidFill>
                <a:cs typeface="Arial" charset="0"/>
              </a:rPr>
              <a:pPr eaLnBrk="1" hangingPunct="1"/>
              <a:t>16</a:t>
            </a:fld>
            <a:r>
              <a:rPr lang="fr-FR" sz="1000">
                <a:solidFill>
                  <a:srgbClr val="97BE27"/>
                </a:solidFill>
                <a:cs typeface="Arial" charset="0"/>
              </a:rPr>
              <a:t> / 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704627" y="365447"/>
            <a:ext cx="5826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rendez-vous important</a:t>
            </a:r>
            <a:r>
              <a:rPr lang="is-IS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8472158" y="198728"/>
            <a:ext cx="3372109" cy="39875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97BE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561" tIns="31561" rIns="0" bIns="31561" anchor="ctr"/>
          <a:lstStyle/>
          <a:p>
            <a:pPr algn="ctr"/>
            <a:r>
              <a:rPr lang="fr-FR" sz="1500" i="1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ＭＳ Ｐゴシック" charset="0"/>
                <a:cs typeface="Arial" charset="0"/>
              </a:rPr>
              <a:t>Hôpital Expo 16-18 mai 2017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71475" y="1256467"/>
            <a:ext cx="1165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Contexte :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post-présidentiel &amp; en amont d’un PLFSS sous nouvelle mandature gouvernementale </a:t>
            </a:r>
            <a:endParaRPr lang="fr-FR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lnSpc>
                <a:spcPct val="200000"/>
              </a:lnSpc>
              <a:buFont typeface="Wingdings" charset="2"/>
              <a:buChar char="Ø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Contenu &amp; objectifs : 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Rappeler les principaux messages sur le déverrouillage économique 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Valoriser les exemples en France et à l’international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ensibiliser sur les risques de retard du virage numérique en Santé </a:t>
            </a:r>
          </a:p>
          <a:p>
            <a:pPr marL="342900" indent="-342900">
              <a:buFont typeface="Wingdings" charset="2"/>
              <a:buChar char="Ø"/>
            </a:pPr>
            <a:endParaRPr lang="fr-FR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lvl="1" indent="-342900">
              <a:buFont typeface="Wingdings" charset="2"/>
              <a:buChar char="Ø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Format envisagé ? : (+ Cf. propositions de SFT-</a:t>
            </a:r>
            <a:r>
              <a:rPr lang="fr-FR" sz="2000" b="1" dirty="0" err="1" smtClean="0">
                <a:solidFill>
                  <a:schemeClr val="accent1">
                    <a:lumMod val="50000"/>
                  </a:schemeClr>
                </a:solidFill>
              </a:rPr>
              <a:t>Antel</a:t>
            </a: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fr-FR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800100" lvl="2" indent="-342900">
              <a:buFont typeface="Wingdings" charset="2"/>
              <a:buChar char="ü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Tables rondes « internationale » avec SFT- </a:t>
            </a:r>
            <a:r>
              <a:rPr lang="fr-FR" sz="2000" dirty="0" err="1">
                <a:solidFill>
                  <a:schemeClr val="accent1">
                    <a:lumMod val="50000"/>
                  </a:schemeClr>
                </a:solidFill>
              </a:rPr>
              <a:t>Antel</a:t>
            </a: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  + les repré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sentants des sociétés savantes des autres pays + </a:t>
            </a:r>
            <a:r>
              <a:rPr lang="fr-FR" sz="2000" dirty="0" err="1" smtClean="0">
                <a:solidFill>
                  <a:schemeClr val="accent1">
                    <a:lumMod val="50000"/>
                  </a:schemeClr>
                </a:solidFill>
              </a:rPr>
              <a:t>Rreprésentants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2000" dirty="0" err="1" smtClean="0">
                <a:solidFill>
                  <a:schemeClr val="accent1">
                    <a:lumMod val="50000"/>
                  </a:schemeClr>
                </a:solidFill>
              </a:rPr>
              <a:t>para-médicaux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 (Cécile </a:t>
            </a:r>
            <a:r>
              <a:rPr lang="fr-FR" sz="2000" dirty="0" err="1" smtClean="0">
                <a:solidFill>
                  <a:schemeClr val="accent1">
                    <a:lumMod val="50000"/>
                  </a:schemeClr>
                </a:solidFill>
              </a:rPr>
              <a:t>Kanitzer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 )</a:t>
            </a:r>
          </a:p>
          <a:p>
            <a:pPr marL="800100" lvl="2" indent="-342900">
              <a:buFont typeface="Wingdings" charset="2"/>
              <a:buChar char="ü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Vidéos « tour du monde » </a:t>
            </a:r>
          </a:p>
          <a:p>
            <a:pPr marL="800100" lvl="2" indent="-342900">
              <a:buFont typeface="Wingdings" charset="2"/>
              <a:buChar char="ü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Transmission en « duplex » avec le Canada et/ou un autre pays </a:t>
            </a:r>
          </a:p>
          <a:p>
            <a:pPr marL="800100" lvl="2" indent="-342900">
              <a:buFont typeface="Wingdings" charset="2"/>
              <a:buChar char="ü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Sur le stand FHF comme pour l’édition 2016 </a:t>
            </a:r>
          </a:p>
          <a:p>
            <a:pPr marL="800100" lvl="2" indent="-342900">
              <a:buFont typeface="Wingdings" charset="2"/>
              <a:buChar char="ü"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257300" lvl="3" indent="-342900">
              <a:buFont typeface="Wingdings" charset="2"/>
              <a:buChar char="Ø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Premières prises de contact avant fin janvier 2017 </a:t>
            </a:r>
          </a:p>
        </p:txBody>
      </p:sp>
    </p:spTree>
    <p:extLst>
      <p:ext uri="{BB962C8B-B14F-4D97-AF65-F5344CB8AC3E}">
        <p14:creationId xmlns:p14="http://schemas.microsoft.com/office/powerpoint/2010/main" val="67031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C4E1EE-C8AF-A442-AC6C-0F5634387FD8}" type="slidenum">
              <a:rPr lang="fr-FR" sz="1000" b="1">
                <a:solidFill>
                  <a:srgbClr val="97BE27"/>
                </a:solidFill>
                <a:cs typeface="Arial" charset="0"/>
              </a:rPr>
              <a:pPr eaLnBrk="1" hangingPunct="1"/>
              <a:t>17</a:t>
            </a:fld>
            <a:r>
              <a:rPr lang="fr-FR" sz="1000">
                <a:solidFill>
                  <a:srgbClr val="97BE27"/>
                </a:solidFill>
                <a:cs typeface="Arial" charset="0"/>
              </a:rPr>
              <a:t> / 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704627" y="365447"/>
            <a:ext cx="6767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et </a:t>
            </a:r>
            <a:r>
              <a:rPr lang="fr-FR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temps fort pour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3399" y="1695381"/>
            <a:ext cx="10357757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Annoncer (ou rappeler) </a:t>
            </a:r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principales propositions </a:t>
            </a: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modèle de financement </a:t>
            </a: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l’alignement tarifaire sur la consultation physique 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l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’alignement du principe incitatif à l’instar de la chirurgie ambulatoire</a:t>
            </a:r>
          </a:p>
          <a:p>
            <a:pPr marL="800100" lvl="1" indent="-342900">
              <a:buFont typeface="Wingdings" charset="2"/>
              <a:buChar char="ü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Un modèle </a:t>
            </a:r>
            <a:r>
              <a:rPr lang="fr-FR" sz="2000" dirty="0" err="1" smtClean="0">
                <a:solidFill>
                  <a:schemeClr val="accent1">
                    <a:lumMod val="50000"/>
                  </a:schemeClr>
                </a:solidFill>
              </a:rPr>
              <a:t>win-win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 pour l’effecteur et le demandeur</a:t>
            </a:r>
          </a:p>
          <a:p>
            <a:pPr marL="342900" indent="-342900">
              <a:lnSpc>
                <a:spcPct val="200000"/>
              </a:lnSpc>
              <a:buFont typeface="Wingdings" charset="2"/>
              <a:buChar char="Ø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 </a:t>
            </a:r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Préparer l’amont du PLFSS 2018 </a:t>
            </a:r>
            <a:endParaRPr lang="fr-FR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800100" lvl="1" indent="-342900">
              <a:buFont typeface="Wingdings" charset="2"/>
              <a:buChar char="ü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Avec des chiffrages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  «  parlants » sur </a:t>
            </a: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les gisements économiques potentiels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à conforter par les sociétés savantes (Cf. exemples sur le suivi des Insuffisants cardiaques : 350 000 patients, coût annuel 2 mds , DMS de 12 à 14 jours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  <a:sym typeface="Wingdings"/>
              </a:rPr>
              <a:t> un potentiel de 850 M€ avec le télé suivi) </a:t>
            </a:r>
          </a:p>
          <a:p>
            <a:pPr marL="800100" lvl="1" indent="-342900">
              <a:buFont typeface="Wingdings" charset="2"/>
              <a:buChar char="ü"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800100" lvl="1" indent="-342900">
              <a:buFont typeface="Wingdings" charset="2"/>
              <a:buChar char="ü"/>
            </a:pPr>
            <a:endParaRPr lang="fr-FR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800100" lvl="1" indent="-342900">
              <a:lnSpc>
                <a:spcPct val="200000"/>
              </a:lnSpc>
              <a:buFont typeface="Wingdings" charset="2"/>
              <a:buChar char="Ø"/>
            </a:pPr>
            <a:endParaRPr lang="fr-FR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lnSpc>
                <a:spcPct val="200000"/>
              </a:lnSpc>
              <a:buFont typeface="Wingdings" charset="2"/>
              <a:buChar char="Ø"/>
            </a:pPr>
            <a:endParaRPr lang="fr-FR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800100" lvl="1" indent="-342900">
              <a:buFont typeface="Wingdings" charset="2"/>
              <a:buChar char="Ø"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8472158" y="198728"/>
            <a:ext cx="3372109" cy="39875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97BE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561" tIns="31561" rIns="0" bIns="31561" anchor="ctr"/>
          <a:lstStyle/>
          <a:p>
            <a:pPr algn="ctr"/>
            <a:r>
              <a:rPr lang="fr-FR" sz="1500" i="1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ＭＳ Ｐゴシック" charset="0"/>
                <a:cs typeface="Arial" charset="0"/>
              </a:rPr>
              <a:t>Hôpital Expo 16-18 mai 2017</a:t>
            </a:r>
          </a:p>
        </p:txBody>
      </p:sp>
    </p:spTree>
    <p:extLst>
      <p:ext uri="{BB962C8B-B14F-4D97-AF65-F5344CB8AC3E}">
        <p14:creationId xmlns:p14="http://schemas.microsoft.com/office/powerpoint/2010/main" val="57201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C4E1EE-C8AF-A442-AC6C-0F5634387FD8}" type="slidenum">
              <a:rPr lang="fr-FR" sz="1000" b="1">
                <a:solidFill>
                  <a:srgbClr val="97BE27"/>
                </a:solidFill>
                <a:cs typeface="Arial" charset="0"/>
              </a:rPr>
              <a:pPr eaLnBrk="1" hangingPunct="1"/>
              <a:t>18</a:t>
            </a:fld>
            <a:r>
              <a:rPr lang="fr-FR" sz="1000">
                <a:solidFill>
                  <a:srgbClr val="97BE27"/>
                </a:solidFill>
                <a:cs typeface="Arial" charset="0"/>
              </a:rPr>
              <a:t> / 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331028" y="3241381"/>
            <a:ext cx="5826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0" indent="-74295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ANNEXES 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372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673903" y="1284085"/>
            <a:ext cx="8334531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dirty="0">
                <a:latin typeface="Helvetica Neue" charset="0"/>
                <a:ea typeface="Helvetica Neue" charset="0"/>
                <a:cs typeface="Helvetica Neue" charset="0"/>
              </a:rPr>
              <a:t> </a:t>
            </a:r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1. </a:t>
            </a:r>
            <a:r>
              <a:rPr lang="sk-SK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Reconna</a:t>
            </a:r>
            <a:r>
              <a:rPr lang="fr-FR" b="1" dirty="0" err="1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ître</a:t>
            </a:r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 sur le plan législatif, dès le PLFSS pour 2017, </a:t>
            </a:r>
            <a:r>
              <a:rPr lang="sk-SK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le principe </a:t>
            </a:r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de la tarification à l’activité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, par tout professionnel de santé ou établissement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, pour la 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télémédecine telle que définie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par l’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article 78 de la loi HPST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. Par principe, cette rémunération s’effectuerait – au moins – sur la base du tarif existant par l’activité médicale correspondante « en présentiel »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  ;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algn="just"/>
            <a:endParaRPr lang="fr-FR" b="1" dirty="0">
              <a:solidFill>
                <a:schemeClr val="tx1">
                  <a:lumMod val="75000"/>
                  <a:lumOff val="2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algn="just"/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2. </a:t>
            </a:r>
            <a:r>
              <a:rPr lang="sk-SK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Prévoir</a:t>
            </a:r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, par la voie réglementaire,</a:t>
            </a:r>
            <a:r>
              <a:rPr lang="sk-SK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 des modalités </a:t>
            </a:r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financières plus incitatives pour </a:t>
            </a:r>
            <a:r>
              <a:rPr lang="sk-SK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tenir compte des spécificités de certaines filières médicales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 (ex : télé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-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imagerie)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ou valoriser des éléments particuliers d’organisation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(mobilisation de temps paramédical, organisations dans le domaine du vieillissement et du handicap)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 ;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</a:p>
          <a:p>
            <a:pPr algn="just"/>
            <a:endParaRPr lang="fr-FR" b="1" dirty="0">
              <a:solidFill>
                <a:schemeClr val="tx1">
                  <a:lumMod val="75000"/>
                  <a:lumOff val="2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algn="just"/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3. Accompagner les établissements dans la structuration de volets « télémédecine » aux projets médicaux partagés en cours d’écriture dans le cadre des GHT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(de nombreuses démarches sont déjà engagées par les acteurs de terrain)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 ;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lvl="1" algn="just">
              <a:spcBef>
                <a:spcPts val="1800"/>
              </a:spcBef>
            </a:pPr>
            <a:endParaRPr lang="sk-SK" dirty="0">
              <a:latin typeface="Helvetica Neue" charset="0"/>
              <a:ea typeface="Helvetica Neue" charset="0"/>
              <a:cs typeface="Helvetica Neue" charset="0"/>
            </a:endParaRPr>
          </a:p>
          <a:p>
            <a:r>
              <a:rPr lang="sk-SK" dirty="0">
                <a:latin typeface="Helvetica Neue" charset="0"/>
                <a:ea typeface="Helvetica Neue" charset="0"/>
                <a:cs typeface="Helvetica Neue" charset="0"/>
              </a:rPr>
              <a:t> 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867534" y="6395682"/>
            <a:ext cx="3237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 Neue Bold Condensed"/>
                <a:cs typeface="Helvetica Neue Bold Condensed"/>
              </a:rPr>
              <a:t>#UNIVERSITESFHF</a:t>
            </a:r>
          </a:p>
        </p:txBody>
      </p:sp>
      <p:pic>
        <p:nvPicPr>
          <p:cNvPr id="12" name="Image 11" descr="logo 2 office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6590" y="5801032"/>
            <a:ext cx="1059366" cy="89247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206618" y="495921"/>
            <a:ext cx="76150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7200"/>
                </a:solidFill>
                <a:latin typeface="Helvetica Neue Bold Condensed"/>
                <a:cs typeface="Helvetica Neue Bold Condensed"/>
              </a:rPr>
              <a:t>#</a:t>
            </a:r>
            <a:r>
              <a:rPr lang="fr-FR" sz="2000" b="1" dirty="0" err="1">
                <a:solidFill>
                  <a:srgbClr val="FF7200"/>
                </a:solidFill>
                <a:latin typeface="Helvetica Neue Bold Condensed"/>
                <a:cs typeface="Helvetica Neue Bold Condensed"/>
              </a:rPr>
              <a:t>DéverrouillonsLaTélémédecine</a:t>
            </a:r>
            <a:endParaRPr lang="fr-FR" sz="2000" b="1" dirty="0">
              <a:solidFill>
                <a:srgbClr val="FF7200"/>
              </a:solidFill>
              <a:latin typeface="Helvetica Neue Bold Condensed"/>
              <a:cs typeface="Helvetica Neue Bold Condensed"/>
            </a:endParaRPr>
          </a:p>
          <a:p>
            <a:pPr algn="ctr"/>
            <a:r>
              <a:rPr lang="fr-FR" sz="2000" b="1" dirty="0">
                <a:solidFill>
                  <a:srgbClr val="FF7200"/>
                </a:solidFill>
                <a:latin typeface="Helvetica Neue Bold Condensed"/>
                <a:cs typeface="Helvetica Neue Bold Condensed"/>
              </a:rPr>
              <a:t>6 axes de propositions pour un déblocage</a:t>
            </a:r>
          </a:p>
        </p:txBody>
      </p:sp>
      <p:sp>
        <p:nvSpPr>
          <p:cNvPr id="2" name="Rectangle 1"/>
          <p:cNvSpPr/>
          <p:nvPr/>
        </p:nvSpPr>
        <p:spPr>
          <a:xfrm rot="19495643">
            <a:off x="-221595" y="623733"/>
            <a:ext cx="296653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Universités d’été </a:t>
            </a:r>
            <a:r>
              <a:rPr lang="fr-FR" sz="24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FHF  - 6 sept 2016 </a:t>
            </a:r>
            <a:endParaRPr lang="fr-FR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74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8516982" y="398106"/>
            <a:ext cx="3372109" cy="39875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97BE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561" tIns="31561" rIns="0" bIns="31561" anchor="ctr"/>
          <a:lstStyle/>
          <a:p>
            <a:pPr algn="ctr">
              <a:defRPr/>
            </a:pPr>
            <a:r>
              <a:rPr lang="fr-FR" sz="1500" i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ea typeface="ＭＳ Ｐゴシック" charset="0"/>
                <a:cs typeface="Arial" charset="0"/>
              </a:rPr>
              <a:t>Ordre du jour </a:t>
            </a:r>
            <a:endParaRPr lang="fr-FR" sz="1500" b="1" i="1" dirty="0">
              <a:solidFill>
                <a:schemeClr val="accent5">
                  <a:lumMod val="50000"/>
                </a:schemeClr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162594" y="1554480"/>
            <a:ext cx="105678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Bilan 2016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Feuille de route 2017 &amp; prochaines actions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Plateforme politique FHF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Représentativité &amp; visibilité de FHF-Télémédecine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Hôpital Expo 2017 &amp; session Télémédecine </a:t>
            </a:r>
          </a:p>
          <a:p>
            <a:pPr>
              <a:lnSpc>
                <a:spcPct val="200000"/>
              </a:lnSpc>
            </a:pPr>
            <a:endParaRPr lang="fr-FR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56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524001" y="319304"/>
            <a:ext cx="8334531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Helvetica Neue" charset="0"/>
                <a:ea typeface="Helvetica Neue" charset="0"/>
                <a:cs typeface="Helvetica Neue" charset="0"/>
              </a:rPr>
              <a:t> </a:t>
            </a:r>
            <a:r>
              <a:rPr lang="sk-SK" b="1" dirty="0">
                <a:latin typeface="Helvetica Neue" charset="0"/>
                <a:ea typeface="Helvetica Neue" charset="0"/>
                <a:cs typeface="Helvetica Neue" charset="0"/>
              </a:rPr>
              <a:t> </a:t>
            </a:r>
            <a:endParaRPr lang="sk-SK" dirty="0">
              <a:latin typeface="Helvetica Neue" charset="0"/>
              <a:ea typeface="Helvetica Neue" charset="0"/>
              <a:cs typeface="Helvetica Neue" charset="0"/>
            </a:endParaRPr>
          </a:p>
          <a:p>
            <a:pPr lvl="1" algn="just">
              <a:spcBef>
                <a:spcPts val="1800"/>
              </a:spcBef>
            </a:pPr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4. Engager une nouvelle étape d’aide à l’investissement des établissements dans les équipements et matériels de télémédecine dans le cadre du Plan de 2 Md€ annoncé par la Ministre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, ce plan comprenant un volet prioritaire identifié sur le numérique. Cette lisibilité du volet télémédecine pourrait être donné dès la première tranche du plan ayant vocation à être mise en œuvre avant la fin 2016.</a:t>
            </a:r>
            <a:endParaRPr lang="sk-SK" dirty="0">
              <a:solidFill>
                <a:schemeClr val="tx1">
                  <a:lumMod val="75000"/>
                  <a:lumOff val="2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lvl="1" algn="just">
              <a:spcBef>
                <a:spcPts val="1800"/>
              </a:spcBef>
            </a:pPr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5. Mettre en œuvre une évaluation médico-économique en continu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afin de pouvoir mesurer au fil de l’eau les effets produits (valorisation des actes tarifés à comparer aux gains de qualité pour les patients et aux gains d’efficience pour le système de soins)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.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 Les expériences de terrain recueillies par la FHF montrent, à ce stade, l’ampleur des gains d’efficience mobilisés.</a:t>
            </a:r>
            <a:endParaRPr lang="sk-SK" dirty="0">
              <a:solidFill>
                <a:schemeClr val="tx1">
                  <a:lumMod val="75000"/>
                  <a:lumOff val="2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lvl="1" algn="just">
              <a:spcBef>
                <a:spcPts val="1800"/>
              </a:spcBef>
            </a:pPr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6. </a:t>
            </a:r>
            <a:r>
              <a:rPr lang="sk-SK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Assurer la formation des professionnels de santé qui s'engageront dans les pratiques de t</a:t>
            </a:r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é</a:t>
            </a:r>
            <a:r>
              <a:rPr lang="sk-SK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l</a:t>
            </a:r>
            <a:r>
              <a:rPr lang="fr-FR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é</a:t>
            </a:r>
            <a:r>
              <a:rPr lang="sk-SK" b="1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medecine 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qui structureront les filières de soins des projets médicaux partages des GHT pour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renforcer la qualité et la sécurité des soins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, en conformité avec le décret du 19 octobre 2010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, et inciter à la recomposition des structures.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.</a:t>
            </a:r>
          </a:p>
          <a:p>
            <a:endParaRPr lang="sk-SK" dirty="0"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867534" y="6395682"/>
            <a:ext cx="3237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 Neue Bold Condensed"/>
                <a:cs typeface="Helvetica Neue Bold Condensed"/>
              </a:rPr>
              <a:t>#UNIVERSITESFHF</a:t>
            </a:r>
          </a:p>
        </p:txBody>
      </p:sp>
      <p:pic>
        <p:nvPicPr>
          <p:cNvPr id="12" name="Image 11" descr="logo 2 office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6590" y="5801032"/>
            <a:ext cx="1059366" cy="89247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431271" y="132127"/>
            <a:ext cx="76150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7200"/>
                </a:solidFill>
                <a:latin typeface="Helvetica Neue Bold Condensed"/>
                <a:cs typeface="Helvetica Neue Bold Condensed"/>
              </a:rPr>
              <a:t>#</a:t>
            </a:r>
            <a:r>
              <a:rPr lang="fr-FR" sz="2000" b="1" dirty="0" err="1">
                <a:solidFill>
                  <a:srgbClr val="FF7200"/>
                </a:solidFill>
                <a:latin typeface="Helvetica Neue Bold Condensed"/>
                <a:cs typeface="Helvetica Neue Bold Condensed"/>
              </a:rPr>
              <a:t>DéverrouillonsLaTélémédecine</a:t>
            </a:r>
            <a:endParaRPr lang="fr-FR" sz="2000" b="1" dirty="0">
              <a:solidFill>
                <a:srgbClr val="FF7200"/>
              </a:solidFill>
              <a:latin typeface="Helvetica Neue Bold Condensed"/>
              <a:cs typeface="Helvetica Neue Bold Condensed"/>
            </a:endParaRPr>
          </a:p>
          <a:p>
            <a:pPr algn="ctr"/>
            <a:r>
              <a:rPr lang="fr-FR" sz="2000" b="1" dirty="0">
                <a:solidFill>
                  <a:srgbClr val="FF7200"/>
                </a:solidFill>
                <a:latin typeface="Helvetica Neue Bold Condensed"/>
                <a:cs typeface="Helvetica Neue Bold Condensed"/>
              </a:rPr>
              <a:t>6 axes de propositions pour un déblocage </a:t>
            </a:r>
          </a:p>
        </p:txBody>
      </p:sp>
      <p:sp>
        <p:nvSpPr>
          <p:cNvPr id="10" name="Rectangle 9"/>
          <p:cNvSpPr/>
          <p:nvPr/>
        </p:nvSpPr>
        <p:spPr>
          <a:xfrm rot="19495643">
            <a:off x="-221595" y="623733"/>
            <a:ext cx="296653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Universités d’été </a:t>
            </a:r>
            <a:r>
              <a:rPr lang="fr-FR" sz="24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FHF  - 6 sept 2016 </a:t>
            </a:r>
            <a:endParaRPr lang="fr-FR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085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67825" y="3059741"/>
            <a:ext cx="515993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fr-FR" sz="2800" b="1" smtClean="0">
                <a:solidFill>
                  <a:schemeClr val="accent1">
                    <a:lumMod val="50000"/>
                  </a:schemeClr>
                </a:solidFill>
              </a:rPr>
              <a:t>FHF-Télémédecine : Bilan </a:t>
            </a:r>
            <a:r>
              <a:rPr lang="fr-FR" sz="2800" b="1" dirty="0" smtClean="0">
                <a:solidFill>
                  <a:schemeClr val="accent1">
                    <a:lumMod val="50000"/>
                  </a:schemeClr>
                </a:solidFill>
              </a:rPr>
              <a:t>2016 </a:t>
            </a:r>
          </a:p>
        </p:txBody>
      </p:sp>
    </p:spTree>
    <p:extLst>
      <p:ext uri="{BB962C8B-B14F-4D97-AF65-F5344CB8AC3E}">
        <p14:creationId xmlns:p14="http://schemas.microsoft.com/office/powerpoint/2010/main" val="146691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8472158" y="198728"/>
            <a:ext cx="3372109" cy="39875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97BE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561" tIns="31561" rIns="0" bIns="31561" anchor="ctr"/>
          <a:lstStyle/>
          <a:p>
            <a:pPr algn="ctr"/>
            <a:r>
              <a:rPr lang="fr-FR" sz="1500" i="1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ＭＳ Ｐゴシック" charset="0"/>
                <a:cs typeface="Arial" charset="0"/>
              </a:rPr>
              <a:t>Bilan 2016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57494" y="1231360"/>
            <a:ext cx="10778395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Mai 2016 – Paris Healthcare </a:t>
            </a:r>
            <a:r>
              <a:rPr lang="fr-FR" b="1" dirty="0" err="1" smtClean="0">
                <a:solidFill>
                  <a:schemeClr val="accent1">
                    <a:lumMod val="50000"/>
                  </a:schemeClr>
                </a:solidFill>
              </a:rPr>
              <a:t>Week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 (Hôpital Expo) / Lancement de la Mission FHF-2016 </a:t>
            </a: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Juillet 20016 – recensement et valorisation de projets pilotes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Près de 15 communiqués de presse en 6 mois </a:t>
            </a:r>
          </a:p>
          <a:p>
            <a:pPr marL="742950" lvl="1" indent="-285750">
              <a:buFont typeface="Arial" charset="0"/>
              <a:buChar char="•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11 articles dans les revues FHF </a:t>
            </a:r>
          </a:p>
          <a:p>
            <a:pPr marL="742950" lvl="1" indent="-285750">
              <a:buFont typeface="Arial" charset="0"/>
              <a:buChar char="•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Création des visuels et du slogan #</a:t>
            </a:r>
            <a:r>
              <a:rPr lang="fr-FR" dirty="0" err="1" smtClean="0">
                <a:solidFill>
                  <a:schemeClr val="accent1">
                    <a:lumMod val="50000"/>
                  </a:schemeClr>
                </a:solidFill>
              </a:rPr>
              <a:t>DéverrouillonsLaTélémédecine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>
              <a:buFont typeface="Arial" charset="0"/>
              <a:buChar char="•"/>
            </a:pP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Sept. 2016 – Université d’été FHF : présentation des 6 préconisations de la mission </a:t>
            </a: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Nov. 2016 – Conférence de presse : Partenariat FHF / SFT – </a:t>
            </a:r>
            <a:r>
              <a:rPr lang="fr-FR" b="1" dirty="0" err="1">
                <a:solidFill>
                  <a:schemeClr val="accent1">
                    <a:lumMod val="50000"/>
                  </a:schemeClr>
                </a:solidFill>
              </a:rPr>
              <a:t>Antel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Wingdings" charset="2"/>
              <a:buChar char="ü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Déplacements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Terrain </a:t>
            </a:r>
          </a:p>
          <a:p>
            <a:pPr marL="742950" lvl="1" indent="-285750">
              <a:buFont typeface="Arial" charset="0"/>
              <a:buChar char="•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Sept. 16 -Tour France FHF / Normandie : CHU Rouen  &amp; CHU Caen </a:t>
            </a:r>
          </a:p>
          <a:p>
            <a:pPr marL="742950" lvl="1" indent="-285750">
              <a:buFont typeface="Arial" charset="0"/>
              <a:buChar char="•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Oct. 16 -Tour France FHF / Nouvelle Aquitaine : CHU Bordeaux, CHU Limoges &amp; EHPAD Le Bouscat</a:t>
            </a:r>
          </a:p>
          <a:p>
            <a:pPr marL="742950" lvl="1" indent="-285750">
              <a:buFont typeface="Arial" charset="0"/>
              <a:buChar char="•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Déc. 16 - CH Moulins-Yzeure </a:t>
            </a:r>
          </a:p>
          <a:p>
            <a:pPr marL="285750" indent="-285750">
              <a:lnSpc>
                <a:spcPct val="150000"/>
              </a:lnSpc>
              <a:buFont typeface="Wingdings" charset="2"/>
              <a:buChar char="Ø"/>
            </a:pPr>
            <a:r>
              <a:rPr lang="fr-FR" sz="2000" b="1" dirty="0" smtClean="0">
                <a:solidFill>
                  <a:srgbClr val="C00000"/>
                </a:solidFill>
              </a:rPr>
              <a:t>Déc. 2016 : LFSS 2017 – Art. 91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(ex-art. 47 PLFSS 2017) </a:t>
            </a:r>
            <a:endParaRPr lang="fr-F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fr-FR" b="1" dirty="0">
                <a:solidFill>
                  <a:srgbClr val="FF0000"/>
                </a:solidFill>
              </a:rPr>
              <a:t>Elargissement du cadre </a:t>
            </a:r>
            <a:r>
              <a:rPr lang="fr-FR" b="1" dirty="0" smtClean="0">
                <a:solidFill>
                  <a:srgbClr val="FF0000"/>
                </a:solidFill>
              </a:rPr>
              <a:t>expérimental à tout le territoire </a:t>
            </a:r>
          </a:p>
          <a:p>
            <a:pPr marL="742950" lvl="1" indent="-285750">
              <a:buFont typeface="Arial" charset="0"/>
              <a:buChar char="•"/>
            </a:pPr>
            <a:r>
              <a:rPr lang="fr-FR" b="1" dirty="0" smtClean="0">
                <a:solidFill>
                  <a:srgbClr val="FF0000"/>
                </a:solidFill>
              </a:rPr>
              <a:t>Extension aux consultations externes des établissements 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b="1" dirty="0" smtClean="0">
                <a:solidFill>
                  <a:srgbClr val="FF0000"/>
                </a:solidFill>
              </a:rPr>
              <a:t>Une première avancée permise par la campagne FHF-TELEMEDECINE</a:t>
            </a:r>
            <a:endParaRPr lang="fr-F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charset="2"/>
              <a:buChar char="ü"/>
            </a:pPr>
            <a:endParaRPr lang="fr-F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>
              <a:buFont typeface="Wingdings" charset="2"/>
              <a:buChar char="ü"/>
            </a:pP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704627" y="398105"/>
            <a:ext cx="5826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7 mois d’actions  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843555">
            <a:off x="9583096" y="1437377"/>
            <a:ext cx="2035740" cy="133991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89607">
            <a:off x="8871862" y="2704910"/>
            <a:ext cx="2167813" cy="149073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713673">
            <a:off x="9441667" y="4231205"/>
            <a:ext cx="2318599" cy="159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75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9922" y="2950284"/>
            <a:ext cx="803643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 startAt="2"/>
            </a:pPr>
            <a:r>
              <a:rPr lang="fr-FR" sz="3200" b="1" dirty="0" smtClean="0">
                <a:solidFill>
                  <a:schemeClr val="accent1">
                    <a:lumMod val="50000"/>
                  </a:schemeClr>
                </a:solidFill>
              </a:rPr>
              <a:t>Feuille de route 2017 &amp; prochaines actions </a:t>
            </a:r>
          </a:p>
        </p:txBody>
      </p:sp>
    </p:spTree>
    <p:extLst>
      <p:ext uri="{BB962C8B-B14F-4D97-AF65-F5344CB8AC3E}">
        <p14:creationId xmlns:p14="http://schemas.microsoft.com/office/powerpoint/2010/main" val="57203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C4E1EE-C8AF-A442-AC6C-0F5634387FD8}" type="slidenum">
              <a:rPr lang="fr-FR" sz="1000" b="1">
                <a:solidFill>
                  <a:srgbClr val="97BE27"/>
                </a:solidFill>
                <a:cs typeface="Arial" charset="0"/>
              </a:rPr>
              <a:pPr eaLnBrk="1" hangingPunct="1"/>
              <a:t>6</a:t>
            </a:fld>
            <a:r>
              <a:rPr lang="fr-FR" sz="1000">
                <a:solidFill>
                  <a:srgbClr val="97BE27"/>
                </a:solidFill>
                <a:cs typeface="Arial" charset="0"/>
              </a:rPr>
              <a:t> / 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704627" y="198728"/>
            <a:ext cx="5826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Déployer des </a:t>
            </a:r>
            <a:r>
              <a:rPr lang="fr-FR" sz="3600" b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 complémentaires 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8472158" y="198728"/>
            <a:ext cx="3372109" cy="39875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97BE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561" tIns="31561" rIns="0" bIns="31561" anchor="ctr"/>
          <a:lstStyle/>
          <a:p>
            <a:pPr algn="ctr"/>
            <a:r>
              <a:rPr lang="fr-FR" sz="1500" i="1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ＭＳ Ｐゴシック" charset="0"/>
                <a:cs typeface="Arial" charset="0"/>
              </a:rPr>
              <a:t>Feuille de route 2017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798305193"/>
              </p:ext>
            </p:extLst>
          </p:nvPr>
        </p:nvGraphicFramePr>
        <p:xfrm>
          <a:off x="506187" y="1479884"/>
          <a:ext cx="11217728" cy="4718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785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C4E1EE-C8AF-A442-AC6C-0F5634387FD8}" type="slidenum">
              <a:rPr lang="fr-FR" sz="1000" b="1">
                <a:solidFill>
                  <a:srgbClr val="97BE27"/>
                </a:solidFill>
                <a:cs typeface="Arial" charset="0"/>
              </a:rPr>
              <a:pPr eaLnBrk="1" hangingPunct="1"/>
              <a:t>7</a:t>
            </a:fld>
            <a:r>
              <a:rPr lang="fr-FR" sz="1000">
                <a:solidFill>
                  <a:srgbClr val="97BE27"/>
                </a:solidFill>
                <a:cs typeface="Arial" charset="0"/>
              </a:rPr>
              <a:t> / 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876643" y="208831"/>
            <a:ext cx="6767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arenR"/>
            </a:pPr>
            <a:r>
              <a:rPr lang="fr-FR" sz="2400" b="1" dirty="0" smtClean="0">
                <a:solidFill>
                  <a:schemeClr val="accent1">
                    <a:lumMod val="50000"/>
                  </a:schemeClr>
                </a:solidFill>
              </a:rPr>
              <a:t>Instituer une session thématique de filière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78823" y="1104543"/>
            <a:ext cx="11465444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Objectifs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 : </a:t>
            </a:r>
          </a:p>
          <a:p>
            <a:pPr marL="742950" lvl="1" indent="-285750">
              <a:buFont typeface="Wingdings" charset="2"/>
              <a:buChar char="ü"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mplifier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la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résonance 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du sujet via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les sociétés 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savantes et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les 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représentants des filières médicales &amp; paramédicales</a:t>
            </a:r>
          </a:p>
          <a:p>
            <a:pPr marL="742950" lvl="1" indent="-285750">
              <a:buFont typeface="Wingdings" charset="2"/>
              <a:buChar char="ü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Démontrer le caractère insuffisant et restrictif 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du cadre expérimental (en silos) par la diversité des applications</a:t>
            </a:r>
          </a:p>
          <a:p>
            <a:pPr marL="742950" lvl="1" indent="-285750">
              <a:buFont typeface="Wingdings" charset="2"/>
              <a:buChar char="ü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Disposer d’une « matière grise » mobilisable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 pour nourrir les débats et les échanges avec les pouvoirs publics 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>
              <a:buFont typeface="Wingdings" charset="2"/>
              <a:buChar char="Ø"/>
            </a:pPr>
            <a:endParaRPr lang="fr-F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Buts des sessions &amp; livrables </a:t>
            </a:r>
          </a:p>
          <a:p>
            <a:pPr marL="742950" lvl="1" indent="-285750">
              <a:buFont typeface="Wingdings" charset="2"/>
              <a:buChar char="ü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Valoriser les projets pilotes du terrain en lien avec la thématique par  la diffusion d’un support documenté  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charset="0"/>
              <a:buChar char="•"/>
            </a:pPr>
            <a:endParaRPr lang="fr-F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Fréquence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et programme des sessions 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 marL="742950" lvl="1" indent="-285750">
              <a:buFont typeface="Arial" charset="0"/>
              <a:buChar char="•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outes les 6/8 semaines  environ, à préciser en fonction des éléments issus du terrain </a:t>
            </a:r>
          </a:p>
          <a:p>
            <a:pPr marL="742950" lvl="1" indent="-285750">
              <a:buFont typeface="Arial" charset="0"/>
              <a:buChar char="•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Veille à couvrir l’ensemble des champs sanitaire, médico-social, Ville, Hôpital</a:t>
            </a:r>
          </a:p>
          <a:p>
            <a:pPr marL="742950" lvl="1" indent="-285750">
              <a:buFont typeface="Arial" charset="0"/>
              <a:buChar char="•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Modalités : soumettre formulaire simplifié aux DR permettant le recueil harmonisé des informations</a:t>
            </a:r>
          </a:p>
          <a:p>
            <a:pPr marL="742950" lvl="2" indent="-285750">
              <a:buFont typeface="Wingdings" charset="2"/>
              <a:buChar char="ü"/>
            </a:pP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lvl="1" indent="-285750">
              <a:buFont typeface="Arial" charset="0"/>
              <a:buChar char="•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Participants mobilisables : </a:t>
            </a:r>
          </a:p>
          <a:p>
            <a:pPr marL="742950" lvl="2" indent="-285750">
              <a:buFont typeface="Arial" charset="0"/>
              <a:buChar char="•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Commissions : FHF - CINPA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C.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KANITZER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) ;  FHF-Prévention ; FHF Cancer ; &amp; </a:t>
            </a:r>
            <a:r>
              <a:rPr lang="fr-FR" dirty="0" smtClean="0">
                <a:solidFill>
                  <a:srgbClr val="FF0000"/>
                </a:solidFill>
              </a:rPr>
              <a:t>FHR +++</a:t>
            </a:r>
          </a:p>
          <a:p>
            <a:pPr marL="742950" lvl="2" indent="-285750">
              <a:buFont typeface="Arial" charset="0"/>
              <a:buChar char="•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Sociétés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savantes : Académie nationale de chirurgie, AFCA (Chirurgie ambulatoire), SFAR, 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FSM,  SFT-</a:t>
            </a:r>
            <a:r>
              <a:rPr lang="fr-FR" dirty="0" err="1" smtClean="0">
                <a:solidFill>
                  <a:schemeClr val="accent1">
                    <a:lumMod val="50000"/>
                  </a:schemeClr>
                </a:solidFill>
              </a:rPr>
              <a:t>Antel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fr-FR" dirty="0" err="1" smtClean="0">
                <a:solidFill>
                  <a:schemeClr val="accent1">
                    <a:lumMod val="50000"/>
                  </a:schemeClr>
                </a:solidFill>
              </a:rPr>
              <a:t>etc</a:t>
            </a:r>
            <a:endParaRPr lang="fr-F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742950" lvl="2" indent="-285750">
              <a:buFont typeface="Arial" charset="0"/>
              <a:buChar char="•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Sociétés de télémédecine d’autres pays </a:t>
            </a:r>
          </a:p>
          <a:p>
            <a:pPr marL="742950" lvl="2" indent="-285750">
              <a:buFont typeface="Arial" charset="0"/>
              <a:buChar char="•"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À voir : pôles de compétitivités (MEDICEN), Lyon </a:t>
            </a:r>
            <a:r>
              <a:rPr lang="fr-FR" dirty="0" err="1" smtClean="0">
                <a:solidFill>
                  <a:schemeClr val="accent1">
                    <a:lumMod val="50000"/>
                  </a:schemeClr>
                </a:solidFill>
              </a:rPr>
              <a:t>Biopôle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fr-FR" dirty="0" err="1" smtClean="0">
                <a:solidFill>
                  <a:schemeClr val="accent1">
                    <a:lumMod val="50000"/>
                  </a:schemeClr>
                </a:solidFill>
              </a:rPr>
              <a:t>etc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2" indent="-285750">
              <a:buFont typeface="Arial" charset="0"/>
              <a:buChar char="•"/>
            </a:pP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8472158" y="198728"/>
            <a:ext cx="3372109" cy="39875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97BE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561" tIns="31561" rIns="0" bIns="31561" anchor="ctr"/>
          <a:lstStyle/>
          <a:p>
            <a:pPr algn="ctr"/>
            <a:r>
              <a:rPr lang="fr-FR" sz="1500" i="1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ＭＳ Ｐゴシック" charset="0"/>
                <a:cs typeface="Arial" charset="0"/>
              </a:rPr>
              <a:t>Feuille de route 2017</a:t>
            </a:r>
          </a:p>
        </p:txBody>
      </p:sp>
    </p:spTree>
    <p:extLst>
      <p:ext uri="{BB962C8B-B14F-4D97-AF65-F5344CB8AC3E}">
        <p14:creationId xmlns:p14="http://schemas.microsoft.com/office/powerpoint/2010/main" val="78041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C4E1EE-C8AF-A442-AC6C-0F5634387FD8}" type="slidenum">
              <a:rPr lang="fr-FR" sz="1000" b="1">
                <a:solidFill>
                  <a:srgbClr val="97BE27"/>
                </a:solidFill>
                <a:cs typeface="Arial" charset="0"/>
              </a:rPr>
              <a:pPr eaLnBrk="1" hangingPunct="1"/>
              <a:t>8</a:t>
            </a:fld>
            <a:r>
              <a:rPr lang="fr-FR" sz="1000">
                <a:solidFill>
                  <a:srgbClr val="97BE27"/>
                </a:solidFill>
                <a:cs typeface="Arial" charset="0"/>
              </a:rPr>
              <a:t> / 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876643" y="208831"/>
            <a:ext cx="67675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arenR"/>
            </a:pPr>
            <a:r>
              <a:rPr lang="fr-FR" sz="2400" b="1" dirty="0" smtClean="0">
                <a:solidFill>
                  <a:schemeClr val="accent1">
                    <a:lumMod val="50000"/>
                  </a:schemeClr>
                </a:solidFill>
              </a:rPr>
              <a:t>Instituer une session thématique de filière    avec l’appui des FHR (suite)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8472158" y="198728"/>
            <a:ext cx="3372109" cy="39875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97BE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561" tIns="31561" rIns="0" bIns="31561" anchor="ctr"/>
          <a:lstStyle/>
          <a:p>
            <a:pPr algn="ctr"/>
            <a:r>
              <a:rPr lang="fr-FR" sz="1500" i="1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ＭＳ Ｐゴシック" charset="0"/>
                <a:cs typeface="Arial" charset="0"/>
              </a:rPr>
              <a:t>Feuille de route 2017</a:t>
            </a: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857698495"/>
              </p:ext>
            </p:extLst>
          </p:nvPr>
        </p:nvGraphicFramePr>
        <p:xfrm>
          <a:off x="-715383" y="111831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6358844" y="1118315"/>
            <a:ext cx="538541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Cancérologie et télé-suivi des patients en rémission pour dépistage précoce des signes de rechute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Téléconsultations en EHPAD  en prévention des venues aux Urgences &amp; modèle de financement  déployés ? 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Télémédecine dans le champs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</a:rPr>
              <a:t>du 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handicap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</a:rPr>
              <a:t>&amp; accessibilité aux soins (Cf. Charte) 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</a:rPr>
              <a:t>Insuffisance 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Rénale : télé-dialyse &amp; télé-suivi des transplantés 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</a:rPr>
              <a:t>Cardiologie : </a:t>
            </a:r>
            <a:r>
              <a:rPr lang="fr-FR" sz="1400" dirty="0" err="1" smtClean="0">
                <a:solidFill>
                  <a:schemeClr val="accent1">
                    <a:lumMod val="50000"/>
                  </a:schemeClr>
                </a:solidFill>
                <a:sym typeface="Wingdings"/>
              </a:rPr>
              <a:t>Télé-surveillance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sym typeface="Wingdings"/>
              </a:rPr>
              <a:t> 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  <a:sym typeface="Wingdings"/>
              </a:rPr>
              <a:t>&amp; porteurs de défibrillateurs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sym typeface="Wingdings"/>
              </a:rPr>
              <a:t>cardiaques</a:t>
            </a:r>
            <a:endParaRPr lang="fr-FR" sz="1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Chirurgie et télé-suivi post-opératoire 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Télé-dermatologie &amp; coopération avec la Ville 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Education &amp; accompagnement thérapeutique : tabac / alcool / Diabète (Dispositif DIABEO) 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  <a:sym typeface="Wingdings"/>
              </a:rPr>
              <a:t> à approfondir ? </a:t>
            </a:r>
            <a:endParaRPr lang="fr-FR" sz="1400" dirty="0" smtClean="0">
              <a:solidFill>
                <a:schemeClr val="accent1">
                  <a:lumMod val="50000"/>
                </a:schemeClr>
              </a:solidFill>
              <a:sym typeface="Wingdings"/>
            </a:endParaRP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sym typeface="Wingdings"/>
              </a:rPr>
              <a:t>Télé-suivi de grossesse &amp; place des sages-femmes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sym typeface="Wingdings"/>
              </a:rPr>
              <a:t>Applications en Psychiatrie 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</a:rPr>
              <a:t>Télé-AVC </a:t>
            </a:r>
            <a:r>
              <a:rPr lang="fr-FR" sz="1400" dirty="0">
                <a:solidFill>
                  <a:schemeClr val="accent1">
                    <a:lumMod val="50000"/>
                  </a:schemeClr>
                </a:solidFill>
              </a:rPr>
              <a:t>&amp; télé-radiologie : impact organisationnel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</a:rPr>
              <a:t> (contacter la SFR &amp; G4)</a:t>
            </a:r>
            <a:endParaRPr lang="fr-FR" sz="1400" dirty="0">
              <a:solidFill>
                <a:schemeClr val="accent1">
                  <a:lumMod val="50000"/>
                </a:schemeClr>
              </a:solidFill>
              <a:sym typeface="Wingdings"/>
            </a:endParaRPr>
          </a:p>
          <a:p>
            <a:pPr marL="800100" lvl="1" indent="-342900" algn="just">
              <a:spcAft>
                <a:spcPts val="600"/>
              </a:spcAft>
              <a:buFont typeface="Wingdings" charset="2"/>
              <a:buChar char="Ø"/>
            </a:pPr>
            <a:r>
              <a:rPr lang="fr-FR" sz="1600" b="1" dirty="0" smtClean="0">
                <a:solidFill>
                  <a:srgbClr val="FF0000"/>
                </a:solidFill>
                <a:sym typeface="Wingdings"/>
              </a:rPr>
              <a:t>Démontrer la diversité des applications, non </a:t>
            </a:r>
            <a:r>
              <a:rPr lang="fr-FR" sz="1600" b="1" dirty="0" smtClean="0">
                <a:solidFill>
                  <a:srgbClr val="FF0000"/>
                </a:solidFill>
                <a:sym typeface="Wingdings"/>
              </a:rPr>
              <a:t>suffisamment </a:t>
            </a:r>
            <a:r>
              <a:rPr lang="fr-FR" sz="1600" b="1" dirty="0" smtClean="0">
                <a:solidFill>
                  <a:srgbClr val="FF0000"/>
                </a:solidFill>
                <a:sym typeface="Wingdings"/>
              </a:rPr>
              <a:t>couvertes par le cadre expérimental !</a:t>
            </a:r>
            <a:endParaRPr lang="fr-FR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9505" y="1689193"/>
            <a:ext cx="1061163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Objectifs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800100" lvl="1" indent="-342900">
              <a:buFont typeface="Wingdings" charset="2"/>
              <a:buChar char="Ø"/>
            </a:pP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Pour démontrer l’intérêt de l’outil dans l’accompagnement de la conduite du changement  avec la nouvelle territorialité et les groupements hospitaliers</a:t>
            </a:r>
          </a:p>
          <a:p>
            <a:pPr marL="800100" lvl="1" indent="-342900">
              <a:buFont typeface="Wingdings" charset="2"/>
              <a:buChar char="Ø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Pour maintenir </a:t>
            </a: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un niveau de présence terrain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post-LFSS 2017 &amp; anticiper le prochain PLFSS </a:t>
            </a:r>
          </a:p>
          <a:p>
            <a:pPr marL="285750" indent="-285750">
              <a:buFont typeface="Arial" charset="0"/>
              <a:buChar char="•"/>
            </a:pPr>
            <a:endParaRPr lang="fr-FR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Moyens 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Identifier les « zones d’intervention » et les manifestations pertinentes 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Associer </a:t>
            </a: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l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es élus (en général :  Pdt FHR) et leurs organisations représentatives (Association des maires de France, Association des Régions de France, </a:t>
            </a:r>
            <a:r>
              <a:rPr lang="fr-FR" sz="2000" dirty="0" err="1" smtClean="0">
                <a:solidFill>
                  <a:schemeClr val="accent1">
                    <a:lumMod val="50000"/>
                  </a:schemeClr>
                </a:solidFill>
              </a:rPr>
              <a:t>etc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</a:p>
          <a:p>
            <a:pPr marL="742950" lvl="1" indent="-285750">
              <a:buFont typeface="Wingdings" charset="2"/>
              <a:buChar char="Ø"/>
            </a:pP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Associer </a:t>
            </a: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d</a:t>
            </a:r>
            <a:r>
              <a:rPr lang="fr-FR" sz="2000" dirty="0" smtClean="0">
                <a:solidFill>
                  <a:schemeClr val="accent1">
                    <a:lumMod val="50000"/>
                  </a:schemeClr>
                </a:solidFill>
              </a:rPr>
              <a:t>es </a:t>
            </a:r>
            <a:r>
              <a:rPr lang="fr-FR" sz="2000" dirty="0" smtClean="0">
                <a:solidFill>
                  <a:srgbClr val="FF0000"/>
                </a:solidFill>
              </a:rPr>
              <a:t>associations de patients ? </a:t>
            </a:r>
            <a:endParaRPr lang="fr-FR" sz="2000" b="1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endParaRPr lang="fr-FR" sz="2000" b="1" dirty="0">
              <a:solidFill>
                <a:srgbClr val="FF0000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2 actions complémentaires envisagées 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Organiser une session « événement », en partenariat avec SFT-</a:t>
            </a:r>
            <a:r>
              <a:rPr lang="fr-FR" sz="2000" b="1" dirty="0" err="1" smtClean="0">
                <a:solidFill>
                  <a:schemeClr val="accent1">
                    <a:lumMod val="50000"/>
                  </a:schemeClr>
                </a:solidFill>
              </a:rPr>
              <a:t>Antel</a:t>
            </a: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 à Hôpital Expo 2017 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sz="2000" b="1" dirty="0" smtClean="0">
                <a:solidFill>
                  <a:schemeClr val="accent1">
                    <a:lumMod val="50000"/>
                  </a:schemeClr>
                </a:solidFill>
              </a:rPr>
              <a:t>Prévoir une formation dédiée avec la FSM et l’ANFH ?  (Voir Pierre Simon)</a:t>
            </a:r>
          </a:p>
          <a:p>
            <a:pPr marL="285750" indent="-285750">
              <a:buFontTx/>
              <a:buChar char="-"/>
            </a:pPr>
            <a:endParaRPr lang="fr-FR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04627" y="235386"/>
            <a:ext cx="6767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arenR" startAt="2"/>
            </a:pPr>
            <a:r>
              <a:rPr lang="fr-FR" sz="2400" b="1" dirty="0" smtClean="0">
                <a:solidFill>
                  <a:schemeClr val="accent1">
                    <a:lumMod val="50000"/>
                  </a:schemeClr>
                </a:solidFill>
              </a:rPr>
              <a:t>Poursuivre les interventions extérieures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8472158" y="198728"/>
            <a:ext cx="3372109" cy="39875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97BE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561" tIns="31561" rIns="0" bIns="31561" anchor="ctr"/>
          <a:lstStyle/>
          <a:p>
            <a:pPr algn="ctr"/>
            <a:r>
              <a:rPr lang="fr-FR" sz="1500" i="1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ＭＳ Ｐゴシック" charset="0"/>
                <a:cs typeface="Arial" charset="0"/>
              </a:rPr>
              <a:t>Feuille de route 2017</a:t>
            </a:r>
          </a:p>
        </p:txBody>
      </p:sp>
    </p:spTree>
    <p:extLst>
      <p:ext uri="{BB962C8B-B14F-4D97-AF65-F5344CB8AC3E}">
        <p14:creationId xmlns:p14="http://schemas.microsoft.com/office/powerpoint/2010/main" val="109213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2310</TotalTime>
  <Words>979</Words>
  <Application>Microsoft Macintosh PowerPoint</Application>
  <PresentationFormat>Grand écran</PresentationFormat>
  <Paragraphs>204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8" baseType="lpstr">
      <vt:lpstr>Calibri</vt:lpstr>
      <vt:lpstr>Calibri Light</vt:lpstr>
      <vt:lpstr>Helvetica Neue</vt:lpstr>
      <vt:lpstr>Helvetica Neue Bold Condensed</vt:lpstr>
      <vt:lpstr>ＭＳ Ｐゴシック</vt:lpstr>
      <vt:lpstr>Wingdings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Utilisateur de Microsoft Office</cp:lastModifiedBy>
  <cp:revision>71</cp:revision>
  <dcterms:created xsi:type="dcterms:W3CDTF">2016-12-28T21:15:00Z</dcterms:created>
  <dcterms:modified xsi:type="dcterms:W3CDTF">2017-01-31T09:28:39Z</dcterms:modified>
</cp:coreProperties>
</file>