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60" r:id="rId4"/>
    <p:sldId id="261" r:id="rId5"/>
    <p:sldId id="262" r:id="rId6"/>
    <p:sldId id="314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>
      <p:cViewPr varScale="1">
        <p:scale>
          <a:sx n="90" d="100"/>
          <a:sy n="90" d="100"/>
        </p:scale>
        <p:origin x="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1E09D3-4CD3-481A-9BCA-8B20C28F5A15}" type="doc">
      <dgm:prSet loTypeId="urn:microsoft.com/office/officeart/2005/8/layout/radial5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507DC76D-516D-4A91-96A0-E36D66B631B9}">
      <dgm:prSet phldrT="[Texte]"/>
      <dgm:spPr>
        <a:solidFill>
          <a:srgbClr val="FF3300"/>
        </a:solidFill>
      </dgm:spPr>
      <dgm:t>
        <a:bodyPr/>
        <a:lstStyle/>
        <a:p>
          <a:r>
            <a:rPr lang="fr-FR" b="1" dirty="0" smtClean="0">
              <a:solidFill>
                <a:schemeClr val="accent1">
                  <a:lumMod val="50000"/>
                </a:schemeClr>
              </a:solidFill>
            </a:rPr>
            <a:t>FHF-CANCER</a:t>
          </a:r>
          <a:endParaRPr lang="fr-FR" b="1" dirty="0">
            <a:solidFill>
              <a:schemeClr val="accent1">
                <a:lumMod val="50000"/>
              </a:schemeClr>
            </a:solidFill>
          </a:endParaRPr>
        </a:p>
      </dgm:t>
    </dgm:pt>
    <dgm:pt modelId="{D7A8CC04-0C7F-4CDE-8C5A-266162D742B6}" type="parTrans" cxnId="{E20ED706-716A-4AB9-9876-B46894D87AA8}">
      <dgm:prSet/>
      <dgm:spPr/>
      <dgm:t>
        <a:bodyPr/>
        <a:lstStyle/>
        <a:p>
          <a:endParaRPr lang="fr-FR"/>
        </a:p>
      </dgm:t>
    </dgm:pt>
    <dgm:pt modelId="{C852C01A-84BE-4E94-9A2D-F438E57DB5ED}" type="sibTrans" cxnId="{E20ED706-716A-4AB9-9876-B46894D87AA8}">
      <dgm:prSet/>
      <dgm:spPr/>
      <dgm:t>
        <a:bodyPr/>
        <a:lstStyle/>
        <a:p>
          <a:endParaRPr lang="fr-FR"/>
        </a:p>
      </dgm:t>
    </dgm:pt>
    <dgm:pt modelId="{CC3A879D-82A9-41B0-ADEA-225C8B0B9635}">
      <dgm:prSet phldrT="[Texte]" custT="1"/>
      <dgm:spPr/>
      <dgm:t>
        <a:bodyPr/>
        <a:lstStyle/>
        <a:p>
          <a:r>
            <a:rPr lang="fr-FR" sz="1400" b="1" dirty="0" smtClean="0">
              <a:solidFill>
                <a:schemeClr val="accent4">
                  <a:lumMod val="50000"/>
                </a:schemeClr>
              </a:solidFill>
            </a:rPr>
            <a:t>« Mieux faire connaître FHF-Cancer »</a:t>
          </a:r>
          <a:endParaRPr lang="fr-FR" sz="1400" b="1" dirty="0">
            <a:solidFill>
              <a:schemeClr val="accent4">
                <a:lumMod val="50000"/>
              </a:schemeClr>
            </a:solidFill>
          </a:endParaRPr>
        </a:p>
      </dgm:t>
    </dgm:pt>
    <dgm:pt modelId="{A876814B-C7C8-4DC1-BB53-6BF09D44A5D5}" type="parTrans" cxnId="{CC744BF0-8E2B-46D5-A5B2-3069AFC30841}">
      <dgm:prSet/>
      <dgm:spPr/>
      <dgm:t>
        <a:bodyPr/>
        <a:lstStyle/>
        <a:p>
          <a:endParaRPr lang="fr-FR"/>
        </a:p>
      </dgm:t>
    </dgm:pt>
    <dgm:pt modelId="{6FC1C2AC-A6A4-4C7E-8912-7734E1677328}" type="sibTrans" cxnId="{CC744BF0-8E2B-46D5-A5B2-3069AFC30841}">
      <dgm:prSet/>
      <dgm:spPr/>
      <dgm:t>
        <a:bodyPr/>
        <a:lstStyle/>
        <a:p>
          <a:endParaRPr lang="fr-FR"/>
        </a:p>
      </dgm:t>
    </dgm:pt>
    <dgm:pt modelId="{BFB132E2-BDA7-407D-8890-311FDC9153DD}">
      <dgm:prSet phldrT="[Texte]" custT="1"/>
      <dgm:spPr/>
      <dgm:t>
        <a:bodyPr/>
        <a:lstStyle/>
        <a:p>
          <a:r>
            <a:rPr lang="fr-FR" sz="1400" b="1" dirty="0" smtClean="0">
              <a:solidFill>
                <a:schemeClr val="accent6">
                  <a:lumMod val="50000"/>
                </a:schemeClr>
              </a:solidFill>
            </a:rPr>
            <a:t>« Valoriser la cancérologie comme filière d’excellence »</a:t>
          </a:r>
          <a:endParaRPr lang="fr-FR" sz="1400" b="1" dirty="0">
            <a:solidFill>
              <a:schemeClr val="accent6">
                <a:lumMod val="50000"/>
              </a:schemeClr>
            </a:solidFill>
          </a:endParaRPr>
        </a:p>
      </dgm:t>
    </dgm:pt>
    <dgm:pt modelId="{DDAB84FE-C0E3-4C62-8483-B2D4BA0C27C5}" type="parTrans" cxnId="{C6BDF78A-CB61-4A57-9193-657DE40234C2}">
      <dgm:prSet/>
      <dgm:spPr/>
      <dgm:t>
        <a:bodyPr/>
        <a:lstStyle/>
        <a:p>
          <a:endParaRPr lang="fr-FR"/>
        </a:p>
      </dgm:t>
    </dgm:pt>
    <dgm:pt modelId="{067DC3AB-27D3-4004-B7FF-53B757299252}" type="sibTrans" cxnId="{C6BDF78A-CB61-4A57-9193-657DE40234C2}">
      <dgm:prSet/>
      <dgm:spPr/>
      <dgm:t>
        <a:bodyPr/>
        <a:lstStyle/>
        <a:p>
          <a:endParaRPr lang="fr-FR"/>
        </a:p>
      </dgm:t>
    </dgm:pt>
    <dgm:pt modelId="{2D220BC7-7C76-438D-8DF0-E50B10D222AB}">
      <dgm:prSet phldrT="[Texte]" custT="1"/>
      <dgm:spPr/>
      <dgm:t>
        <a:bodyPr/>
        <a:lstStyle/>
        <a:p>
          <a:r>
            <a:rPr lang="fr-FR" sz="1400" b="1" dirty="0" smtClean="0">
              <a:solidFill>
                <a:srgbClr val="FFC000"/>
              </a:solidFill>
            </a:rPr>
            <a:t>« Porter la cancérologie à l’échelle de la nouvelle territorialité»</a:t>
          </a:r>
          <a:endParaRPr lang="fr-FR" sz="1400" b="1" dirty="0">
            <a:solidFill>
              <a:srgbClr val="FFC000"/>
            </a:solidFill>
          </a:endParaRPr>
        </a:p>
      </dgm:t>
    </dgm:pt>
    <dgm:pt modelId="{0BDBC8A5-C741-435F-9420-7EEEE980087E}" type="parTrans" cxnId="{E51DCA72-940F-4A31-B331-A796EFCC74E5}">
      <dgm:prSet/>
      <dgm:spPr/>
      <dgm:t>
        <a:bodyPr/>
        <a:lstStyle/>
        <a:p>
          <a:endParaRPr lang="fr-FR"/>
        </a:p>
      </dgm:t>
    </dgm:pt>
    <dgm:pt modelId="{4B8CFCF5-9C1F-485F-B7F8-F88C753C2BF3}" type="sibTrans" cxnId="{E51DCA72-940F-4A31-B331-A796EFCC74E5}">
      <dgm:prSet/>
      <dgm:spPr/>
      <dgm:t>
        <a:bodyPr/>
        <a:lstStyle/>
        <a:p>
          <a:endParaRPr lang="fr-FR"/>
        </a:p>
      </dgm:t>
    </dgm:pt>
    <dgm:pt modelId="{1291E2BD-C879-48BE-86DB-480A9348B97C}" type="pres">
      <dgm:prSet presAssocID="{F01E09D3-4CD3-481A-9BCA-8B20C28F5A1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33D555D-D720-4B5A-88CB-2F9FC8014144}" type="pres">
      <dgm:prSet presAssocID="{507DC76D-516D-4A91-96A0-E36D66B631B9}" presName="centerShape" presStyleLbl="node0" presStyleIdx="0" presStyleCnt="1" custScaleX="85102" custScaleY="80249" custLinFactNeighborX="995" custLinFactNeighborY="-3318"/>
      <dgm:spPr/>
      <dgm:t>
        <a:bodyPr/>
        <a:lstStyle/>
        <a:p>
          <a:endParaRPr lang="fr-FR"/>
        </a:p>
      </dgm:t>
    </dgm:pt>
    <dgm:pt modelId="{B3C2FAF9-68DE-4C38-94E0-C11E7B8AF034}" type="pres">
      <dgm:prSet presAssocID="{A876814B-C7C8-4DC1-BB53-6BF09D44A5D5}" presName="parTrans" presStyleLbl="sibTrans2D1" presStyleIdx="0" presStyleCnt="3"/>
      <dgm:spPr/>
      <dgm:t>
        <a:bodyPr/>
        <a:lstStyle/>
        <a:p>
          <a:endParaRPr lang="fr-FR"/>
        </a:p>
      </dgm:t>
    </dgm:pt>
    <dgm:pt modelId="{713B19EC-2E98-42CF-90E1-FAB306A4BA06}" type="pres">
      <dgm:prSet presAssocID="{A876814B-C7C8-4DC1-BB53-6BF09D44A5D5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94FED548-4DF4-4718-B81C-E3A5137A1E16}" type="pres">
      <dgm:prSet presAssocID="{CC3A879D-82A9-41B0-ADEA-225C8B0B9635}" presName="node" presStyleLbl="node1" presStyleIdx="0" presStyleCnt="3" custScaleX="124334" custScaleY="11524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EB702B-0F8D-4C60-BD94-8EBF761A5E3C}" type="pres">
      <dgm:prSet presAssocID="{DDAB84FE-C0E3-4C62-8483-B2D4BA0C27C5}" presName="parTrans" presStyleLbl="sibTrans2D1" presStyleIdx="1" presStyleCnt="3"/>
      <dgm:spPr/>
      <dgm:t>
        <a:bodyPr/>
        <a:lstStyle/>
        <a:p>
          <a:endParaRPr lang="fr-FR"/>
        </a:p>
      </dgm:t>
    </dgm:pt>
    <dgm:pt modelId="{A8C43CE4-7A2B-4EC9-96BA-8E91C5782CE1}" type="pres">
      <dgm:prSet presAssocID="{DDAB84FE-C0E3-4C62-8483-B2D4BA0C27C5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7A5DB269-A3C6-4F15-B29B-AA9D256BFC11}" type="pres">
      <dgm:prSet presAssocID="{BFB132E2-BDA7-407D-8890-311FDC9153DD}" presName="node" presStyleLbl="node1" presStyleIdx="1" presStyleCnt="3" custScaleX="125261" custScaleY="119954" custRadScaleRad="97479" custRadScaleInc="-11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4DD523-E3F3-4B8A-A409-6218A8D9CC41}" type="pres">
      <dgm:prSet presAssocID="{0BDBC8A5-C741-435F-9420-7EEEE980087E}" presName="parTrans" presStyleLbl="sibTrans2D1" presStyleIdx="2" presStyleCnt="3"/>
      <dgm:spPr/>
      <dgm:t>
        <a:bodyPr/>
        <a:lstStyle/>
        <a:p>
          <a:endParaRPr lang="fr-FR"/>
        </a:p>
      </dgm:t>
    </dgm:pt>
    <dgm:pt modelId="{3168312C-933F-43B3-BB17-88C0EE663C80}" type="pres">
      <dgm:prSet presAssocID="{0BDBC8A5-C741-435F-9420-7EEEE980087E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E50AA85F-7E13-46C5-9C58-626BF7FAB540}" type="pres">
      <dgm:prSet presAssocID="{2D220BC7-7C76-438D-8DF0-E50B10D222AB}" presName="node" presStyleLbl="node1" presStyleIdx="2" presStyleCnt="3" custScaleX="129457" custScaleY="127967" custRadScaleRad="104721" custRadScaleInc="168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43BE5C-BBE4-B045-8516-73EBE0AEE454}" type="presOf" srcId="{507DC76D-516D-4A91-96A0-E36D66B631B9}" destId="{833D555D-D720-4B5A-88CB-2F9FC8014144}" srcOrd="0" destOrd="0" presId="urn:microsoft.com/office/officeart/2005/8/layout/radial5"/>
    <dgm:cxn modelId="{6B3D6F9C-FB21-B645-B6B8-FF0AA3378CFD}" type="presOf" srcId="{A876814B-C7C8-4DC1-BB53-6BF09D44A5D5}" destId="{B3C2FAF9-68DE-4C38-94E0-C11E7B8AF034}" srcOrd="0" destOrd="0" presId="urn:microsoft.com/office/officeart/2005/8/layout/radial5"/>
    <dgm:cxn modelId="{A25987BF-ED25-A24B-951A-5C7A0A1680B5}" type="presOf" srcId="{F01E09D3-4CD3-481A-9BCA-8B20C28F5A15}" destId="{1291E2BD-C879-48BE-86DB-480A9348B97C}" srcOrd="0" destOrd="0" presId="urn:microsoft.com/office/officeart/2005/8/layout/radial5"/>
    <dgm:cxn modelId="{E51DCA72-940F-4A31-B331-A796EFCC74E5}" srcId="{507DC76D-516D-4A91-96A0-E36D66B631B9}" destId="{2D220BC7-7C76-438D-8DF0-E50B10D222AB}" srcOrd="2" destOrd="0" parTransId="{0BDBC8A5-C741-435F-9420-7EEEE980087E}" sibTransId="{4B8CFCF5-9C1F-485F-B7F8-F88C753C2BF3}"/>
    <dgm:cxn modelId="{E20ED706-716A-4AB9-9876-B46894D87AA8}" srcId="{F01E09D3-4CD3-481A-9BCA-8B20C28F5A15}" destId="{507DC76D-516D-4A91-96A0-E36D66B631B9}" srcOrd="0" destOrd="0" parTransId="{D7A8CC04-0C7F-4CDE-8C5A-266162D742B6}" sibTransId="{C852C01A-84BE-4E94-9A2D-F438E57DB5ED}"/>
    <dgm:cxn modelId="{D67B65C2-C4BB-1D45-A6D0-75877BBF9DDF}" type="presOf" srcId="{DDAB84FE-C0E3-4C62-8483-B2D4BA0C27C5}" destId="{A8C43CE4-7A2B-4EC9-96BA-8E91C5782CE1}" srcOrd="1" destOrd="0" presId="urn:microsoft.com/office/officeart/2005/8/layout/radial5"/>
    <dgm:cxn modelId="{C6BDF78A-CB61-4A57-9193-657DE40234C2}" srcId="{507DC76D-516D-4A91-96A0-E36D66B631B9}" destId="{BFB132E2-BDA7-407D-8890-311FDC9153DD}" srcOrd="1" destOrd="0" parTransId="{DDAB84FE-C0E3-4C62-8483-B2D4BA0C27C5}" sibTransId="{067DC3AB-27D3-4004-B7FF-53B757299252}"/>
    <dgm:cxn modelId="{A512E45C-6F9A-CB49-9F9F-93396BFC62B9}" type="presOf" srcId="{BFB132E2-BDA7-407D-8890-311FDC9153DD}" destId="{7A5DB269-A3C6-4F15-B29B-AA9D256BFC11}" srcOrd="0" destOrd="0" presId="urn:microsoft.com/office/officeart/2005/8/layout/radial5"/>
    <dgm:cxn modelId="{F0B415EA-0C2B-0142-B65D-D2371916AD51}" type="presOf" srcId="{0BDBC8A5-C741-435F-9420-7EEEE980087E}" destId="{3168312C-933F-43B3-BB17-88C0EE663C80}" srcOrd="1" destOrd="0" presId="urn:microsoft.com/office/officeart/2005/8/layout/radial5"/>
    <dgm:cxn modelId="{A49E1845-238E-A04F-8500-EE82F2AB831B}" type="presOf" srcId="{CC3A879D-82A9-41B0-ADEA-225C8B0B9635}" destId="{94FED548-4DF4-4718-B81C-E3A5137A1E16}" srcOrd="0" destOrd="0" presId="urn:microsoft.com/office/officeart/2005/8/layout/radial5"/>
    <dgm:cxn modelId="{9F338CAF-2384-D04B-84B6-87A04303F115}" type="presOf" srcId="{0BDBC8A5-C741-435F-9420-7EEEE980087E}" destId="{5A4DD523-E3F3-4B8A-A409-6218A8D9CC41}" srcOrd="0" destOrd="0" presId="urn:microsoft.com/office/officeart/2005/8/layout/radial5"/>
    <dgm:cxn modelId="{191979CA-6A3C-3A4B-8B75-248DEECFFE76}" type="presOf" srcId="{2D220BC7-7C76-438D-8DF0-E50B10D222AB}" destId="{E50AA85F-7E13-46C5-9C58-626BF7FAB540}" srcOrd="0" destOrd="0" presId="urn:microsoft.com/office/officeart/2005/8/layout/radial5"/>
    <dgm:cxn modelId="{BB86A042-F124-1441-962D-CBCE03EE5131}" type="presOf" srcId="{DDAB84FE-C0E3-4C62-8483-B2D4BA0C27C5}" destId="{4EEB702B-0F8D-4C60-BD94-8EBF761A5E3C}" srcOrd="0" destOrd="0" presId="urn:microsoft.com/office/officeart/2005/8/layout/radial5"/>
    <dgm:cxn modelId="{CC744BF0-8E2B-46D5-A5B2-3069AFC30841}" srcId="{507DC76D-516D-4A91-96A0-E36D66B631B9}" destId="{CC3A879D-82A9-41B0-ADEA-225C8B0B9635}" srcOrd="0" destOrd="0" parTransId="{A876814B-C7C8-4DC1-BB53-6BF09D44A5D5}" sibTransId="{6FC1C2AC-A6A4-4C7E-8912-7734E1677328}"/>
    <dgm:cxn modelId="{375A36B9-CF69-F649-A309-40DD7BF568BA}" type="presOf" srcId="{A876814B-C7C8-4DC1-BB53-6BF09D44A5D5}" destId="{713B19EC-2E98-42CF-90E1-FAB306A4BA06}" srcOrd="1" destOrd="0" presId="urn:microsoft.com/office/officeart/2005/8/layout/radial5"/>
    <dgm:cxn modelId="{5B83CC9A-7EEF-C24F-B7CA-A1B1F88B9066}" type="presParOf" srcId="{1291E2BD-C879-48BE-86DB-480A9348B97C}" destId="{833D555D-D720-4B5A-88CB-2F9FC8014144}" srcOrd="0" destOrd="0" presId="urn:microsoft.com/office/officeart/2005/8/layout/radial5"/>
    <dgm:cxn modelId="{DB128B9D-05CD-D64B-B078-38B293F527E2}" type="presParOf" srcId="{1291E2BD-C879-48BE-86DB-480A9348B97C}" destId="{B3C2FAF9-68DE-4C38-94E0-C11E7B8AF034}" srcOrd="1" destOrd="0" presId="urn:microsoft.com/office/officeart/2005/8/layout/radial5"/>
    <dgm:cxn modelId="{42338A06-3E04-2A46-8B39-2B27965E019F}" type="presParOf" srcId="{B3C2FAF9-68DE-4C38-94E0-C11E7B8AF034}" destId="{713B19EC-2E98-42CF-90E1-FAB306A4BA06}" srcOrd="0" destOrd="0" presId="urn:microsoft.com/office/officeart/2005/8/layout/radial5"/>
    <dgm:cxn modelId="{6091E1F7-7922-9346-82ED-2D971851C9C3}" type="presParOf" srcId="{1291E2BD-C879-48BE-86DB-480A9348B97C}" destId="{94FED548-4DF4-4718-B81C-E3A5137A1E16}" srcOrd="2" destOrd="0" presId="urn:microsoft.com/office/officeart/2005/8/layout/radial5"/>
    <dgm:cxn modelId="{0C2F735B-80C8-234E-9F25-2D05D6222CA4}" type="presParOf" srcId="{1291E2BD-C879-48BE-86DB-480A9348B97C}" destId="{4EEB702B-0F8D-4C60-BD94-8EBF761A5E3C}" srcOrd="3" destOrd="0" presId="urn:microsoft.com/office/officeart/2005/8/layout/radial5"/>
    <dgm:cxn modelId="{B5713DB6-208A-B140-9832-0AEEDBEC638D}" type="presParOf" srcId="{4EEB702B-0F8D-4C60-BD94-8EBF761A5E3C}" destId="{A8C43CE4-7A2B-4EC9-96BA-8E91C5782CE1}" srcOrd="0" destOrd="0" presId="urn:microsoft.com/office/officeart/2005/8/layout/radial5"/>
    <dgm:cxn modelId="{6281ED29-8771-064E-866C-C1B0B5A861A1}" type="presParOf" srcId="{1291E2BD-C879-48BE-86DB-480A9348B97C}" destId="{7A5DB269-A3C6-4F15-B29B-AA9D256BFC11}" srcOrd="4" destOrd="0" presId="urn:microsoft.com/office/officeart/2005/8/layout/radial5"/>
    <dgm:cxn modelId="{64E9EC8B-67A9-4F4A-92B9-41E870D9A0FF}" type="presParOf" srcId="{1291E2BD-C879-48BE-86DB-480A9348B97C}" destId="{5A4DD523-E3F3-4B8A-A409-6218A8D9CC41}" srcOrd="5" destOrd="0" presId="urn:microsoft.com/office/officeart/2005/8/layout/radial5"/>
    <dgm:cxn modelId="{689126B3-7AE3-A149-AAE2-D755A16A0AB4}" type="presParOf" srcId="{5A4DD523-E3F3-4B8A-A409-6218A8D9CC41}" destId="{3168312C-933F-43B3-BB17-88C0EE663C80}" srcOrd="0" destOrd="0" presId="urn:microsoft.com/office/officeart/2005/8/layout/radial5"/>
    <dgm:cxn modelId="{E7F2B0B3-05CC-2E47-A872-9749E375918C}" type="presParOf" srcId="{1291E2BD-C879-48BE-86DB-480A9348B97C}" destId="{E50AA85F-7E13-46C5-9C58-626BF7FAB540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D555D-D720-4B5A-88CB-2F9FC8014144}">
      <dsp:nvSpPr>
        <dsp:cNvPr id="0" name=""/>
        <dsp:cNvSpPr/>
      </dsp:nvSpPr>
      <dsp:spPr>
        <a:xfrm>
          <a:off x="2198115" y="2025531"/>
          <a:ext cx="1002050" cy="944908"/>
        </a:xfrm>
        <a:prstGeom prst="ellipse">
          <a:avLst/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>
              <a:solidFill>
                <a:schemeClr val="accent1">
                  <a:lumMod val="50000"/>
                </a:schemeClr>
              </a:solidFill>
            </a:rPr>
            <a:t>FHF-CANCER</a:t>
          </a:r>
          <a:endParaRPr lang="fr-FR" sz="15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344862" y="2163910"/>
        <a:ext cx="708556" cy="668150"/>
      </dsp:txXfrm>
    </dsp:sp>
    <dsp:sp modelId="{B3C2FAF9-68DE-4C38-94E0-C11E7B8AF034}">
      <dsp:nvSpPr>
        <dsp:cNvPr id="0" name=""/>
        <dsp:cNvSpPr/>
      </dsp:nvSpPr>
      <dsp:spPr>
        <a:xfrm rot="16126737">
          <a:off x="2536003" y="1517159"/>
          <a:ext cx="294648" cy="477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2581142" y="1656905"/>
        <a:ext cx="206254" cy="286676"/>
      </dsp:txXfrm>
    </dsp:sp>
    <dsp:sp modelId="{94FED548-4DF4-4718-B81C-E3A5137A1E16}">
      <dsp:nvSpPr>
        <dsp:cNvPr id="0" name=""/>
        <dsp:cNvSpPr/>
      </dsp:nvSpPr>
      <dsp:spPr>
        <a:xfrm>
          <a:off x="1786351" y="-149541"/>
          <a:ext cx="1747238" cy="16195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accent4">
                  <a:lumMod val="50000"/>
                </a:schemeClr>
              </a:solidFill>
            </a:rPr>
            <a:t>« Mieux faire connaître FHF-Cancer »</a:t>
          </a:r>
          <a:endParaRPr lang="fr-FR" sz="1400" b="1" kern="1200" dirty="0">
            <a:solidFill>
              <a:schemeClr val="accent4">
                <a:lumMod val="50000"/>
              </a:schemeClr>
            </a:solidFill>
          </a:endParaRPr>
        </a:p>
      </dsp:txBody>
      <dsp:txXfrm>
        <a:off x="2042228" y="87631"/>
        <a:ext cx="1235484" cy="1145168"/>
      </dsp:txXfrm>
    </dsp:sp>
    <dsp:sp modelId="{4EEB702B-0F8D-4C60-BD94-8EBF761A5E3C}">
      <dsp:nvSpPr>
        <dsp:cNvPr id="0" name=""/>
        <dsp:cNvSpPr/>
      </dsp:nvSpPr>
      <dsp:spPr>
        <a:xfrm rot="1652958">
          <a:off x="3230584" y="2614262"/>
          <a:ext cx="298816" cy="477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3235666" y="2689090"/>
        <a:ext cx="209171" cy="286676"/>
      </dsp:txXfrm>
    </dsp:sp>
    <dsp:sp modelId="{7A5DB269-A3C6-4F15-B29B-AA9D256BFC11}">
      <dsp:nvSpPr>
        <dsp:cNvPr id="0" name=""/>
        <dsp:cNvSpPr/>
      </dsp:nvSpPr>
      <dsp:spPr>
        <a:xfrm>
          <a:off x="3530192" y="2547801"/>
          <a:ext cx="1760265" cy="1685687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chemeClr val="accent6">
                  <a:lumMod val="50000"/>
                </a:schemeClr>
              </a:solidFill>
            </a:rPr>
            <a:t>« Valoriser la cancérologie comme filière d’excellence »</a:t>
          </a:r>
          <a:endParaRPr lang="fr-FR" sz="14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787977" y="2794664"/>
        <a:ext cx="1244695" cy="1191961"/>
      </dsp:txXfrm>
    </dsp:sp>
    <dsp:sp modelId="{5A4DD523-E3F3-4B8A-A409-6218A8D9CC41}">
      <dsp:nvSpPr>
        <dsp:cNvPr id="0" name=""/>
        <dsp:cNvSpPr/>
      </dsp:nvSpPr>
      <dsp:spPr>
        <a:xfrm rot="9305122">
          <a:off x="1848019" y="2584287"/>
          <a:ext cx="302019" cy="4777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1934409" y="2660761"/>
        <a:ext cx="211413" cy="286676"/>
      </dsp:txXfrm>
    </dsp:sp>
    <dsp:sp modelId="{E50AA85F-7E13-46C5-9C58-626BF7FAB540}">
      <dsp:nvSpPr>
        <dsp:cNvPr id="0" name=""/>
        <dsp:cNvSpPr/>
      </dsp:nvSpPr>
      <dsp:spPr>
        <a:xfrm>
          <a:off x="0" y="2430066"/>
          <a:ext cx="1819230" cy="1798291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solidFill>
                <a:srgbClr val="FFC000"/>
              </a:solidFill>
            </a:rPr>
            <a:t>« Porter la cancérologie à l’échelle de la nouvelle territorialité»</a:t>
          </a:r>
          <a:endParaRPr lang="fr-FR" sz="1400" b="1" kern="1200" dirty="0">
            <a:solidFill>
              <a:srgbClr val="FFC000"/>
            </a:solidFill>
          </a:endParaRPr>
        </a:p>
      </dsp:txBody>
      <dsp:txXfrm>
        <a:off x="266420" y="2693420"/>
        <a:ext cx="1286390" cy="1271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CB547-1A0A-45DB-8DB9-703A547FC1D0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E711B-F5F7-407C-880A-64635485E6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1004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74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96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591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Image 2" descr="cid:CF7F6BDD6909834FA8F004F8677959DA@CHRU-LILLE.F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80" y="146277"/>
            <a:ext cx="1341242" cy="866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047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33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80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941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588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96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23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17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769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4AF32-1424-1743-9B68-98060AFE0CAE}" type="datetimeFigureOut">
              <a:rPr lang="fr-FR" smtClean="0"/>
              <a:t>01/02/2017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F8C3D-1FFA-CF48-9AF9-EDDC16EFBA2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9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mailto:n.chhun-leglise@fhf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oneTexte 12"/>
          <p:cNvSpPr txBox="1">
            <a:spLocks noChangeArrowheads="1"/>
          </p:cNvSpPr>
          <p:nvPr/>
        </p:nvSpPr>
        <p:spPr bwMode="auto">
          <a:xfrm>
            <a:off x="4668016" y="3802685"/>
            <a:ext cx="3570411" cy="37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25 janvier 2016</a:t>
            </a:r>
            <a:endParaRPr kumimoji="0" lang="fr-FR" sz="1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149" name="ZoneTexte 6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6ED9E-F5D5-E948-ABE2-E94AE9D7C6DE}" type="slidenum"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97BE27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97BE27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 / 8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186228" y="4270407"/>
            <a:ext cx="3478061" cy="5588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3122" tIns="31561" rIns="0" bIns="3156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331028" y="2873828"/>
            <a:ext cx="58260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Commission FHF-CANCER (extrait)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3600" b="1" dirty="0">
              <a:solidFill>
                <a:srgbClr val="5B9BD5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Réunion des DR – 1 fév. 2017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3600" b="1" dirty="0">
              <a:solidFill>
                <a:srgbClr val="5B9BD5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9758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53143" y="1526177"/>
            <a:ext cx="105678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Ouverture : Président Pr Gilles CALAIS  &amp; David GRUSON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Feuille de route 2017 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(Dr. N. CHHUN-LEGLISE)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Actualités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Plateforme politique FHF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D. </a:t>
            </a:r>
            <a:r>
              <a:rPr kumimoji="0" lang="fr-FR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Gruson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&amp; responsabilité populationnelle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(A. Malone)</a:t>
            </a:r>
          </a:p>
          <a:p>
            <a:pPr marL="8001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RRC &amp; 3C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(Laurent 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Schott)</a:t>
            </a:r>
          </a:p>
          <a:p>
            <a:pPr marL="8001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Régime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d’autorisation &amp; seuil d’activité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(Laurent Schott)</a:t>
            </a:r>
          </a:p>
          <a:p>
            <a:pPr marL="8001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Cancérologie / Groupement hospitalier de territoire &amp; projets médicaux partagés : point de suivi 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(Dr. N. </a:t>
            </a:r>
            <a:r>
              <a:rPr kumimoji="0" lang="fr-FR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Chhun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&amp; A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Mokede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fr-FR" sz="1200" b="0" i="1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Parcours de soins &amp; territorialité  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(Pr. Ravaud, Pr Colombani, Dr. Florence </a:t>
            </a:r>
            <a:r>
              <a:rPr kumimoji="0" lang="fr-FR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Saillour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Radiothérapie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(Pr. Giraud)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Essais cliniques et innovations thérapeutiques : comment conforter l’accès aux innovations thérapeutiques ?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(Pr. Jean-Philippe METGES)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Points divers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RCFr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2016 :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feed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back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 G. 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Calais)</a:t>
            </a:r>
            <a:endParaRPr kumimoji="0" lang="fr-FR" sz="1200" b="0" i="1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Hôpital Expo 2017 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(Dr. N. </a:t>
            </a:r>
            <a:r>
              <a:rPr kumimoji="0" lang="fr-FR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Chhun-Léglise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Agenda 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835366" y="6473228"/>
            <a:ext cx="5260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Dr. N Chhun-Léglise, </a:t>
            </a:r>
            <a:r>
              <a:rPr kumimoji="0" lang="fr-FR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PharmD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fr-FR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Paris V, </a:t>
            </a:r>
            <a:r>
              <a:rPr kumimoji="0" lang="fr-FR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SciencesPo</a:t>
            </a:r>
            <a:r>
              <a:rPr kumimoji="0" lang="fr-FR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FHF</a:t>
            </a:r>
            <a:endParaRPr kumimoji="0" lang="fr-FR" sz="1200" b="0" i="1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82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C4E1EE-C8AF-A442-AC6C-0F5634387FD8}" type="slidenum"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97BE27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97BE27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 / 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704627" y="398105"/>
            <a:ext cx="5826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3 objectifs, 1 ambition forte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9217" y="2198658"/>
            <a:ext cx="110150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Renforcer la visibilité &amp; la lisibilité de FHF – Cancer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Valoriser la cohérence territoriale de la prise en charge globale du cancer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Soutenir l’accès aux essais cliniques et aux innovations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257300" marR="0" lvl="2" indent="-34290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Affirmer la dynamique d’excellence du service public hospitalier en cancérologie </a:t>
            </a:r>
          </a:p>
        </p:txBody>
      </p:sp>
    </p:spTree>
    <p:extLst>
      <p:ext uri="{BB962C8B-B14F-4D97-AF65-F5344CB8AC3E}">
        <p14:creationId xmlns:p14="http://schemas.microsoft.com/office/powerpoint/2010/main" val="114032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/>
          </p:nvPr>
        </p:nvGraphicFramePr>
        <p:xfrm>
          <a:off x="339634" y="1764070"/>
          <a:ext cx="5290458" cy="4362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1518477" y="597483"/>
            <a:ext cx="5826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3 leviers opérationnels : propositions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930538" y="1760614"/>
            <a:ext cx="59137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AXE 1 : Visibilité &amp; lisibilité 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communication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stratégique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Elaboration d’outils de communication mis à disposition des membres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FHF-Cancer (ex : plaquette, alimenter l’espace FHF, logo ?)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Rendre intelligible pour le patient l’offre de soin et la prise en charge du cancer par les établissements publics : quelle communication ?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Définir une ligne stratégique de présence dans le paysage institutionnel (vis-à-vis de l’Inca et des autres fédérations) et sur le terrain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AXE  2 : Valoriser la filière d’excellence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 recherche &amp; innovation :</a:t>
            </a:r>
            <a:endParaRPr kumimoji="0" lang="fr-FR" sz="1600" b="1" i="0" u="none" strike="noStrike" kern="1200" cap="none" spc="0" normalizeH="0" baseline="0" noProof="0" dirty="0" smtClean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Comment mieux soutenir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 projets (vers un label FHF-Cancer / CNCR ?)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Renforcer la présence de FHF – Cancer au-delà de la France sur les sujets de recherche oncologique et de dépistage / prévention : valoriser la présence de projet européen dans les ES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Soutenir l’innovation à l’échelle du GHT (GHT Cluster d’innovation)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AXE 3 : Accompagner la filière dans la nouvelle territorialité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Groupement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hospitalier de territoire &amp;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Projet médical partagé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Impulser un parcours global et intégratif avec l’ensemble des acteurs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Soutenir une cellule qualité et de réseau de partage des pratiques à l’échelle des GHT </a:t>
            </a:r>
          </a:p>
        </p:txBody>
      </p:sp>
    </p:spTree>
    <p:extLst>
      <p:ext uri="{BB962C8B-B14F-4D97-AF65-F5344CB8AC3E}">
        <p14:creationId xmlns:p14="http://schemas.microsoft.com/office/powerpoint/2010/main" val="379974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18476" y="412392"/>
            <a:ext cx="5826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561703" y="1439621"/>
          <a:ext cx="10775839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287">
                  <a:extLst>
                    <a:ext uri="{9D8B030D-6E8A-4147-A177-3AD203B41FA5}">
                      <a16:colId xmlns="" xmlns:a16="http://schemas.microsoft.com/office/drawing/2014/main" val="3404027184"/>
                    </a:ext>
                  </a:extLst>
                </a:gridCol>
                <a:gridCol w="4759989">
                  <a:extLst>
                    <a:ext uri="{9D8B030D-6E8A-4147-A177-3AD203B41FA5}">
                      <a16:colId xmlns="" xmlns:a16="http://schemas.microsoft.com/office/drawing/2014/main" val="2120180540"/>
                    </a:ext>
                  </a:extLst>
                </a:gridCol>
                <a:gridCol w="1079563">
                  <a:extLst>
                    <a:ext uri="{9D8B030D-6E8A-4147-A177-3AD203B41FA5}">
                      <a16:colId xmlns="" xmlns:a16="http://schemas.microsoft.com/office/drawing/2014/main" val="2834887686"/>
                    </a:ext>
                  </a:extLst>
                </a:gridCol>
              </a:tblGrid>
              <a:tr h="229409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bg1"/>
                          </a:solidFill>
                        </a:rPr>
                        <a:t>AXE 1 : Visibilité &amp; lisibilité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3-5 volontaires</a:t>
                      </a:r>
                      <a:r>
                        <a:rPr lang="fr-FR" sz="1100" baseline="0" dirty="0" smtClean="0"/>
                        <a:t> projet</a:t>
                      </a:r>
                      <a:endParaRPr lang="fr-FR" sz="1100" dirty="0" smtClean="0"/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4062533"/>
                  </a:ext>
                </a:extLst>
              </a:tr>
              <a:tr h="22940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Réalisation</a:t>
                      </a:r>
                      <a:r>
                        <a:rPr lang="fr-FR" sz="1200" baseline="0" dirty="0" smtClean="0"/>
                        <a:t> d’une plaquette et d’une infographie de présentation FHF Cancer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200" dirty="0" smtClean="0"/>
                        <a:t>Échéance souhaitée : salon Hôpital Expo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200" i="1" dirty="0" smtClean="0"/>
                        <a:t>à</a:t>
                      </a:r>
                      <a:r>
                        <a:rPr lang="fr-FR" sz="1200" i="1" baseline="0" dirty="0" smtClean="0"/>
                        <a:t> démarrer </a:t>
                      </a:r>
                      <a:endParaRPr lang="fr-FR" sz="1200" i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39190269"/>
                  </a:ext>
                </a:extLst>
              </a:tr>
              <a:tr h="229409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Identification des différentes manifestations</a:t>
                      </a:r>
                      <a:r>
                        <a:rPr lang="fr-FR" sz="1200" baseline="0" dirty="0" smtClean="0"/>
                        <a:t> (congrès, groupes de travail, </a:t>
                      </a:r>
                      <a:r>
                        <a:rPr lang="fr-FR" sz="1200" baseline="0" dirty="0" err="1" smtClean="0"/>
                        <a:t>etc</a:t>
                      </a:r>
                      <a:r>
                        <a:rPr lang="fr-FR" sz="1200" baseline="0" dirty="0" smtClean="0"/>
                        <a:t>) où la présence de FHF-Cancer est souhaitée en 2017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200" dirty="0" smtClean="0"/>
                        <a:t>Échéance</a:t>
                      </a:r>
                      <a:r>
                        <a:rPr lang="fr-FR" sz="1200" baseline="0" dirty="0" smtClean="0"/>
                        <a:t> souhaitée : prochaine commission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8884536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/>
          </p:nvPr>
        </p:nvGraphicFramePr>
        <p:xfrm>
          <a:off x="561703" y="2958722"/>
          <a:ext cx="10775839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4697">
                  <a:extLst>
                    <a:ext uri="{9D8B030D-6E8A-4147-A177-3AD203B41FA5}">
                      <a16:colId xmlns="" xmlns:a16="http://schemas.microsoft.com/office/drawing/2014/main" val="3404027184"/>
                    </a:ext>
                  </a:extLst>
                </a:gridCol>
                <a:gridCol w="4771579">
                  <a:extLst>
                    <a:ext uri="{9D8B030D-6E8A-4147-A177-3AD203B41FA5}">
                      <a16:colId xmlns="" xmlns:a16="http://schemas.microsoft.com/office/drawing/2014/main" val="2120180540"/>
                    </a:ext>
                  </a:extLst>
                </a:gridCol>
                <a:gridCol w="1079563">
                  <a:extLst>
                    <a:ext uri="{9D8B030D-6E8A-4147-A177-3AD203B41FA5}">
                      <a16:colId xmlns="" xmlns:a16="http://schemas.microsoft.com/office/drawing/2014/main" val="2834887686"/>
                    </a:ext>
                  </a:extLst>
                </a:gridCol>
              </a:tblGrid>
              <a:tr h="229409">
                <a:tc>
                  <a:txBody>
                    <a:bodyPr/>
                    <a:lstStyle/>
                    <a:p>
                      <a:pPr algn="ctr"/>
                      <a:r>
                        <a:rPr kumimoji="0" lang="fr-F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AXE 2 : FHF Cancer, filière d’excellence </a:t>
                      </a: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recherche &amp; innovation oncologique 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3-5 volontaires projet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4062533"/>
                  </a:ext>
                </a:extLst>
              </a:tr>
              <a:tr h="229409">
                <a:tc>
                  <a:txBody>
                    <a:bodyPr/>
                    <a:lstStyle/>
                    <a:p>
                      <a:r>
                        <a:rPr lang="fr-FR" sz="1200" baseline="0" dirty="0" smtClean="0"/>
                        <a:t>Identification des pistes de travail communes FHF-Cancer/CNCR (non en tant qu’effecteurs mais pour faciliter l’accès à la recherche ; label FHF cancer / CNCR) ? Avec d’autres partenaires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200" dirty="0" smtClean="0"/>
                        <a:t>Échéance</a:t>
                      </a:r>
                      <a:r>
                        <a:rPr lang="fr-FR" sz="1200" baseline="0" dirty="0" smtClean="0"/>
                        <a:t> : prochaine commission et déclinaison année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39190269"/>
                  </a:ext>
                </a:extLst>
              </a:tr>
              <a:tr h="2294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aseline="0" dirty="0" smtClean="0"/>
                        <a:t>Soutenir la présence de projet de recherche européen dans les ES : quelle piste de travail ? </a:t>
                      </a: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sz="1200" dirty="0" smtClean="0"/>
                        <a:t>Échéance : prochaine commission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57100436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/>
          </p:nvPr>
        </p:nvGraphicFramePr>
        <p:xfrm>
          <a:off x="561703" y="4850247"/>
          <a:ext cx="10775839" cy="1128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287">
                  <a:extLst>
                    <a:ext uri="{9D8B030D-6E8A-4147-A177-3AD203B41FA5}">
                      <a16:colId xmlns="" xmlns:a16="http://schemas.microsoft.com/office/drawing/2014/main" val="3404027184"/>
                    </a:ext>
                  </a:extLst>
                </a:gridCol>
                <a:gridCol w="4759989">
                  <a:extLst>
                    <a:ext uri="{9D8B030D-6E8A-4147-A177-3AD203B41FA5}">
                      <a16:colId xmlns="" xmlns:a16="http://schemas.microsoft.com/office/drawing/2014/main" val="2120180540"/>
                    </a:ext>
                  </a:extLst>
                </a:gridCol>
                <a:gridCol w="1079563">
                  <a:extLst>
                    <a:ext uri="{9D8B030D-6E8A-4147-A177-3AD203B41FA5}">
                      <a16:colId xmlns="" xmlns:a16="http://schemas.microsoft.com/office/drawing/2014/main" val="2834887686"/>
                    </a:ext>
                  </a:extLst>
                </a:gridCol>
              </a:tblGrid>
              <a:tr h="397261">
                <a:tc>
                  <a:txBody>
                    <a:bodyPr/>
                    <a:lstStyle/>
                    <a:p>
                      <a:pPr algn="ctr"/>
                      <a:r>
                        <a:rPr kumimoji="0" lang="fr-F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AXE 3 :  Cancérologie et nouvelle territorialité</a:t>
                      </a:r>
                      <a:endParaRPr lang="fr-FR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4062533"/>
                  </a:ext>
                </a:extLst>
              </a:tr>
              <a:tr h="229409">
                <a:tc>
                  <a:txBody>
                    <a:bodyPr/>
                    <a:lstStyle/>
                    <a:p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Partage des RETEX  et suivi de l’intégration dans les PMP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Régulièrement en commission FHF-Cancer sur la base du volontariat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39190269"/>
                  </a:ext>
                </a:extLst>
              </a:tr>
              <a:tr h="229409">
                <a:tc>
                  <a:txBody>
                    <a:bodyPr/>
                    <a:lstStyle/>
                    <a:p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Organiser des sessions thématiques (ex : Evolution des plateaux techniques (biologie, chirurgie, radiothérapie, </a:t>
                      </a:r>
                      <a:r>
                        <a:rPr lang="fr-FR" sz="1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…) </a:t>
                      </a:r>
                      <a:endParaRPr lang="fr-FR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200" baseline="0" dirty="0" smtClean="0"/>
                        <a:t>À Hôpital Expo et/ou ad hoc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200" baseline="0" dirty="0" smtClean="0"/>
                        <a:t>Échéance : présentation du programme 2017 au fil de l’eau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8884536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518477" y="298718"/>
            <a:ext cx="58260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Des actions concrètes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quelques propositions :</a:t>
            </a:r>
            <a:endParaRPr kumimoji="0" lang="fr-FR" sz="1800" b="0" i="1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223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oneTexte 3"/>
          <p:cNvSpPr txBox="1">
            <a:spLocks noChangeArrowheads="1"/>
          </p:cNvSpPr>
          <p:nvPr/>
        </p:nvSpPr>
        <p:spPr bwMode="auto">
          <a:xfrm>
            <a:off x="1704627" y="6299456"/>
            <a:ext cx="650523" cy="23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4794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C4E1EE-C8AF-A442-AC6C-0F5634387FD8}" type="slidenum"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97BE27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97BE27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 / 8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005750" y="2851841"/>
            <a:ext cx="5466408" cy="170669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935" tIns="32645" rIns="32645" bIns="32645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32" b="1" i="0" u="none" strike="noStrike" kern="1200" cap="none" spc="0" normalizeH="0" baseline="0" noProof="0" dirty="0" smtClean="0">
              <a:ln>
                <a:noFill/>
              </a:ln>
              <a:solidFill>
                <a:srgbClr val="467FBD"/>
              </a:solidFill>
              <a:effectLst/>
              <a:uLnTx/>
              <a:uFillTx/>
              <a:latin typeface="Arial" pitchFamily="28" charset="0"/>
              <a:ea typeface="Arial" pitchFamily="28" charset="0"/>
              <a:cs typeface="Arial" pitchFamily="2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32" b="1" i="0" u="none" strike="noStrike" kern="1200" cap="none" spc="0" normalizeH="0" baseline="0" noProof="0" dirty="0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Dr. Nathalie CHHUN-LEGLISE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FHF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, </a:t>
            </a:r>
            <a:r>
              <a:rPr kumimoji="0" lang="fr-F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PharmD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, </a:t>
            </a:r>
            <a:r>
              <a:rPr kumimoji="0" lang="fr-F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Univ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. Paris V, Sciences Po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rgbClr val="467FBD"/>
              </a:solidFill>
              <a:effectLst/>
              <a:uLnTx/>
              <a:uFillTx/>
              <a:latin typeface="Arial" pitchFamily="28" charset="0"/>
              <a:ea typeface="Arial" pitchFamily="28" charset="0"/>
              <a:cs typeface="Arial" pitchFamily="2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Directrice Innovation Santé – Délégation générale FHF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  <a:hlinkClick r:id="rId2"/>
              </a:rPr>
              <a:t>n.chhun-leglise@fhf.fr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7FBD"/>
                </a:solidFill>
                <a:effectLst/>
                <a:uLnTx/>
                <a:uFillTx/>
                <a:latin typeface="Arial" pitchFamily="28" charset="0"/>
                <a:ea typeface="Arial" pitchFamily="28" charset="0"/>
                <a:cs typeface="Arial" pitchFamily="28" charset="0"/>
              </a:rPr>
              <a:t>01 44 06 85 84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32" b="0" i="0" u="none" strike="noStrike" kern="1200" cap="none" spc="0" normalizeH="0" baseline="0" noProof="0" dirty="0">
              <a:ln>
                <a:noFill/>
              </a:ln>
              <a:solidFill>
                <a:srgbClr val="467FBD"/>
              </a:solidFill>
              <a:effectLst/>
              <a:uLnTx/>
              <a:uFillTx/>
              <a:latin typeface="Arial" pitchFamily="28" charset="0"/>
              <a:ea typeface="Arial" pitchFamily="28" charset="0"/>
              <a:cs typeface="Arial" pitchFamily="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4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654</Words>
  <Application>Microsoft Macintosh PowerPoint</Application>
  <PresentationFormat>Grand écran</PresentationFormat>
  <Paragraphs>76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Calibri</vt:lpstr>
      <vt:lpstr>Calibri Light</vt:lpstr>
      <vt:lpstr>ＭＳ Ｐゴシック</vt:lpstr>
      <vt:lpstr>Wingdings</vt:lpstr>
      <vt:lpstr>Arial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CHHUN-LEGLISE Nathalie</dc:creator>
  <cp:lastModifiedBy>Utilisateur de Microsoft Office</cp:lastModifiedBy>
  <cp:revision>3</cp:revision>
  <dcterms:created xsi:type="dcterms:W3CDTF">2017-01-31T16:18:01Z</dcterms:created>
  <dcterms:modified xsi:type="dcterms:W3CDTF">2017-02-01T14:12:36Z</dcterms:modified>
</cp:coreProperties>
</file>