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60" r:id="rId5"/>
    <p:sldId id="267" r:id="rId6"/>
    <p:sldId id="268" r:id="rId7"/>
    <p:sldId id="269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B1A05-B19C-4F97-8141-25669D942608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48965-A878-4D92-A890-8AB064AD9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18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Chir</a:t>
            </a:r>
            <a:r>
              <a:rPr lang="fr-FR" dirty="0" smtClean="0"/>
              <a:t> 65 à 18%</a:t>
            </a:r>
          </a:p>
          <a:p>
            <a:r>
              <a:rPr lang="fr-FR" dirty="0" smtClean="0"/>
              <a:t>MAP 46 à 12%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CAB3-CDF8-400D-9E94-B77C9D38B50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6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2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07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32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70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41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54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3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3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48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6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82D0-EEC0-4936-8E8E-10EC042C6AF7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542E-842E-4B5B-A383-48590940B0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8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918648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Sécurisation des points de transition: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Déploiement de la conciliation médicamenteuse dans un service de Médecine Aiguë Polyvalente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5095" y="4988768"/>
            <a:ext cx="7655337" cy="1752600"/>
          </a:xfrm>
        </p:spPr>
        <p:txBody>
          <a:bodyPr/>
          <a:lstStyle/>
          <a:p>
            <a:r>
              <a:rPr lang="fr-FR" dirty="0" smtClean="0"/>
              <a:t>Paris </a:t>
            </a:r>
            <a:r>
              <a:rPr lang="fr-FR" dirty="0" err="1" smtClean="0"/>
              <a:t>Healthcare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 2016 - Trophée FHF</a:t>
            </a:r>
          </a:p>
          <a:p>
            <a:r>
              <a:rPr lang="fr-FR" dirty="0" smtClean="0"/>
              <a:t>Equipe projet « Ordonnance PAS à pas 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sandrinemazetier.fr/wp-content/uploads/2010/06/logo_aph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r="3304" b="46545"/>
          <a:stretch>
            <a:fillRect/>
          </a:stretch>
        </p:blipFill>
        <p:spPr bwMode="auto">
          <a:xfrm>
            <a:off x="3059832" y="0"/>
            <a:ext cx="316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79735" y="116632"/>
            <a:ext cx="2232025" cy="1727200"/>
            <a:chOff x="4422" y="164"/>
            <a:chExt cx="1135" cy="907"/>
          </a:xfrm>
        </p:grpSpPr>
        <p:pic>
          <p:nvPicPr>
            <p:cNvPr id="7" name="Picture 4" descr="MP900442317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19224">
              <a:off x="4422" y="255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MC900057374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164"/>
              <a:ext cx="81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81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76528"/>
            <a:ext cx="2691100" cy="188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58599"/>
            <a:ext cx="6289539" cy="104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 bwMode="auto">
          <a:xfrm>
            <a:off x="611560" y="125759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fr-FR" sz="4400" dirty="0" smtClean="0">
                <a:latin typeface="Calibri" pitchFamily="34" charset="0"/>
              </a:rPr>
              <a:t>Conclusion </a:t>
            </a:r>
            <a:r>
              <a:rPr lang="en-US" altLang="fr-FR" sz="4400" smtClean="0">
                <a:latin typeface="Calibri" pitchFamily="34" charset="0"/>
              </a:rPr>
              <a:t>et perspectives</a:t>
            </a:r>
            <a:endParaRPr lang="en-US" altLang="fr-FR" sz="44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725144"/>
            <a:ext cx="3096344" cy="1472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Dans le service de MAP :</a:t>
            </a:r>
          </a:p>
          <a:p>
            <a:pPr algn="ctr"/>
            <a:r>
              <a:rPr lang="fr-FR" dirty="0" smtClean="0"/>
              <a:t>Entretien de sortie</a:t>
            </a:r>
          </a:p>
          <a:p>
            <a:pPr algn="ctr"/>
            <a:r>
              <a:rPr lang="fr-FR" dirty="0" smtClean="0"/>
              <a:t>Co-élaboration des CRH avec mise à disposition le jour de la sortie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76056" y="4725144"/>
            <a:ext cx="3096344" cy="1472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Dans le GH HUPS:</a:t>
            </a:r>
          </a:p>
          <a:p>
            <a:pPr algn="ctr"/>
            <a:r>
              <a:rPr lang="fr-FR" dirty="0" smtClean="0"/>
              <a:t>Déploiement </a:t>
            </a:r>
            <a:r>
              <a:rPr lang="fr-FR" dirty="0" smtClean="0"/>
              <a:t>dans </a:t>
            </a:r>
            <a:r>
              <a:rPr lang="fr-FR" dirty="0" smtClean="0"/>
              <a:t>d’autres services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/>
          <a:stretch/>
        </p:blipFill>
        <p:spPr bwMode="auto">
          <a:xfrm>
            <a:off x="2786980" y="2657269"/>
            <a:ext cx="4305300" cy="4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412776"/>
            <a:ext cx="88098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Diminution des Erreurs Médicamenteuses à l’interfaces </a:t>
            </a:r>
            <a:r>
              <a:rPr lang="fr-FR" sz="2400" b="1" dirty="0"/>
              <a:t>ville-hôpital </a:t>
            </a:r>
          </a:p>
        </p:txBody>
      </p:sp>
    </p:spTree>
    <p:extLst>
      <p:ext uri="{BB962C8B-B14F-4D97-AF65-F5344CB8AC3E}">
        <p14:creationId xmlns:p14="http://schemas.microsoft.com/office/powerpoint/2010/main" val="3565707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rebuchet MS" panose="020B0603020202020204" pitchFamily="34" charset="0"/>
              </a:rPr>
              <a:t>Erreurs médicamenteuses aux points de </a:t>
            </a:r>
            <a:r>
              <a:rPr lang="fr-FR" b="1" dirty="0" smtClean="0">
                <a:latin typeface="Trebuchet MS" panose="020B0603020202020204" pitchFamily="34" charset="0"/>
              </a:rPr>
              <a:t>transition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51520" y="2601812"/>
            <a:ext cx="8737037" cy="694205"/>
            <a:chOff x="179512" y="4302032"/>
            <a:chExt cx="8352928" cy="694205"/>
          </a:xfrm>
        </p:grpSpPr>
        <p:grpSp>
          <p:nvGrpSpPr>
            <p:cNvPr id="5" name="Groupe 4"/>
            <p:cNvGrpSpPr/>
            <p:nvPr/>
          </p:nvGrpSpPr>
          <p:grpSpPr>
            <a:xfrm>
              <a:off x="988534" y="4302032"/>
              <a:ext cx="7543906" cy="694203"/>
              <a:chOff x="3491880" y="4311742"/>
              <a:chExt cx="5369367" cy="694203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3491880" y="4311742"/>
                <a:ext cx="5369367" cy="694203"/>
                <a:chOff x="3491880" y="4311742"/>
                <a:chExt cx="5369367" cy="694203"/>
              </a:xfrm>
            </p:grpSpPr>
            <p:sp>
              <p:nvSpPr>
                <p:cNvPr id="9" name="Flèche droite 8"/>
                <p:cNvSpPr/>
                <p:nvPr/>
              </p:nvSpPr>
              <p:spPr>
                <a:xfrm>
                  <a:off x="3491880" y="4429884"/>
                  <a:ext cx="5369367" cy="432048"/>
                </a:xfrm>
                <a:prstGeom prst="rightArrow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Rectangle à coins arrondis 9"/>
                <p:cNvSpPr/>
                <p:nvPr/>
              </p:nvSpPr>
              <p:spPr>
                <a:xfrm>
                  <a:off x="6594502" y="4311742"/>
                  <a:ext cx="940104" cy="694203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500" dirty="0" smtClean="0">
                      <a:solidFill>
                        <a:srgbClr val="FF0000"/>
                      </a:solidFill>
                      <a:latin typeface="Trebuchet MS" panose="020B0603020202020204" pitchFamily="34" charset="0"/>
                    </a:rPr>
                    <a:t>Ordonnance de sortie</a:t>
                  </a:r>
                  <a:endParaRPr lang="fr-FR" sz="1500" dirty="0">
                    <a:solidFill>
                      <a:srgbClr val="FF0000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8" name="Rectangle à coins arrondis 7"/>
              <p:cNvSpPr/>
              <p:nvPr/>
            </p:nvSpPr>
            <p:spPr>
              <a:xfrm>
                <a:off x="7620814" y="4311743"/>
                <a:ext cx="887573" cy="69420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500" b="1" dirty="0" smtClean="0">
                    <a:latin typeface="Trebuchet MS" panose="020B0603020202020204" pitchFamily="34" charset="0"/>
                  </a:rPr>
                  <a:t>Sortie</a:t>
                </a:r>
                <a:r>
                  <a:rPr lang="fr-FR" sz="1500" dirty="0" smtClean="0">
                    <a:latin typeface="Trebuchet MS" panose="020B0603020202020204" pitchFamily="34" charset="0"/>
                  </a:rPr>
                  <a:t> </a:t>
                </a:r>
              </a:p>
            </p:txBody>
          </p:sp>
        </p:grpSp>
        <p:sp>
          <p:nvSpPr>
            <p:cNvPr id="6" name="Rectangle à coins arrondis 5"/>
            <p:cNvSpPr/>
            <p:nvPr/>
          </p:nvSpPr>
          <p:spPr>
            <a:xfrm>
              <a:off x="179512" y="4302032"/>
              <a:ext cx="1448451" cy="6942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500" dirty="0" smtClean="0">
                  <a:latin typeface="Trebuchet MS" panose="020B0603020202020204" pitchFamily="34" charset="0"/>
                </a:rPr>
                <a:t>Admission</a:t>
              </a:r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1883011" y="2601813"/>
            <a:ext cx="1320837" cy="6942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Prescription initiale</a:t>
            </a:r>
            <a:endParaRPr lang="fr-FR" sz="15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347864" y="2601803"/>
            <a:ext cx="2160240" cy="694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Prescriptions en cours d’hospitalisation</a:t>
            </a:r>
            <a:endParaRPr lang="fr-FR" sz="1500" dirty="0"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1425550"/>
            <a:ext cx="3633515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E</a:t>
            </a:r>
            <a:r>
              <a:rPr lang="fr-FR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rreur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médicamenteuse à l’admission </a:t>
            </a:r>
            <a:r>
              <a:rPr lang="fr-FR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(34 à 97%)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6115943"/>
            <a:ext cx="9396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rebuchet MS" pitchFamily="34" charset="0"/>
              </a:rPr>
              <a:t>1- Tam &amp; al, </a:t>
            </a:r>
            <a:r>
              <a:rPr lang="fr-FR" sz="1100" dirty="0" smtClean="0">
                <a:latin typeface="Trebuchet MS" pitchFamily="34" charset="0"/>
              </a:rPr>
              <a:t>« </a:t>
            </a:r>
            <a:r>
              <a:rPr lang="en-US" sz="1100" dirty="0" smtClean="0">
                <a:latin typeface="Trebuchet MS" pitchFamily="34" charset="0"/>
              </a:rPr>
              <a:t>Frequency, type and clinical importance of medication history errors at admission to hospital: a systematic review</a:t>
            </a:r>
            <a:r>
              <a:rPr lang="fr-FR" sz="1100" dirty="0" smtClean="0">
                <a:latin typeface="Trebuchet MS" pitchFamily="34" charset="0"/>
              </a:rPr>
              <a:t>» ;</a:t>
            </a:r>
            <a:r>
              <a:rPr lang="en-US" sz="1100" dirty="0" smtClean="0">
                <a:latin typeface="Trebuchet MS" pitchFamily="34" charset="0"/>
              </a:rPr>
              <a:t> 2005</a:t>
            </a:r>
          </a:p>
          <a:p>
            <a:r>
              <a:rPr lang="en-US" sz="1100" dirty="0" smtClean="0">
                <a:latin typeface="Trebuchet MS" pitchFamily="34" charset="0"/>
              </a:rPr>
              <a:t>2- Wong &amp; al, </a:t>
            </a:r>
            <a:r>
              <a:rPr lang="fr-FR" sz="1100" dirty="0" smtClean="0">
                <a:latin typeface="Trebuchet MS" pitchFamily="34" charset="0"/>
              </a:rPr>
              <a:t>« </a:t>
            </a:r>
            <a:r>
              <a:rPr lang="en-US" sz="1100" dirty="0" smtClean="0">
                <a:latin typeface="Trebuchet MS" pitchFamily="34" charset="0"/>
              </a:rPr>
              <a:t>Medication reconciliation at hospital discharge: evaluating discrepancies, Ann </a:t>
            </a:r>
            <a:r>
              <a:rPr lang="en-US" sz="1100" dirty="0" err="1" smtClean="0">
                <a:latin typeface="Trebuchet MS" pitchFamily="34" charset="0"/>
              </a:rPr>
              <a:t>Pharmacother</a:t>
            </a:r>
            <a:r>
              <a:rPr lang="fr-FR" sz="1100" dirty="0" smtClean="0">
                <a:latin typeface="Trebuchet MS" pitchFamily="34" charset="0"/>
              </a:rPr>
              <a:t>»;</a:t>
            </a:r>
            <a:r>
              <a:rPr lang="en-US" sz="1100" dirty="0" smtClean="0">
                <a:latin typeface="Trebuchet MS" pitchFamily="34" charset="0"/>
              </a:rPr>
              <a:t> 2008</a:t>
            </a:r>
          </a:p>
          <a:p>
            <a:r>
              <a:rPr lang="en-US" sz="1100" dirty="0" smtClean="0">
                <a:latin typeface="Trebuchet MS" pitchFamily="34" charset="0"/>
              </a:rPr>
              <a:t>3 -P.L Cornish &amp; al, </a:t>
            </a:r>
            <a:r>
              <a:rPr lang="fr-FR" sz="1100" dirty="0" smtClean="0">
                <a:latin typeface="Trebuchet MS" pitchFamily="34" charset="0"/>
              </a:rPr>
              <a:t>« </a:t>
            </a:r>
            <a:r>
              <a:rPr lang="en-US" sz="1100" dirty="0" smtClean="0">
                <a:latin typeface="Trebuchet MS" pitchFamily="34" charset="0"/>
              </a:rPr>
              <a:t>Unintended medication discrepancies at the time of hospital admission</a:t>
            </a:r>
            <a:r>
              <a:rPr lang="fr-FR" sz="1100" dirty="0" smtClean="0">
                <a:latin typeface="Trebuchet MS" pitchFamily="34" charset="0"/>
              </a:rPr>
              <a:t>»;</a:t>
            </a:r>
            <a:r>
              <a:rPr lang="en-US" sz="1100" dirty="0" smtClean="0">
                <a:latin typeface="Trebuchet MS" pitchFamily="34" charset="0"/>
              </a:rPr>
              <a:t> 2005</a:t>
            </a:r>
          </a:p>
          <a:p>
            <a:r>
              <a:rPr lang="en-US" sz="1100" dirty="0">
                <a:latin typeface="Trebuchet MS" pitchFamily="34" charset="0"/>
              </a:rPr>
              <a:t>4- </a:t>
            </a:r>
            <a:r>
              <a:rPr lang="en-US" sz="1100" dirty="0" err="1">
                <a:latin typeface="Trebuchet MS" pitchFamily="34" charset="0"/>
              </a:rPr>
              <a:t>Virat</a:t>
            </a:r>
            <a:r>
              <a:rPr lang="en-US" sz="1100" dirty="0">
                <a:latin typeface="Trebuchet MS" pitchFamily="34" charset="0"/>
              </a:rPr>
              <a:t> &amp; al, Reconcilable differences: correcting medication errors at hospital admission and discharge, </a:t>
            </a:r>
            <a:r>
              <a:rPr lang="en-US" sz="1100" dirty="0" err="1">
                <a:latin typeface="Trebuchet MS" pitchFamily="34" charset="0"/>
              </a:rPr>
              <a:t>Qual</a:t>
            </a:r>
            <a:r>
              <a:rPr lang="en-US" sz="1100" dirty="0">
                <a:latin typeface="Trebuchet MS" pitchFamily="34" charset="0"/>
              </a:rPr>
              <a:t> </a:t>
            </a:r>
            <a:r>
              <a:rPr lang="en-US" sz="1100" dirty="0" err="1">
                <a:latin typeface="Trebuchet MS" pitchFamily="34" charset="0"/>
              </a:rPr>
              <a:t>Saf</a:t>
            </a:r>
            <a:r>
              <a:rPr lang="en-US" sz="1100" dirty="0">
                <a:latin typeface="Trebuchet MS" pitchFamily="34" charset="0"/>
              </a:rPr>
              <a:t> Health Care, 2006 </a:t>
            </a:r>
            <a:endParaRPr lang="fr-CH" sz="1100" dirty="0">
              <a:latin typeface="Trebuchet MS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2393504" y="2215897"/>
            <a:ext cx="26739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99992" y="1412776"/>
            <a:ext cx="3633515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Erreurs médicamenteuses </a:t>
            </a:r>
            <a:r>
              <a:rPr lang="fr-FR" b="1" dirty="0">
                <a:solidFill>
                  <a:srgbClr val="000000"/>
                </a:solidFill>
                <a:latin typeface="Trebuchet MS" panose="020B0603020202020204" pitchFamily="34" charset="0"/>
              </a:rPr>
              <a:t>à </a:t>
            </a:r>
            <a:r>
              <a:rPr lang="fr-FR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la sortie </a:t>
            </a:r>
            <a:r>
              <a:rPr lang="fr-FR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(25 à 80%)</a:t>
            </a:r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6214442" y="2194159"/>
            <a:ext cx="26739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52" y="3584049"/>
            <a:ext cx="59563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84051" y="4808185"/>
            <a:ext cx="114923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2010-2015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01514" y="5350569"/>
            <a:ext cx="4196956" cy="5987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Conciliation médicamenteuse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31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429205" y="2398952"/>
            <a:ext cx="8496944" cy="103004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2593244"/>
            <a:ext cx="989907" cy="6414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rebuchet MS" panose="020B0603020202020204" pitchFamily="34" charset="0"/>
              </a:rPr>
              <a:t>2011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3512722"/>
            <a:ext cx="1867568" cy="924390"/>
          </a:xfrm>
          <a:prstGeom prst="roundRect">
            <a:avLst/>
          </a:prstGeom>
          <a:ln w="7620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Trebuchet MS" panose="020B0603020202020204" pitchFamily="34" charset="0"/>
              </a:rPr>
              <a:t>CM à </a:t>
            </a:r>
            <a:r>
              <a:rPr lang="fr-FR" sz="1600" b="1" dirty="0" smtClean="0">
                <a:latin typeface="Trebuchet MS" panose="020B0603020202020204" pitchFamily="34" charset="0"/>
              </a:rPr>
              <a:t>l’admission </a:t>
            </a:r>
            <a:endParaRPr lang="fr-FR" sz="1600" b="1" dirty="0">
              <a:latin typeface="Trebuchet MS" panose="020B0603020202020204" pitchFamily="34" charset="0"/>
            </a:endParaRPr>
          </a:p>
          <a:p>
            <a:pPr algn="ctr"/>
            <a:r>
              <a:rPr lang="fr-FR" sz="1600" b="1" dirty="0">
                <a:latin typeface="Trebuchet MS" panose="020B0603020202020204" pitchFamily="34" charset="0"/>
              </a:rPr>
              <a:t>C</a:t>
            </a:r>
            <a:r>
              <a:rPr lang="fr-FR" sz="1600" b="1" dirty="0" smtClean="0">
                <a:latin typeface="Trebuchet MS" panose="020B0603020202020204" pitchFamily="34" charset="0"/>
              </a:rPr>
              <a:t>hirurgie</a:t>
            </a:r>
            <a:r>
              <a:rPr lang="fr-FR" sz="1600" b="1" baseline="30000" dirty="0" smtClean="0">
                <a:latin typeface="Trebuchet MS" panose="020B0603020202020204" pitchFamily="34" charset="0"/>
              </a:rPr>
              <a:t>1</a:t>
            </a:r>
            <a:endParaRPr lang="fr-FR" sz="1600" b="1" baseline="30000" dirty="0">
              <a:latin typeface="Trebuchet MS" panose="020B0603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491880" y="2593243"/>
            <a:ext cx="989907" cy="6414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rebuchet MS" panose="020B0603020202020204" pitchFamily="34" charset="0"/>
              </a:rPr>
              <a:t>2014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038477" y="2602671"/>
            <a:ext cx="989907" cy="6414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rebuchet MS" panose="020B0603020202020204" pitchFamily="34" charset="0"/>
              </a:rPr>
              <a:t>2015</a:t>
            </a:r>
            <a:endParaRPr lang="fr-FR" b="1" dirty="0">
              <a:latin typeface="Trebuchet MS" panose="020B0603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131840" y="3529103"/>
            <a:ext cx="1728192" cy="903969"/>
          </a:xfrm>
          <a:prstGeom prst="roundRect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CM à l’admission </a:t>
            </a:r>
          </a:p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(01/14-05/14)</a:t>
            </a:r>
            <a:endParaRPr lang="fr-FR" sz="1500" dirty="0">
              <a:latin typeface="Trebuchet MS" panose="020B0603020202020204" pitchFamily="34" charset="0"/>
            </a:endParaRPr>
          </a:p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MAP</a:t>
            </a:r>
            <a:endParaRPr lang="fr-FR" sz="1500" dirty="0">
              <a:latin typeface="Trebuchet MS" panose="020B0603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762750" y="3512723"/>
            <a:ext cx="1625674" cy="929603"/>
          </a:xfrm>
          <a:prstGeom prst="roundRect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>
                <a:latin typeface="Trebuchet MS" panose="020B0603020202020204" pitchFamily="34" charset="0"/>
              </a:rPr>
              <a:t>CM de sortie </a:t>
            </a:r>
          </a:p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(06/15-03/16)</a:t>
            </a:r>
            <a:endParaRPr lang="fr-FR" sz="1500" dirty="0">
              <a:latin typeface="Trebuchet MS" panose="020B0603020202020204" pitchFamily="34" charset="0"/>
            </a:endParaRPr>
          </a:p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MAP</a:t>
            </a:r>
            <a:endParaRPr lang="fr-FR" sz="1500" dirty="0">
              <a:latin typeface="Trebuchet MS" panose="020B0603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11668" y="6639163"/>
            <a:ext cx="9155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1: </a:t>
            </a:r>
            <a:r>
              <a:rPr lang="fr-FR" sz="10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Curatolo</a:t>
            </a:r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N &amp; al, 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Reducing medication errors at admission: 3 cycles to implement, improve and sustain medication reconciliation.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Int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J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Clin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Pharm, 2015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004048" y="3529103"/>
            <a:ext cx="1627972" cy="916786"/>
          </a:xfrm>
          <a:prstGeom prst="roundRect">
            <a:avLst/>
          </a:prstGeom>
          <a:ln w="76200" cmpd="sng">
            <a:solidFill>
              <a:schemeClr val="accent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Pérennisation</a:t>
            </a:r>
          </a:p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(07/14-06/15)</a:t>
            </a:r>
            <a:endParaRPr lang="fr-FR" sz="1500" dirty="0">
              <a:latin typeface="Trebuchet MS" panose="020B0603020202020204" pitchFamily="34" charset="0"/>
            </a:endParaRPr>
          </a:p>
          <a:p>
            <a:pPr algn="ctr"/>
            <a:r>
              <a:rPr lang="fr-FR" sz="1500" dirty="0" smtClean="0">
                <a:latin typeface="Trebuchet MS" panose="020B0603020202020204" pitchFamily="34" charset="0"/>
              </a:rPr>
              <a:t>MAP</a:t>
            </a:r>
            <a:endParaRPr lang="fr-FR" sz="1500" dirty="0">
              <a:latin typeface="Trebuchet MS" panose="020B0603020202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843808" y="3284985"/>
            <a:ext cx="504056" cy="443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</a:t>
            </a:r>
            <a:endParaRPr lang="fr-FR" sz="2400" b="1" dirty="0"/>
          </a:p>
        </p:txBody>
      </p:sp>
      <p:sp>
        <p:nvSpPr>
          <p:cNvPr id="20" name="Ellipse 19"/>
          <p:cNvSpPr/>
          <p:nvPr/>
        </p:nvSpPr>
        <p:spPr>
          <a:xfrm>
            <a:off x="4860032" y="3284984"/>
            <a:ext cx="504056" cy="443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endParaRPr lang="fr-FR" sz="2400" b="1" dirty="0"/>
          </a:p>
        </p:txBody>
      </p:sp>
      <p:sp>
        <p:nvSpPr>
          <p:cNvPr id="21" name="Ellipse 20"/>
          <p:cNvSpPr/>
          <p:nvPr/>
        </p:nvSpPr>
        <p:spPr>
          <a:xfrm>
            <a:off x="6660232" y="3284985"/>
            <a:ext cx="504056" cy="443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3</a:t>
            </a:r>
            <a:endParaRPr lang="fr-FR" sz="2400" b="1" dirty="0"/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3038494" y="305545"/>
            <a:ext cx="1696685" cy="1007839"/>
            <a:chOff x="4422" y="164"/>
            <a:chExt cx="1163" cy="907"/>
          </a:xfrm>
        </p:grpSpPr>
        <p:pic>
          <p:nvPicPr>
            <p:cNvPr id="23" name="Picture 4" descr="MP900442317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19224">
              <a:off x="4422" y="255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MC900057374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" y="164"/>
              <a:ext cx="81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oneTexte 13"/>
          <p:cNvSpPr txBox="1"/>
          <p:nvPr/>
        </p:nvSpPr>
        <p:spPr>
          <a:xfrm>
            <a:off x="2771800" y="1376100"/>
            <a:ext cx="232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Ordonnance PAS à pas</a:t>
            </a:r>
            <a:endParaRPr lang="fr-FR" dirty="0"/>
          </a:p>
        </p:txBody>
      </p:sp>
      <p:pic>
        <p:nvPicPr>
          <p:cNvPr id="26" name="Image 6" descr="Plan Do Study Act 3.jpg"/>
          <p:cNvPicPr>
            <a:picLocks noChangeAspect="1" noChangeArrowheads="1"/>
          </p:cNvPicPr>
          <p:nvPr/>
        </p:nvPicPr>
        <p:blipFill>
          <a:blip r:embed="rId5" cstate="print"/>
          <a:srcRect t="28461" r="826" b="30196"/>
          <a:stretch>
            <a:fillRect/>
          </a:stretch>
        </p:blipFill>
        <p:spPr bwMode="auto">
          <a:xfrm>
            <a:off x="3275856" y="4507868"/>
            <a:ext cx="4896544" cy="180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610780" y="1783213"/>
            <a:ext cx="2753308" cy="685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COPIL site ABC + </a:t>
            </a:r>
            <a:r>
              <a:rPr lang="fr-FR" dirty="0"/>
              <a:t>Equipe projet </a:t>
            </a:r>
            <a:r>
              <a:rPr lang="fr-FR" dirty="0" smtClean="0"/>
              <a:t>pluri-professionnelle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2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" grpId="0" animBg="1"/>
      <p:bldP spid="20" grpId="0" animBg="1"/>
      <p:bldP spid="21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485" r="5644" b="33438"/>
          <a:stretch>
            <a:fillRect/>
          </a:stretch>
        </p:blipFill>
        <p:spPr bwMode="auto">
          <a:xfrm>
            <a:off x="36512" y="2061815"/>
            <a:ext cx="9144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re 1"/>
          <p:cNvSpPr txBox="1">
            <a:spLocks/>
          </p:cNvSpPr>
          <p:nvPr/>
        </p:nvSpPr>
        <p:spPr bwMode="auto">
          <a:xfrm>
            <a:off x="827584" y="197767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fr-FR" sz="4400" dirty="0" err="1" smtClean="0">
                <a:latin typeface="Calibri" pitchFamily="34" charset="0"/>
              </a:rPr>
              <a:t>Mise</a:t>
            </a:r>
            <a:r>
              <a:rPr lang="en-US" altLang="fr-FR" sz="4400" dirty="0" smtClean="0">
                <a:latin typeface="Calibri" pitchFamily="34" charset="0"/>
              </a:rPr>
              <a:t> </a:t>
            </a:r>
            <a:r>
              <a:rPr lang="en-US" altLang="fr-FR" sz="4400" dirty="0" err="1" smtClean="0">
                <a:latin typeface="Calibri" pitchFamily="34" charset="0"/>
              </a:rPr>
              <a:t>en</a:t>
            </a:r>
            <a:r>
              <a:rPr lang="en-US" altLang="fr-FR" sz="4400" dirty="0" smtClean="0">
                <a:latin typeface="Calibri" pitchFamily="34" charset="0"/>
              </a:rPr>
              <a:t> place CM admission</a:t>
            </a:r>
          </a:p>
          <a:p>
            <a:pPr algn="ctr"/>
            <a:r>
              <a:rPr lang="en-US" altLang="fr-FR" sz="4400" dirty="0">
                <a:latin typeface="Calibri" pitchFamily="34" charset="0"/>
              </a:rPr>
              <a:t>(</a:t>
            </a:r>
            <a:r>
              <a:rPr lang="en-US" altLang="fr-FR" sz="4400" dirty="0" smtClean="0">
                <a:latin typeface="Calibri" pitchFamily="34" charset="0"/>
              </a:rPr>
              <a:t>01/14 </a:t>
            </a:r>
            <a:r>
              <a:rPr lang="en-US" altLang="fr-FR" sz="4400" dirty="0">
                <a:latin typeface="Calibri" pitchFamily="34" charset="0"/>
              </a:rPr>
              <a:t>- </a:t>
            </a:r>
            <a:r>
              <a:rPr lang="en-US" altLang="fr-FR" sz="4400" dirty="0" smtClean="0">
                <a:latin typeface="Calibri" pitchFamily="34" charset="0"/>
              </a:rPr>
              <a:t>05/14)</a:t>
            </a:r>
            <a:endParaRPr lang="en-US" altLang="fr-FR" sz="4400" dirty="0">
              <a:latin typeface="Calibri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472112" y="3717577"/>
            <a:ext cx="1368425" cy="10080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095625" y="3573115"/>
            <a:ext cx="1368425" cy="1008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321175" y="3860452"/>
            <a:ext cx="1366837" cy="10096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321175" y="1988790"/>
            <a:ext cx="1366837" cy="1008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47700" y="3789015"/>
            <a:ext cx="1368425" cy="1008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812087" y="3860452"/>
            <a:ext cx="1368425" cy="1009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34817" y="224230"/>
            <a:ext cx="596752" cy="586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92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3787" t="4627" r="5312" b="16712"/>
          <a:stretch>
            <a:fillRect/>
          </a:stretch>
        </p:blipFill>
        <p:spPr bwMode="auto">
          <a:xfrm>
            <a:off x="4610139" y="921995"/>
            <a:ext cx="10064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964" y="921995"/>
            <a:ext cx="812185" cy="7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 r="15306"/>
          <a:stretch>
            <a:fillRect/>
          </a:stretch>
        </p:blipFill>
        <p:spPr bwMode="auto">
          <a:xfrm>
            <a:off x="2880253" y="921995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2847" y="921995"/>
            <a:ext cx="810510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1758" y="967939"/>
            <a:ext cx="618381" cy="7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31963" y="479780"/>
            <a:ext cx="4237559" cy="3589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ea typeface="ＭＳ Ｐゴシック" pitchFamily="34" charset="-128"/>
              </a:rPr>
              <a:t>Bilan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pitchFamily="34" charset="-128"/>
              </a:rPr>
              <a:t>Médicamenteux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pitchFamily="34" charset="-128"/>
              </a:rPr>
              <a:t>Optimisé</a:t>
            </a: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" name="Double flèche horizontale 2"/>
          <p:cNvSpPr/>
          <p:nvPr/>
        </p:nvSpPr>
        <p:spPr>
          <a:xfrm>
            <a:off x="5477976" y="1174022"/>
            <a:ext cx="647625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275499" y="971756"/>
            <a:ext cx="1320837" cy="6942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Prescription initiale</a:t>
            </a:r>
            <a:endParaRPr lang="fr-FR" sz="15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49268" y="2708920"/>
            <a:ext cx="1721741" cy="1006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  <a:ea typeface="ＭＳ Ｐゴシック" pitchFamily="34" charset="-128"/>
              </a:rPr>
              <a:t>Divergences non intentionnelles</a:t>
            </a:r>
            <a:endParaRPr lang="fr-FR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300948" y="1916832"/>
            <a:ext cx="63109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94593" y="3931639"/>
            <a:ext cx="8497887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1 MOIS</a:t>
            </a:r>
          </a:p>
          <a:p>
            <a:pPr algn="ctr">
              <a:defRPr/>
            </a:pPr>
            <a:r>
              <a:rPr lang="fr-FR" sz="2000" dirty="0"/>
              <a:t>52 patients admis &gt; 65 ans ou &gt; 3 traitements </a:t>
            </a:r>
          </a:p>
        </p:txBody>
      </p:sp>
      <p:sp>
        <p:nvSpPr>
          <p:cNvPr id="24" name="Ellipse 23"/>
          <p:cNvSpPr/>
          <p:nvPr/>
        </p:nvSpPr>
        <p:spPr>
          <a:xfrm>
            <a:off x="2267744" y="5589240"/>
            <a:ext cx="4668173" cy="11521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 smtClean="0">
                <a:solidFill>
                  <a:schemeClr val="tx1"/>
                </a:solidFill>
                <a:ea typeface="ＭＳ Ｐゴシック" pitchFamily="34" charset="-128"/>
              </a:rPr>
              <a:t>46% des patients avec au moins 1 EM</a:t>
            </a:r>
            <a:endParaRPr lang="fr-FR" sz="2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5" name="Flèche vers le bas 24"/>
          <p:cNvSpPr/>
          <p:nvPr/>
        </p:nvSpPr>
        <p:spPr>
          <a:xfrm>
            <a:off x="4327990" y="4725144"/>
            <a:ext cx="63109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8485" r="5644" b="33438"/>
          <a:stretch>
            <a:fillRect/>
          </a:stretch>
        </p:blipFill>
        <p:spPr bwMode="auto">
          <a:xfrm>
            <a:off x="0" y="332656"/>
            <a:ext cx="9144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ultiplier 8"/>
          <p:cNvSpPr/>
          <p:nvPr/>
        </p:nvSpPr>
        <p:spPr>
          <a:xfrm>
            <a:off x="8172450" y="2204071"/>
            <a:ext cx="720030" cy="86543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rganigramme : Processus 5"/>
          <p:cNvSpPr/>
          <p:nvPr/>
        </p:nvSpPr>
        <p:spPr>
          <a:xfrm>
            <a:off x="144016" y="3068761"/>
            <a:ext cx="1331640" cy="431925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 smtClean="0"/>
              <a:t>Pharmacien</a:t>
            </a:r>
            <a:endParaRPr lang="en-US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0" y="2096368"/>
            <a:ext cx="809625" cy="973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52120" y="404465"/>
            <a:ext cx="129614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BMO</a:t>
            </a: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15" name="Connecteur en angle 14"/>
          <p:cNvCxnSpPr/>
          <p:nvPr/>
        </p:nvCxnSpPr>
        <p:spPr>
          <a:xfrm rot="5400000" flipH="1" flipV="1">
            <a:off x="2222500" y="-1008782"/>
            <a:ext cx="2665413" cy="5491163"/>
          </a:xfrm>
          <a:prstGeom prst="bentConnector3">
            <a:avLst>
              <a:gd name="adj1" fmla="val 108580"/>
            </a:avLst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Flèche vers le bas 17"/>
          <p:cNvSpPr/>
          <p:nvPr/>
        </p:nvSpPr>
        <p:spPr>
          <a:xfrm>
            <a:off x="4211960" y="3932734"/>
            <a:ext cx="432048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79512" y="4436046"/>
            <a:ext cx="8497887" cy="6492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1 MOIS</a:t>
            </a:r>
          </a:p>
          <a:p>
            <a:pPr algn="ctr">
              <a:defRPr/>
            </a:pPr>
            <a:r>
              <a:rPr lang="fr-FR" sz="2000" dirty="0"/>
              <a:t>49 patients admis &gt; 65 ans ou &gt; 3 traitements </a:t>
            </a:r>
          </a:p>
        </p:txBody>
      </p:sp>
      <p:sp>
        <p:nvSpPr>
          <p:cNvPr id="28" name="Flèche vers le bas 27"/>
          <p:cNvSpPr/>
          <p:nvPr/>
        </p:nvSpPr>
        <p:spPr>
          <a:xfrm>
            <a:off x="4283968" y="5157192"/>
            <a:ext cx="33714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267744" y="5589240"/>
            <a:ext cx="4668173" cy="11521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 smtClean="0">
                <a:solidFill>
                  <a:schemeClr val="tx1"/>
                </a:solidFill>
                <a:ea typeface="ＭＳ Ｐゴシック" pitchFamily="34" charset="-128"/>
              </a:rPr>
              <a:t>46% des patients avec au moins 1 EM</a:t>
            </a:r>
            <a:endParaRPr lang="fr-FR" sz="2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5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1"/>
          <p:cNvSpPr txBox="1">
            <a:spLocks/>
          </p:cNvSpPr>
          <p:nvPr/>
        </p:nvSpPr>
        <p:spPr bwMode="auto">
          <a:xfrm>
            <a:off x="950912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fr-FR" sz="4400" dirty="0" err="1" smtClean="0">
                <a:latin typeface="Calibri" pitchFamily="34" charset="0"/>
              </a:rPr>
              <a:t>Pérennisation</a:t>
            </a:r>
            <a:r>
              <a:rPr lang="en-US" altLang="fr-FR" sz="4400" dirty="0" smtClean="0">
                <a:latin typeface="Calibri" pitchFamily="34" charset="0"/>
              </a:rPr>
              <a:t> </a:t>
            </a:r>
            <a:r>
              <a:rPr lang="en-US" altLang="fr-FR" sz="3200" dirty="0" smtClean="0">
                <a:latin typeface="Calibri" pitchFamily="34" charset="0"/>
              </a:rPr>
              <a:t>(07/14 - 06/15)</a:t>
            </a:r>
            <a:endParaRPr lang="en-US" altLang="fr-FR" sz="3200" dirty="0">
              <a:latin typeface="Calibri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27584" y="260648"/>
            <a:ext cx="596752" cy="586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endParaRPr lang="fr-FR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486068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42" y="3895625"/>
            <a:ext cx="4554466" cy="28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355" y="1844824"/>
            <a:ext cx="1440160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Suivi d’indicateur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8597" y="4527835"/>
            <a:ext cx="1440160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Optimisation du processus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53436" y="2502765"/>
            <a:ext cx="1656184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E-Learning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45788"/>
            <a:ext cx="1810544" cy="99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Connecteur droit avec flèche 112"/>
          <p:cNvCxnSpPr/>
          <p:nvPr/>
        </p:nvCxnSpPr>
        <p:spPr>
          <a:xfrm>
            <a:off x="5034158" y="4282462"/>
            <a:ext cx="0" cy="37067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805047" y="3746212"/>
            <a:ext cx="3812998" cy="408623"/>
          </a:xfrm>
          <a:prstGeom prst="roundRect">
            <a:avLst/>
          </a:prstGeom>
          <a:ln cmpd="sng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Trebuchet MS" panose="020B0603020202020204" pitchFamily="34" charset="0"/>
              </a:rPr>
              <a:t>Conciliation de sortie rétroactive</a:t>
            </a:r>
            <a:endParaRPr lang="fr-FR" dirty="0">
              <a:latin typeface="Trebuchet MS" panose="020B0603020202020204" pitchFamily="34" charset="0"/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r="51648" b="11266"/>
          <a:stretch/>
        </p:blipFill>
        <p:spPr bwMode="auto">
          <a:xfrm>
            <a:off x="3635896" y="1954585"/>
            <a:ext cx="1288846" cy="17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971600" y="4653136"/>
            <a:ext cx="4536503" cy="485409"/>
            <a:chOff x="5017376" y="4311743"/>
            <a:chExt cx="3228851" cy="538770"/>
          </a:xfrm>
        </p:grpSpPr>
        <p:grpSp>
          <p:nvGrpSpPr>
            <p:cNvPr id="16" name="Groupe 15"/>
            <p:cNvGrpSpPr/>
            <p:nvPr/>
          </p:nvGrpSpPr>
          <p:grpSpPr>
            <a:xfrm>
              <a:off x="5017376" y="4311743"/>
              <a:ext cx="3228851" cy="538770"/>
              <a:chOff x="5017376" y="4311743"/>
              <a:chExt cx="3228851" cy="538770"/>
            </a:xfrm>
          </p:grpSpPr>
          <p:sp>
            <p:nvSpPr>
              <p:cNvPr id="12" name="Flèche droite 11"/>
              <p:cNvSpPr/>
              <p:nvPr/>
            </p:nvSpPr>
            <p:spPr>
              <a:xfrm>
                <a:off x="5017376" y="4365104"/>
                <a:ext cx="3228851" cy="432048"/>
              </a:xfrm>
              <a:prstGeom prst="rightArrow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5341192" y="4311743"/>
                <a:ext cx="1108790" cy="53877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500" dirty="0" smtClean="0">
                    <a:latin typeface="Trebuchet MS" panose="020B0603020202020204" pitchFamily="34" charset="0"/>
                  </a:rPr>
                  <a:t>Ordonnance de sortie</a:t>
                </a:r>
                <a:endParaRPr lang="fr-FR" sz="15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4" name="Rectangle à coins arrondis 13"/>
            <p:cNvSpPr/>
            <p:nvPr/>
          </p:nvSpPr>
          <p:spPr>
            <a:xfrm>
              <a:off x="6816802" y="4311743"/>
              <a:ext cx="887573" cy="5387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500" b="1" dirty="0" smtClean="0">
                  <a:latin typeface="Trebuchet MS" panose="020B0603020202020204" pitchFamily="34" charset="0"/>
                </a:rPr>
                <a:t>Sortie</a:t>
              </a:r>
              <a:r>
                <a:rPr lang="fr-FR" sz="1500" dirty="0" smtClean="0">
                  <a:latin typeface="Trebuchet MS" panose="020B0603020202020204" pitchFamily="34" charset="0"/>
                </a:rPr>
                <a:t> </a:t>
              </a:r>
            </a:p>
          </p:txBody>
        </p:sp>
      </p:grpSp>
      <p:grpSp>
        <p:nvGrpSpPr>
          <p:cNvPr id="1046" name="Groupe 1045"/>
          <p:cNvGrpSpPr/>
          <p:nvPr/>
        </p:nvGrpSpPr>
        <p:grpSpPr>
          <a:xfrm>
            <a:off x="2960941" y="2764237"/>
            <a:ext cx="531636" cy="148332"/>
            <a:chOff x="3327583" y="1412081"/>
            <a:chExt cx="531636" cy="148332"/>
          </a:xfrm>
        </p:grpSpPr>
        <p:cxnSp>
          <p:nvCxnSpPr>
            <p:cNvPr id="1042" name="Connecteur droit avec flèche 1041"/>
            <p:cNvCxnSpPr/>
            <p:nvPr/>
          </p:nvCxnSpPr>
          <p:spPr>
            <a:xfrm>
              <a:off x="3350419" y="1412081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 flipH="1">
              <a:off x="3327583" y="1559718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/>
          <p:cNvGrpSpPr/>
          <p:nvPr/>
        </p:nvGrpSpPr>
        <p:grpSpPr>
          <a:xfrm>
            <a:off x="5034158" y="2741185"/>
            <a:ext cx="531636" cy="148332"/>
            <a:chOff x="3327583" y="1412081"/>
            <a:chExt cx="531636" cy="148332"/>
          </a:xfrm>
        </p:grpSpPr>
        <p:cxnSp>
          <p:nvCxnSpPr>
            <p:cNvPr id="89" name="Connecteur droit avec flèche 88"/>
            <p:cNvCxnSpPr/>
            <p:nvPr/>
          </p:nvCxnSpPr>
          <p:spPr>
            <a:xfrm>
              <a:off x="3350419" y="1412081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H="1">
              <a:off x="3327583" y="1559718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1619672" y="1553273"/>
            <a:ext cx="1256896" cy="2113019"/>
            <a:chOff x="1979712" y="620842"/>
            <a:chExt cx="1256896" cy="211301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" t="17065" r="-507" b="199"/>
            <a:stretch/>
          </p:blipFill>
          <p:spPr>
            <a:xfrm>
              <a:off x="1979712" y="1031980"/>
              <a:ext cx="1256896" cy="17018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8" name="ZoneTexte 97"/>
            <p:cNvSpPr txBox="1"/>
            <p:nvPr/>
          </p:nvSpPr>
          <p:spPr>
            <a:xfrm>
              <a:off x="1979712" y="620842"/>
              <a:ext cx="125689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BMO</a:t>
              </a:r>
              <a:endParaRPr lang="fr-FR" dirty="0"/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5724128" y="1521007"/>
            <a:ext cx="1808064" cy="1932092"/>
            <a:chOff x="6084168" y="588576"/>
            <a:chExt cx="1808064" cy="19320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291275"/>
              <a:ext cx="1808064" cy="122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2" name="ZoneTexte 131"/>
            <p:cNvSpPr txBox="1"/>
            <p:nvPr/>
          </p:nvSpPr>
          <p:spPr>
            <a:xfrm>
              <a:off x="6084168" y="588576"/>
              <a:ext cx="180806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Ordonnance</a:t>
              </a:r>
            </a:p>
            <a:p>
              <a:pPr algn="ctr"/>
              <a:r>
                <a:rPr lang="fr-FR" dirty="0" smtClean="0"/>
                <a:t> hospitalière</a:t>
              </a:r>
              <a:endParaRPr lang="fr-FR" dirty="0"/>
            </a:p>
          </p:txBody>
        </p:sp>
      </p:grpSp>
      <p:sp>
        <p:nvSpPr>
          <p:cNvPr id="34" name="Titre 1"/>
          <p:cNvSpPr txBox="1">
            <a:spLocks/>
          </p:cNvSpPr>
          <p:nvPr/>
        </p:nvSpPr>
        <p:spPr bwMode="auto">
          <a:xfrm>
            <a:off x="611560" y="125759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fr-FR" sz="4400" dirty="0" err="1" smtClean="0">
                <a:latin typeface="Calibri" pitchFamily="34" charset="0"/>
              </a:rPr>
              <a:t>Mise</a:t>
            </a:r>
            <a:r>
              <a:rPr lang="en-US" altLang="fr-FR" sz="4400" dirty="0" smtClean="0">
                <a:latin typeface="Calibri" pitchFamily="34" charset="0"/>
              </a:rPr>
              <a:t> </a:t>
            </a:r>
            <a:r>
              <a:rPr lang="en-US" altLang="fr-FR" sz="4400" dirty="0" err="1" smtClean="0">
                <a:latin typeface="Calibri" pitchFamily="34" charset="0"/>
              </a:rPr>
              <a:t>en</a:t>
            </a:r>
            <a:r>
              <a:rPr lang="en-US" altLang="fr-FR" sz="4400" dirty="0" smtClean="0">
                <a:latin typeface="Calibri" pitchFamily="34" charset="0"/>
              </a:rPr>
              <a:t> place CM de sortie</a:t>
            </a:r>
          </a:p>
          <a:p>
            <a:pPr algn="ctr"/>
            <a:r>
              <a:rPr lang="en-US" altLang="fr-FR" sz="4400" dirty="0">
                <a:latin typeface="Calibri" pitchFamily="34" charset="0"/>
              </a:rPr>
              <a:t>(</a:t>
            </a:r>
            <a:r>
              <a:rPr lang="en-US" altLang="fr-FR" sz="4400" dirty="0" smtClean="0">
                <a:latin typeface="Calibri" pitchFamily="34" charset="0"/>
              </a:rPr>
              <a:t>07/15 </a:t>
            </a:r>
            <a:r>
              <a:rPr lang="en-US" altLang="fr-FR" sz="4400" dirty="0">
                <a:latin typeface="Calibri" pitchFamily="34" charset="0"/>
              </a:rPr>
              <a:t>- </a:t>
            </a:r>
            <a:r>
              <a:rPr lang="en-US" altLang="fr-FR" sz="4400" dirty="0" smtClean="0">
                <a:latin typeface="Calibri" pitchFamily="34" charset="0"/>
              </a:rPr>
              <a:t>03/16): phase 1</a:t>
            </a:r>
            <a:endParaRPr lang="en-US" altLang="fr-FR" sz="4400" dirty="0">
              <a:latin typeface="Calibri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18793" y="152222"/>
            <a:ext cx="596752" cy="586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5536" y="5373216"/>
            <a:ext cx="8497887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 smtClean="0"/>
              <a:t>100 </a:t>
            </a:r>
            <a:r>
              <a:rPr lang="fr-FR" sz="2000" dirty="0"/>
              <a:t>patients </a:t>
            </a:r>
            <a:r>
              <a:rPr lang="fr-FR" sz="2000" dirty="0" smtClean="0"/>
              <a:t>sortants ayant eu une CM à l’admission</a:t>
            </a:r>
            <a:endParaRPr lang="fr-FR" sz="2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843808" y="6093296"/>
            <a:ext cx="366580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30 EM identifiés et </a:t>
            </a:r>
            <a:r>
              <a:rPr lang="fr-FR" b="1" dirty="0" smtClean="0">
                <a:solidFill>
                  <a:srgbClr val="FF0000"/>
                </a:solidFill>
              </a:rPr>
              <a:t>40 % corrigés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Connecteur droit avec flèche 112"/>
          <p:cNvCxnSpPr/>
          <p:nvPr/>
        </p:nvCxnSpPr>
        <p:spPr>
          <a:xfrm>
            <a:off x="5034158" y="4282462"/>
            <a:ext cx="0" cy="37067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805047" y="3746212"/>
            <a:ext cx="3812998" cy="408623"/>
          </a:xfrm>
          <a:prstGeom prst="roundRect">
            <a:avLst/>
          </a:prstGeom>
          <a:ln cmpd="sng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Trebuchet MS" panose="020B0603020202020204" pitchFamily="34" charset="0"/>
              </a:rPr>
              <a:t>Conciliation de sortie proactive</a:t>
            </a:r>
            <a:endParaRPr lang="fr-FR" dirty="0">
              <a:latin typeface="Trebuchet MS" panose="020B0603020202020204" pitchFamily="34" charset="0"/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r="51648" b="11266"/>
          <a:stretch/>
        </p:blipFill>
        <p:spPr bwMode="auto">
          <a:xfrm>
            <a:off x="3635896" y="1954585"/>
            <a:ext cx="1288846" cy="17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2771800" y="4653136"/>
            <a:ext cx="4536503" cy="485409"/>
            <a:chOff x="5017376" y="4311743"/>
            <a:chExt cx="3228851" cy="538770"/>
          </a:xfrm>
        </p:grpSpPr>
        <p:grpSp>
          <p:nvGrpSpPr>
            <p:cNvPr id="16" name="Groupe 15"/>
            <p:cNvGrpSpPr/>
            <p:nvPr/>
          </p:nvGrpSpPr>
          <p:grpSpPr>
            <a:xfrm>
              <a:off x="5017376" y="4311743"/>
              <a:ext cx="3228851" cy="538770"/>
              <a:chOff x="5017376" y="4311743"/>
              <a:chExt cx="3228851" cy="538770"/>
            </a:xfrm>
          </p:grpSpPr>
          <p:sp>
            <p:nvSpPr>
              <p:cNvPr id="12" name="Flèche droite 11"/>
              <p:cNvSpPr/>
              <p:nvPr/>
            </p:nvSpPr>
            <p:spPr>
              <a:xfrm>
                <a:off x="5017376" y="4365104"/>
                <a:ext cx="3228851" cy="432048"/>
              </a:xfrm>
              <a:prstGeom prst="rightArrow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5341192" y="4311743"/>
                <a:ext cx="1108790" cy="53877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500" dirty="0" smtClean="0">
                    <a:latin typeface="Trebuchet MS" panose="020B0603020202020204" pitchFamily="34" charset="0"/>
                  </a:rPr>
                  <a:t>Ordonnance de sortie</a:t>
                </a:r>
                <a:endParaRPr lang="fr-FR" sz="15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4" name="Rectangle à coins arrondis 13"/>
            <p:cNvSpPr/>
            <p:nvPr/>
          </p:nvSpPr>
          <p:spPr>
            <a:xfrm>
              <a:off x="6816802" y="4311743"/>
              <a:ext cx="887573" cy="5387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500" b="1" dirty="0" smtClean="0">
                  <a:latin typeface="Trebuchet MS" panose="020B0603020202020204" pitchFamily="34" charset="0"/>
                </a:rPr>
                <a:t>Sortie</a:t>
              </a:r>
              <a:r>
                <a:rPr lang="fr-FR" sz="1500" dirty="0" smtClean="0">
                  <a:latin typeface="Trebuchet MS" panose="020B0603020202020204" pitchFamily="34" charset="0"/>
                </a:rPr>
                <a:t> </a:t>
              </a:r>
            </a:p>
          </p:txBody>
        </p:sp>
      </p:grpSp>
      <p:grpSp>
        <p:nvGrpSpPr>
          <p:cNvPr id="1046" name="Groupe 1045"/>
          <p:cNvGrpSpPr/>
          <p:nvPr/>
        </p:nvGrpSpPr>
        <p:grpSpPr>
          <a:xfrm>
            <a:off x="2960941" y="2764237"/>
            <a:ext cx="531636" cy="148332"/>
            <a:chOff x="3327583" y="1412081"/>
            <a:chExt cx="531636" cy="148332"/>
          </a:xfrm>
        </p:grpSpPr>
        <p:cxnSp>
          <p:nvCxnSpPr>
            <p:cNvPr id="1042" name="Connecteur droit avec flèche 1041"/>
            <p:cNvCxnSpPr/>
            <p:nvPr/>
          </p:nvCxnSpPr>
          <p:spPr>
            <a:xfrm>
              <a:off x="3350419" y="1412081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 flipH="1">
              <a:off x="3327583" y="1559718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/>
          <p:cNvGrpSpPr/>
          <p:nvPr/>
        </p:nvGrpSpPr>
        <p:grpSpPr>
          <a:xfrm>
            <a:off x="5034158" y="2741185"/>
            <a:ext cx="531636" cy="148332"/>
            <a:chOff x="3327583" y="1412081"/>
            <a:chExt cx="531636" cy="148332"/>
          </a:xfrm>
        </p:grpSpPr>
        <p:cxnSp>
          <p:nvCxnSpPr>
            <p:cNvPr id="89" name="Connecteur droit avec flèche 88"/>
            <p:cNvCxnSpPr/>
            <p:nvPr/>
          </p:nvCxnSpPr>
          <p:spPr>
            <a:xfrm>
              <a:off x="3350419" y="1412081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H="1">
              <a:off x="3327583" y="1559718"/>
              <a:ext cx="508800" cy="6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1619672" y="1553273"/>
            <a:ext cx="1256896" cy="2113019"/>
            <a:chOff x="1979712" y="620842"/>
            <a:chExt cx="1256896" cy="211301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" t="17065" r="-507" b="199"/>
            <a:stretch/>
          </p:blipFill>
          <p:spPr>
            <a:xfrm>
              <a:off x="1979712" y="1031980"/>
              <a:ext cx="1256896" cy="17018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8" name="ZoneTexte 97"/>
            <p:cNvSpPr txBox="1"/>
            <p:nvPr/>
          </p:nvSpPr>
          <p:spPr>
            <a:xfrm>
              <a:off x="1979712" y="620842"/>
              <a:ext cx="125689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BMO</a:t>
              </a:r>
              <a:endParaRPr lang="fr-FR" dirty="0"/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5724128" y="1521007"/>
            <a:ext cx="1808064" cy="1932092"/>
            <a:chOff x="6084168" y="588576"/>
            <a:chExt cx="1808064" cy="19320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291275"/>
              <a:ext cx="1808064" cy="122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2" name="ZoneTexte 131"/>
            <p:cNvSpPr txBox="1"/>
            <p:nvPr/>
          </p:nvSpPr>
          <p:spPr>
            <a:xfrm>
              <a:off x="6084168" y="588576"/>
              <a:ext cx="180806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Ordonnance</a:t>
              </a:r>
            </a:p>
            <a:p>
              <a:pPr algn="ctr"/>
              <a:r>
                <a:rPr lang="fr-FR" dirty="0" smtClean="0"/>
                <a:t> hospitalière</a:t>
              </a:r>
              <a:endParaRPr lang="fr-FR" dirty="0"/>
            </a:p>
          </p:txBody>
        </p:sp>
      </p:grpSp>
      <p:sp>
        <p:nvSpPr>
          <p:cNvPr id="34" name="Titre 1"/>
          <p:cNvSpPr txBox="1">
            <a:spLocks/>
          </p:cNvSpPr>
          <p:nvPr/>
        </p:nvSpPr>
        <p:spPr bwMode="auto">
          <a:xfrm>
            <a:off x="611560" y="125759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fr-FR" sz="4400" dirty="0" err="1" smtClean="0">
                <a:latin typeface="Calibri" pitchFamily="34" charset="0"/>
              </a:rPr>
              <a:t>Mise</a:t>
            </a:r>
            <a:r>
              <a:rPr lang="en-US" altLang="fr-FR" sz="4400" dirty="0" smtClean="0">
                <a:latin typeface="Calibri" pitchFamily="34" charset="0"/>
              </a:rPr>
              <a:t> </a:t>
            </a:r>
            <a:r>
              <a:rPr lang="en-US" altLang="fr-FR" sz="4400" dirty="0" err="1" smtClean="0">
                <a:latin typeface="Calibri" pitchFamily="34" charset="0"/>
              </a:rPr>
              <a:t>en</a:t>
            </a:r>
            <a:r>
              <a:rPr lang="en-US" altLang="fr-FR" sz="4400" dirty="0" smtClean="0">
                <a:latin typeface="Calibri" pitchFamily="34" charset="0"/>
              </a:rPr>
              <a:t> place CM de sortie</a:t>
            </a:r>
          </a:p>
          <a:p>
            <a:pPr algn="ctr"/>
            <a:r>
              <a:rPr lang="en-US" altLang="fr-FR" sz="4400" dirty="0">
                <a:latin typeface="Calibri" pitchFamily="34" charset="0"/>
              </a:rPr>
              <a:t>(</a:t>
            </a:r>
            <a:r>
              <a:rPr lang="en-US" altLang="fr-FR" sz="4400" dirty="0" smtClean="0">
                <a:latin typeface="Calibri" pitchFamily="34" charset="0"/>
              </a:rPr>
              <a:t>07/15 </a:t>
            </a:r>
            <a:r>
              <a:rPr lang="en-US" altLang="fr-FR" sz="4400" dirty="0">
                <a:latin typeface="Calibri" pitchFamily="34" charset="0"/>
              </a:rPr>
              <a:t>- </a:t>
            </a:r>
            <a:r>
              <a:rPr lang="en-US" altLang="fr-FR" sz="4400" dirty="0" smtClean="0">
                <a:latin typeface="Calibri" pitchFamily="34" charset="0"/>
              </a:rPr>
              <a:t>03/16): phase 2</a:t>
            </a:r>
            <a:endParaRPr lang="en-US" altLang="fr-FR" sz="4400" dirty="0">
              <a:latin typeface="Calibri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18793" y="152222"/>
            <a:ext cx="596752" cy="586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5536" y="5373216"/>
            <a:ext cx="8497887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 smtClean="0"/>
              <a:t>50 </a:t>
            </a:r>
            <a:r>
              <a:rPr lang="fr-FR" sz="2000" dirty="0"/>
              <a:t>patients </a:t>
            </a:r>
            <a:r>
              <a:rPr lang="fr-FR" sz="2000" dirty="0" smtClean="0"/>
              <a:t>sortants ayant eu une CM à l’admission</a:t>
            </a:r>
            <a:endParaRPr lang="fr-FR" sz="2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843808" y="6093296"/>
            <a:ext cx="366580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28 EM identifiés et 93 % corrigés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614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424</Words>
  <Application>Microsoft Office PowerPoint</Application>
  <PresentationFormat>Affichage à l'écran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Sécurisation des points de transition: Déploiement de la conciliation médicamenteuse dans un service de Médecine Aiguë Polyvalente</vt:lpstr>
      <vt:lpstr>Erreurs médicamenteuses aux points de transition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CURATOLO Niccolo</dc:creator>
  <cp:lastModifiedBy>CURATOLO Niccolo</cp:lastModifiedBy>
  <cp:revision>19</cp:revision>
  <dcterms:created xsi:type="dcterms:W3CDTF">2016-05-08T14:39:39Z</dcterms:created>
  <dcterms:modified xsi:type="dcterms:W3CDTF">2016-05-20T09:52:35Z</dcterms:modified>
</cp:coreProperties>
</file>