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ags/tag1.xml" ContentType="application/vnd.openxmlformats-officedocument.presentationml.tags+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tags/tag2.xml" ContentType="application/vnd.openxmlformats-officedocument.presentationml.tags+xml"/>
  <Override PartName="/ppt/notesSlides/notesSlide9.xml" ContentType="application/vnd.openxmlformats-officedocument.presentationml.notesSlide+xml"/>
  <Override PartName="/ppt/tags/tag3.xml" ContentType="application/vnd.openxmlformats-officedocument.presentationml.tags+xml"/>
  <Override PartName="/ppt/notesSlides/notesSlide10.xml" ContentType="application/vnd.openxmlformats-officedocument.presentationml.notesSlide+xml"/>
  <Override PartName="/ppt/tags/tag4.xml" ContentType="application/vnd.openxmlformats-officedocument.presentationml.tags+xml"/>
  <Override PartName="/ppt/notesSlides/notesSlide11.xml" ContentType="application/vnd.openxmlformats-officedocument.presentationml.notesSlide+xml"/>
  <Override PartName="/ppt/tags/tag5.xml" ContentType="application/vnd.openxmlformats-officedocument.presentationml.tags+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charts/chart1.xml" ContentType="application/vnd.openxmlformats-officedocument.drawingml.chart+xml"/>
  <Override PartName="/ppt/theme/themeOverride1.xml" ContentType="application/vnd.openxmlformats-officedocument.themeOverr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8"/>
  </p:notesMasterIdLst>
  <p:handoutMasterIdLst>
    <p:handoutMasterId r:id="rId39"/>
  </p:handoutMasterIdLst>
  <p:sldIdLst>
    <p:sldId id="260" r:id="rId2"/>
    <p:sldId id="378" r:id="rId3"/>
    <p:sldId id="366" r:id="rId4"/>
    <p:sldId id="294" r:id="rId5"/>
    <p:sldId id="334" r:id="rId6"/>
    <p:sldId id="332" r:id="rId7"/>
    <p:sldId id="333" r:id="rId8"/>
    <p:sldId id="368" r:id="rId9"/>
    <p:sldId id="369" r:id="rId10"/>
    <p:sldId id="367" r:id="rId11"/>
    <p:sldId id="352" r:id="rId12"/>
    <p:sldId id="328" r:id="rId13"/>
    <p:sldId id="329" r:id="rId14"/>
    <p:sldId id="377" r:id="rId15"/>
    <p:sldId id="330" r:id="rId16"/>
    <p:sldId id="331" r:id="rId17"/>
    <p:sldId id="376" r:id="rId18"/>
    <p:sldId id="370" r:id="rId19"/>
    <p:sldId id="353" r:id="rId20"/>
    <p:sldId id="354" r:id="rId21"/>
    <p:sldId id="355" r:id="rId22"/>
    <p:sldId id="356" r:id="rId23"/>
    <p:sldId id="357" r:id="rId24"/>
    <p:sldId id="359" r:id="rId25"/>
    <p:sldId id="360" r:id="rId26"/>
    <p:sldId id="362" r:id="rId27"/>
    <p:sldId id="363" r:id="rId28"/>
    <p:sldId id="374" r:id="rId29"/>
    <p:sldId id="364" r:id="rId30"/>
    <p:sldId id="373" r:id="rId31"/>
    <p:sldId id="365" r:id="rId32"/>
    <p:sldId id="350" r:id="rId33"/>
    <p:sldId id="351" r:id="rId34"/>
    <p:sldId id="324" r:id="rId35"/>
    <p:sldId id="325" r:id="rId36"/>
    <p:sldId id="349" r:id="rId37"/>
  </p:sldIdLst>
  <p:sldSz cx="9144000" cy="6858000" type="screen4x3"/>
  <p:notesSz cx="9875838" cy="6670675"/>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FFFF00"/>
    <a:srgbClr val="0000CC"/>
    <a:srgbClr val="FFFF99"/>
    <a:srgbClr val="CCFF33"/>
    <a:srgbClr val="CCFF66"/>
    <a:srgbClr val="3366FF"/>
    <a:srgbClr val="FFCC00"/>
    <a:srgbClr val="FFFF66"/>
    <a:srgbClr val="6699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9296" autoAdjust="0"/>
    <p:restoredTop sz="94660"/>
  </p:normalViewPr>
  <p:slideViewPr>
    <p:cSldViewPr>
      <p:cViewPr varScale="1">
        <p:scale>
          <a:sx n="124" d="100"/>
          <a:sy n="124" d="100"/>
        </p:scale>
        <p:origin x="1014" y="108"/>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handoutMaster" Target="handoutMasters/handoutMaster1.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ableStyles" Target="tableStyle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notesMaster" Target="notesMasters/notesMaster1.xml"/></Relationships>
</file>

<file path=ppt/charts/_rels/chart1.xml.rels><?xml version="1.0" encoding="UTF-8" standalone="yes"?>
<Relationships xmlns="http://schemas.openxmlformats.org/package/2006/relationships"><Relationship Id="rId2" Type="http://schemas.openxmlformats.org/officeDocument/2006/relationships/oleObject" Target="file:///C:\Users\Fa&#239;za\Desktop\Article%20conciliation\donn&#233;es%20Rauss%20exploit&#233;es%20pr%20presentation.xls" TargetMode="External"/><Relationship Id="rId1" Type="http://schemas.openxmlformats.org/officeDocument/2006/relationships/themeOverride" Target="../theme/themeOverrid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8"/>
    </mc:Choice>
    <mc:Fallback>
      <c:style val="8"/>
    </mc:Fallback>
  </mc:AlternateContent>
  <c:clrMapOvr bg1="lt1" tx1="dk1" bg2="lt2" tx2="dk2" accent1="accent1" accent2="accent2" accent3="accent3" accent4="accent4" accent5="accent5" accent6="accent6" hlink="hlink" folHlink="folHlink"/>
  <c:chart>
    <c:autoTitleDeleted val="1"/>
    <c:plotArea>
      <c:layout/>
      <c:barChart>
        <c:barDir val="bar"/>
        <c:grouping val="clustered"/>
        <c:varyColors val="0"/>
        <c:ser>
          <c:idx val="0"/>
          <c:order val="0"/>
          <c:tx>
            <c:strRef>
              <c:f>Source!$A$32</c:f>
              <c:strCache>
                <c:ptCount val="1"/>
                <c:pt idx="0">
                  <c:v>Effectif</c:v>
                </c:pt>
              </c:strCache>
            </c:strRef>
          </c:tx>
          <c:spPr>
            <a:solidFill>
              <a:srgbClr val="FF6600"/>
            </a:solidFill>
          </c:spPr>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Source!$B$31:$K$31</c:f>
              <c:strCache>
                <c:ptCount val="10"/>
                <c:pt idx="0">
                  <c:v>Specialiste</c:v>
                </c:pt>
                <c:pt idx="1">
                  <c:v>Pharmacie personnelle</c:v>
                </c:pt>
                <c:pt idx="2">
                  <c:v>Lettre medecin traitant</c:v>
                </c:pt>
                <c:pt idx="3">
                  <c:v>Famille</c:v>
                </c:pt>
                <c:pt idx="4">
                  <c:v>Medecin traitant</c:v>
                </c:pt>
                <c:pt idx="5">
                  <c:v>EHPAD</c:v>
                </c:pt>
                <c:pt idx="6">
                  <c:v>Dossier médical antérieur</c:v>
                </c:pt>
                <c:pt idx="7">
                  <c:v>Ordonnance</c:v>
                </c:pt>
                <c:pt idx="8">
                  <c:v>Patient</c:v>
                </c:pt>
                <c:pt idx="9">
                  <c:v>Officine</c:v>
                </c:pt>
              </c:strCache>
            </c:strRef>
          </c:cat>
          <c:val>
            <c:numRef>
              <c:f>Source!$B$32:$K$32</c:f>
              <c:numCache>
                <c:formatCode>General</c:formatCode>
                <c:ptCount val="10"/>
                <c:pt idx="0">
                  <c:v>5</c:v>
                </c:pt>
                <c:pt idx="1">
                  <c:v>28</c:v>
                </c:pt>
                <c:pt idx="2">
                  <c:v>35</c:v>
                </c:pt>
                <c:pt idx="3">
                  <c:v>40</c:v>
                </c:pt>
                <c:pt idx="4">
                  <c:v>76</c:v>
                </c:pt>
                <c:pt idx="5">
                  <c:v>105</c:v>
                </c:pt>
                <c:pt idx="6">
                  <c:v>146</c:v>
                </c:pt>
                <c:pt idx="7">
                  <c:v>217</c:v>
                </c:pt>
                <c:pt idx="8">
                  <c:v>345</c:v>
                </c:pt>
                <c:pt idx="9">
                  <c:v>393</c:v>
                </c:pt>
              </c:numCache>
            </c:numRef>
          </c:val>
          <c:extLst>
            <c:ext xmlns:c16="http://schemas.microsoft.com/office/drawing/2014/chart" uri="{C3380CC4-5D6E-409C-BE32-E72D297353CC}">
              <c16:uniqueId val="{00000000-8893-4739-A7C4-ACB7414E5CD7}"/>
            </c:ext>
          </c:extLst>
        </c:ser>
        <c:dLbls>
          <c:showLegendKey val="0"/>
          <c:showVal val="0"/>
          <c:showCatName val="0"/>
          <c:showSerName val="0"/>
          <c:showPercent val="0"/>
          <c:showBubbleSize val="0"/>
        </c:dLbls>
        <c:gapWidth val="150"/>
        <c:axId val="507671240"/>
        <c:axId val="507672808"/>
      </c:barChart>
      <c:catAx>
        <c:axId val="507671240"/>
        <c:scaling>
          <c:orientation val="minMax"/>
        </c:scaling>
        <c:delete val="0"/>
        <c:axPos val="l"/>
        <c:numFmt formatCode="General" sourceLinked="1"/>
        <c:majorTickMark val="out"/>
        <c:minorTickMark val="none"/>
        <c:tickLblPos val="nextTo"/>
        <c:crossAx val="507672808"/>
        <c:crosses val="autoZero"/>
        <c:auto val="1"/>
        <c:lblAlgn val="ctr"/>
        <c:lblOffset val="100"/>
        <c:noMultiLvlLbl val="0"/>
      </c:catAx>
      <c:valAx>
        <c:axId val="507672808"/>
        <c:scaling>
          <c:orientation val="minMax"/>
        </c:scaling>
        <c:delete val="0"/>
        <c:axPos val="b"/>
        <c:numFmt formatCode="General" sourceLinked="1"/>
        <c:majorTickMark val="out"/>
        <c:minorTickMark val="none"/>
        <c:tickLblPos val="nextTo"/>
        <c:crossAx val="507671240"/>
        <c:crosses val="autoZero"/>
        <c:crossBetween val="between"/>
      </c:valAx>
    </c:plotArea>
    <c:plotVisOnly val="1"/>
    <c:dispBlanksAs val="gap"/>
    <c:showDLblsOverMax val="0"/>
  </c:chart>
  <c:spPr>
    <a:ln>
      <a:noFill/>
    </a:ln>
  </c:spPr>
  <c:txPr>
    <a:bodyPr/>
    <a:lstStyle/>
    <a:p>
      <a:pPr>
        <a:defRPr sz="1600"/>
      </a:pPr>
      <a:endParaRPr lang="fr-FR"/>
    </a:p>
  </c:txPr>
  <c:externalData r:id="rId2">
    <c:autoUpdate val="0"/>
  </c:externalData>
</c:chartSpace>
</file>

<file path=ppt/drawings/_rels/vmlDrawing1.vml.rels><?xml version="1.0" encoding="UTF-8" standalone="yes"?>
<Relationships xmlns="http://schemas.openxmlformats.org/package/2006/relationships"><Relationship Id="rId1" Type="http://schemas.openxmlformats.org/officeDocument/2006/relationships/image" Target="../media/image1.png"/></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png"/></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0.png"/></Relationships>
</file>

<file path=ppt/drawings/_rels/vmlDrawing4.vml.rels><?xml version="1.0" encoding="UTF-8" standalone="yes"?>
<Relationships xmlns="http://schemas.openxmlformats.org/package/2006/relationships"><Relationship Id="rId1" Type="http://schemas.openxmlformats.org/officeDocument/2006/relationships/image" Target="../media/image23.png"/></Relationships>
</file>

<file path=ppt/drawings/_rels/vmlDrawing5.vml.rels><?xml version="1.0" encoding="UTF-8" standalone="yes"?>
<Relationships xmlns="http://schemas.openxmlformats.org/package/2006/relationships"><Relationship Id="rId1" Type="http://schemas.openxmlformats.org/officeDocument/2006/relationships/image" Target="../media/image26.png"/></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2"/>
            <a:ext cx="4279530" cy="333533"/>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sz="quarter" idx="1"/>
          </p:nvPr>
        </p:nvSpPr>
        <p:spPr>
          <a:xfrm>
            <a:off x="5594024" y="2"/>
            <a:ext cx="4279530" cy="333533"/>
          </a:xfrm>
          <a:prstGeom prst="rect">
            <a:avLst/>
          </a:prstGeom>
        </p:spPr>
        <p:txBody>
          <a:bodyPr vert="horz" lIns="91440" tIns="45720" rIns="91440" bIns="45720" rtlCol="0"/>
          <a:lstStyle>
            <a:lvl1pPr algn="r">
              <a:defRPr sz="1200"/>
            </a:lvl1pPr>
          </a:lstStyle>
          <a:p>
            <a:fld id="{D520B60D-7C5D-4098-AF14-332B47B4F78A}" type="datetimeFigureOut">
              <a:rPr lang="fr-FR" smtClean="0"/>
              <a:pPr/>
              <a:t>20/05/2016</a:t>
            </a:fld>
            <a:endParaRPr lang="fr-FR"/>
          </a:p>
        </p:txBody>
      </p:sp>
      <p:sp>
        <p:nvSpPr>
          <p:cNvPr id="4" name="Espace réservé du pied de page 3"/>
          <p:cNvSpPr>
            <a:spLocks noGrp="1"/>
          </p:cNvSpPr>
          <p:nvPr>
            <p:ph type="ftr" sz="quarter" idx="2"/>
          </p:nvPr>
        </p:nvSpPr>
        <p:spPr>
          <a:xfrm>
            <a:off x="0" y="6335985"/>
            <a:ext cx="4279530" cy="333533"/>
          </a:xfrm>
          <a:prstGeom prst="rect">
            <a:avLst/>
          </a:prstGeom>
        </p:spPr>
        <p:txBody>
          <a:bodyPr vert="horz" lIns="91440" tIns="45720" rIns="91440" bIns="45720" rtlCol="0" anchor="b"/>
          <a:lstStyle>
            <a:lvl1pPr algn="l">
              <a:defRPr sz="1200"/>
            </a:lvl1pPr>
          </a:lstStyle>
          <a:p>
            <a:endParaRPr lang="fr-FR"/>
          </a:p>
        </p:txBody>
      </p:sp>
      <p:sp>
        <p:nvSpPr>
          <p:cNvPr id="5" name="Espace réservé du numéro de diapositive 4"/>
          <p:cNvSpPr>
            <a:spLocks noGrp="1"/>
          </p:cNvSpPr>
          <p:nvPr>
            <p:ph type="sldNum" sz="quarter" idx="3"/>
          </p:nvPr>
        </p:nvSpPr>
        <p:spPr>
          <a:xfrm>
            <a:off x="5594024" y="6335985"/>
            <a:ext cx="4279530" cy="333533"/>
          </a:xfrm>
          <a:prstGeom prst="rect">
            <a:avLst/>
          </a:prstGeom>
        </p:spPr>
        <p:txBody>
          <a:bodyPr vert="horz" lIns="91440" tIns="45720" rIns="91440" bIns="45720" rtlCol="0" anchor="b"/>
          <a:lstStyle>
            <a:lvl1pPr algn="r">
              <a:defRPr sz="1200"/>
            </a:lvl1pPr>
          </a:lstStyle>
          <a:p>
            <a:fld id="{B82E1476-E9DB-4D56-82C0-5A46451BC39E}" type="slidenum">
              <a:rPr lang="fr-FR" smtClean="0"/>
              <a:pPr/>
              <a:t>‹N°›</a:t>
            </a:fld>
            <a:endParaRPr lang="fr-FR"/>
          </a:p>
        </p:txBody>
      </p:sp>
    </p:spTree>
    <p:extLst>
      <p:ext uri="{BB962C8B-B14F-4D97-AF65-F5344CB8AC3E}">
        <p14:creationId xmlns:p14="http://schemas.microsoft.com/office/powerpoint/2010/main" val="408847744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2"/>
            <a:ext cx="4279530" cy="333533"/>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5594024" y="2"/>
            <a:ext cx="4279530" cy="333533"/>
          </a:xfrm>
          <a:prstGeom prst="rect">
            <a:avLst/>
          </a:prstGeom>
        </p:spPr>
        <p:txBody>
          <a:bodyPr vert="horz" lIns="91440" tIns="45720" rIns="91440" bIns="45720" rtlCol="0"/>
          <a:lstStyle>
            <a:lvl1pPr algn="r">
              <a:defRPr sz="1200"/>
            </a:lvl1pPr>
          </a:lstStyle>
          <a:p>
            <a:fld id="{96B4049D-01BC-49B7-9066-3ABA7F70D9A8}" type="datetimeFigureOut">
              <a:rPr lang="fr-FR" smtClean="0"/>
              <a:pPr/>
              <a:t>20/05/2016</a:t>
            </a:fld>
            <a:endParaRPr lang="fr-FR"/>
          </a:p>
        </p:txBody>
      </p:sp>
      <p:sp>
        <p:nvSpPr>
          <p:cNvPr id="4" name="Espace réservé de l'image des diapositives 3"/>
          <p:cNvSpPr>
            <a:spLocks noGrp="1" noRot="1" noChangeAspect="1"/>
          </p:cNvSpPr>
          <p:nvPr>
            <p:ph type="sldImg" idx="2"/>
          </p:nvPr>
        </p:nvSpPr>
        <p:spPr>
          <a:xfrm>
            <a:off x="3271838" y="500063"/>
            <a:ext cx="3332162" cy="2500312"/>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commentaires 4"/>
          <p:cNvSpPr>
            <a:spLocks noGrp="1"/>
          </p:cNvSpPr>
          <p:nvPr>
            <p:ph type="body" sz="quarter" idx="3"/>
          </p:nvPr>
        </p:nvSpPr>
        <p:spPr>
          <a:xfrm>
            <a:off x="987584" y="3168571"/>
            <a:ext cx="7900670" cy="3001804"/>
          </a:xfrm>
          <a:prstGeom prst="rect">
            <a:avLst/>
          </a:prstGeom>
        </p:spPr>
        <p:txBody>
          <a:bodyPr vert="horz" lIns="91440" tIns="45720" rIns="91440" bIns="45720" rtlCol="0"/>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6" name="Espace réservé du pied de page 5"/>
          <p:cNvSpPr>
            <a:spLocks noGrp="1"/>
          </p:cNvSpPr>
          <p:nvPr>
            <p:ph type="ftr" sz="quarter" idx="4"/>
          </p:nvPr>
        </p:nvSpPr>
        <p:spPr>
          <a:xfrm>
            <a:off x="0" y="6335985"/>
            <a:ext cx="4279530" cy="333533"/>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5594024" y="6335985"/>
            <a:ext cx="4279530" cy="333533"/>
          </a:xfrm>
          <a:prstGeom prst="rect">
            <a:avLst/>
          </a:prstGeom>
        </p:spPr>
        <p:txBody>
          <a:bodyPr vert="horz" lIns="91440" tIns="45720" rIns="91440" bIns="45720" rtlCol="0" anchor="b"/>
          <a:lstStyle>
            <a:lvl1pPr algn="r">
              <a:defRPr sz="1200"/>
            </a:lvl1pPr>
          </a:lstStyle>
          <a:p>
            <a:fld id="{CEC387F5-1BDE-4B85-8708-4711B302EDB8}" type="slidenum">
              <a:rPr lang="fr-FR" smtClean="0"/>
              <a:pPr/>
              <a:t>‹N°›</a:t>
            </a:fld>
            <a:endParaRPr lang="fr-FR"/>
          </a:p>
        </p:txBody>
      </p:sp>
    </p:spTree>
    <p:extLst>
      <p:ext uri="{BB962C8B-B14F-4D97-AF65-F5344CB8AC3E}">
        <p14:creationId xmlns:p14="http://schemas.microsoft.com/office/powerpoint/2010/main" val="226743616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7"/>
          <p:cNvSpPr>
            <a:spLocks noGrp="1" noChangeArrowheads="1"/>
          </p:cNvSpPr>
          <p:nvPr>
            <p:ph type="sldNum" sz="quarter" idx="5"/>
          </p:nvPr>
        </p:nvSpPr>
        <p:spPr>
          <a:noFill/>
        </p:spPr>
        <p:txBody>
          <a:bodyPr/>
          <a:lstStyle>
            <a:lvl1pPr>
              <a:spcBef>
                <a:spcPct val="30000"/>
              </a:spcBef>
              <a:defRPr sz="1200">
                <a:solidFill>
                  <a:schemeClr val="tx1"/>
                </a:solidFill>
                <a:latin typeface="Arial" charset="0"/>
                <a:cs typeface="Arial" charset="0"/>
              </a:defRPr>
            </a:lvl1pPr>
            <a:lvl2pPr marL="711200" indent="-273050">
              <a:spcBef>
                <a:spcPct val="30000"/>
              </a:spcBef>
              <a:defRPr sz="1200">
                <a:solidFill>
                  <a:schemeClr val="tx1"/>
                </a:solidFill>
                <a:latin typeface="Arial" charset="0"/>
                <a:cs typeface="Arial" charset="0"/>
              </a:defRPr>
            </a:lvl2pPr>
            <a:lvl3pPr marL="1093788" indent="-217488">
              <a:spcBef>
                <a:spcPct val="30000"/>
              </a:spcBef>
              <a:defRPr sz="1200">
                <a:solidFill>
                  <a:schemeClr val="tx1"/>
                </a:solidFill>
                <a:latin typeface="Arial" charset="0"/>
                <a:cs typeface="Arial" charset="0"/>
              </a:defRPr>
            </a:lvl3pPr>
            <a:lvl4pPr marL="1531938" indent="-217488">
              <a:spcBef>
                <a:spcPct val="30000"/>
              </a:spcBef>
              <a:defRPr sz="1200">
                <a:solidFill>
                  <a:schemeClr val="tx1"/>
                </a:solidFill>
                <a:latin typeface="Arial" charset="0"/>
                <a:cs typeface="Arial" charset="0"/>
              </a:defRPr>
            </a:lvl4pPr>
            <a:lvl5pPr marL="1968500" indent="-217488">
              <a:spcBef>
                <a:spcPct val="30000"/>
              </a:spcBef>
              <a:defRPr sz="1200">
                <a:solidFill>
                  <a:schemeClr val="tx1"/>
                </a:solidFill>
                <a:latin typeface="Arial" charset="0"/>
                <a:cs typeface="Arial" charset="0"/>
              </a:defRPr>
            </a:lvl5pPr>
            <a:lvl6pPr marL="2425700" indent="-217488" eaLnBrk="0" fontAlgn="base" hangingPunct="0">
              <a:spcBef>
                <a:spcPct val="30000"/>
              </a:spcBef>
              <a:spcAft>
                <a:spcPct val="0"/>
              </a:spcAft>
              <a:defRPr sz="1200">
                <a:solidFill>
                  <a:schemeClr val="tx1"/>
                </a:solidFill>
                <a:latin typeface="Arial" charset="0"/>
                <a:cs typeface="Arial" charset="0"/>
              </a:defRPr>
            </a:lvl6pPr>
            <a:lvl7pPr marL="2882900" indent="-217488" eaLnBrk="0" fontAlgn="base" hangingPunct="0">
              <a:spcBef>
                <a:spcPct val="30000"/>
              </a:spcBef>
              <a:spcAft>
                <a:spcPct val="0"/>
              </a:spcAft>
              <a:defRPr sz="1200">
                <a:solidFill>
                  <a:schemeClr val="tx1"/>
                </a:solidFill>
                <a:latin typeface="Arial" charset="0"/>
                <a:cs typeface="Arial" charset="0"/>
              </a:defRPr>
            </a:lvl7pPr>
            <a:lvl8pPr marL="3340100" indent="-217488" eaLnBrk="0" fontAlgn="base" hangingPunct="0">
              <a:spcBef>
                <a:spcPct val="30000"/>
              </a:spcBef>
              <a:spcAft>
                <a:spcPct val="0"/>
              </a:spcAft>
              <a:defRPr sz="1200">
                <a:solidFill>
                  <a:schemeClr val="tx1"/>
                </a:solidFill>
                <a:latin typeface="Arial" charset="0"/>
                <a:cs typeface="Arial" charset="0"/>
              </a:defRPr>
            </a:lvl8pPr>
            <a:lvl9pPr marL="3797300" indent="-217488" eaLnBrk="0" fontAlgn="base" hangingPunct="0">
              <a:spcBef>
                <a:spcPct val="30000"/>
              </a:spcBef>
              <a:spcAft>
                <a:spcPct val="0"/>
              </a:spcAft>
              <a:defRPr sz="1200">
                <a:solidFill>
                  <a:schemeClr val="tx1"/>
                </a:solidFill>
                <a:latin typeface="Arial" charset="0"/>
                <a:cs typeface="Arial" charset="0"/>
              </a:defRPr>
            </a:lvl9pPr>
          </a:lstStyle>
          <a:p>
            <a:pPr>
              <a:spcBef>
                <a:spcPct val="0"/>
              </a:spcBef>
            </a:pPr>
            <a:fld id="{B67A5B77-7F03-4ECB-AA35-BA578F62C620}" type="slidenum">
              <a:rPr lang="fr-FR" altLang="fr-FR"/>
              <a:pPr>
                <a:spcBef>
                  <a:spcPct val="0"/>
                </a:spcBef>
              </a:pPr>
              <a:t>1</a:t>
            </a:fld>
            <a:endParaRPr lang="fr-FR" altLang="fr-FR"/>
          </a:p>
        </p:txBody>
      </p:sp>
      <p:sp>
        <p:nvSpPr>
          <p:cNvPr id="5123" name="Rectangle 2"/>
          <p:cNvSpPr>
            <a:spLocks noGrp="1" noRot="1" noChangeAspect="1" noChangeArrowheads="1" noTextEdit="1"/>
          </p:cNvSpPr>
          <p:nvPr>
            <p:ph type="sldImg"/>
          </p:nvPr>
        </p:nvSpPr>
        <p:spPr>
          <a:ln/>
        </p:spPr>
      </p:sp>
      <p:sp>
        <p:nvSpPr>
          <p:cNvPr id="5124" name="Rectangle 3"/>
          <p:cNvSpPr>
            <a:spLocks noGrp="1" noChangeArrowheads="1"/>
          </p:cNvSpPr>
          <p:nvPr>
            <p:ph type="body" idx="1"/>
          </p:nvPr>
        </p:nvSpPr>
        <p:spPr>
          <a:noFill/>
        </p:spPr>
        <p:txBody>
          <a:bodyPr/>
          <a:lstStyle/>
          <a:p>
            <a:pPr eaLnBrk="1" hangingPunct="1"/>
            <a:endParaRPr lang="fr-FR" altLang="fr-FR" smtClean="0"/>
          </a:p>
        </p:txBody>
      </p:sp>
    </p:spTree>
    <p:extLst>
      <p:ext uri="{BB962C8B-B14F-4D97-AF65-F5344CB8AC3E}">
        <p14:creationId xmlns:p14="http://schemas.microsoft.com/office/powerpoint/2010/main" val="367101603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7"/>
          <p:cNvSpPr txBox="1">
            <a:spLocks noGrp="1" noChangeArrowheads="1"/>
          </p:cNvSpPr>
          <p:nvPr/>
        </p:nvSpPr>
        <p:spPr bwMode="auto">
          <a:xfrm>
            <a:off x="3779839" y="9431340"/>
            <a:ext cx="2889251" cy="496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50" tIns="45725" rIns="91450" bIns="45725" anchor="b"/>
          <a:lstStyle>
            <a:lvl1pPr>
              <a:spcBef>
                <a:spcPct val="30000"/>
              </a:spcBef>
              <a:defRPr sz="1200">
                <a:solidFill>
                  <a:schemeClr val="tx1"/>
                </a:solidFill>
                <a:latin typeface="Arial" charset="0"/>
                <a:cs typeface="Arial" charset="0"/>
              </a:defRPr>
            </a:lvl1pPr>
            <a:lvl2pPr marL="711200" indent="-273050">
              <a:spcBef>
                <a:spcPct val="30000"/>
              </a:spcBef>
              <a:defRPr sz="1200">
                <a:solidFill>
                  <a:schemeClr val="tx1"/>
                </a:solidFill>
                <a:latin typeface="Arial" charset="0"/>
                <a:cs typeface="Arial" charset="0"/>
              </a:defRPr>
            </a:lvl2pPr>
            <a:lvl3pPr marL="1093788" indent="-217488">
              <a:spcBef>
                <a:spcPct val="30000"/>
              </a:spcBef>
              <a:defRPr sz="1200">
                <a:solidFill>
                  <a:schemeClr val="tx1"/>
                </a:solidFill>
                <a:latin typeface="Arial" charset="0"/>
                <a:cs typeface="Arial" charset="0"/>
              </a:defRPr>
            </a:lvl3pPr>
            <a:lvl4pPr marL="1531938" indent="-217488">
              <a:spcBef>
                <a:spcPct val="30000"/>
              </a:spcBef>
              <a:defRPr sz="1200">
                <a:solidFill>
                  <a:schemeClr val="tx1"/>
                </a:solidFill>
                <a:latin typeface="Arial" charset="0"/>
                <a:cs typeface="Arial" charset="0"/>
              </a:defRPr>
            </a:lvl4pPr>
            <a:lvl5pPr marL="1968500" indent="-217488">
              <a:spcBef>
                <a:spcPct val="30000"/>
              </a:spcBef>
              <a:defRPr sz="1200">
                <a:solidFill>
                  <a:schemeClr val="tx1"/>
                </a:solidFill>
                <a:latin typeface="Arial" charset="0"/>
                <a:cs typeface="Arial" charset="0"/>
              </a:defRPr>
            </a:lvl5pPr>
            <a:lvl6pPr marL="2425700" indent="-217488" eaLnBrk="0" fontAlgn="base" hangingPunct="0">
              <a:spcBef>
                <a:spcPct val="30000"/>
              </a:spcBef>
              <a:spcAft>
                <a:spcPct val="0"/>
              </a:spcAft>
              <a:defRPr sz="1200">
                <a:solidFill>
                  <a:schemeClr val="tx1"/>
                </a:solidFill>
                <a:latin typeface="Arial" charset="0"/>
                <a:cs typeface="Arial" charset="0"/>
              </a:defRPr>
            </a:lvl6pPr>
            <a:lvl7pPr marL="2882900" indent="-217488" eaLnBrk="0" fontAlgn="base" hangingPunct="0">
              <a:spcBef>
                <a:spcPct val="30000"/>
              </a:spcBef>
              <a:spcAft>
                <a:spcPct val="0"/>
              </a:spcAft>
              <a:defRPr sz="1200">
                <a:solidFill>
                  <a:schemeClr val="tx1"/>
                </a:solidFill>
                <a:latin typeface="Arial" charset="0"/>
                <a:cs typeface="Arial" charset="0"/>
              </a:defRPr>
            </a:lvl7pPr>
            <a:lvl8pPr marL="3340100" indent="-217488" eaLnBrk="0" fontAlgn="base" hangingPunct="0">
              <a:spcBef>
                <a:spcPct val="30000"/>
              </a:spcBef>
              <a:spcAft>
                <a:spcPct val="0"/>
              </a:spcAft>
              <a:defRPr sz="1200">
                <a:solidFill>
                  <a:schemeClr val="tx1"/>
                </a:solidFill>
                <a:latin typeface="Arial" charset="0"/>
                <a:cs typeface="Arial" charset="0"/>
              </a:defRPr>
            </a:lvl8pPr>
            <a:lvl9pPr marL="3797300" indent="-217488" eaLnBrk="0" fontAlgn="base" hangingPunct="0">
              <a:spcBef>
                <a:spcPct val="30000"/>
              </a:spcBef>
              <a:spcAft>
                <a:spcPct val="0"/>
              </a:spcAft>
              <a:defRPr sz="1200">
                <a:solidFill>
                  <a:schemeClr val="tx1"/>
                </a:solidFill>
                <a:latin typeface="Arial" charset="0"/>
                <a:cs typeface="Arial" charset="0"/>
              </a:defRPr>
            </a:lvl9pPr>
          </a:lstStyle>
          <a:p>
            <a:pPr algn="r" eaLnBrk="1" hangingPunct="1">
              <a:spcBef>
                <a:spcPct val="0"/>
              </a:spcBef>
            </a:pPr>
            <a:fld id="{A6276E5B-029F-43BC-ADE5-5D31803D9194}" type="slidenum">
              <a:rPr lang="fr-FR" altLang="fr-FR"/>
              <a:pPr algn="r" eaLnBrk="1" hangingPunct="1">
                <a:spcBef>
                  <a:spcPct val="0"/>
                </a:spcBef>
              </a:pPr>
              <a:t>13</a:t>
            </a:fld>
            <a:endParaRPr lang="fr-FR" altLang="fr-FR"/>
          </a:p>
        </p:txBody>
      </p:sp>
      <p:sp>
        <p:nvSpPr>
          <p:cNvPr id="19459" name="Rectangle 2"/>
          <p:cNvSpPr>
            <a:spLocks noGrp="1" noRot="1" noChangeAspect="1" noChangeArrowheads="1" noTextEdit="1"/>
          </p:cNvSpPr>
          <p:nvPr>
            <p:ph type="sldImg"/>
          </p:nvPr>
        </p:nvSpPr>
        <p:spPr>
          <a:ln/>
        </p:spPr>
      </p:sp>
      <p:sp>
        <p:nvSpPr>
          <p:cNvPr id="19460" name="Rectangle 3"/>
          <p:cNvSpPr>
            <a:spLocks noGrp="1" noChangeArrowheads="1"/>
          </p:cNvSpPr>
          <p:nvPr>
            <p:ph type="body" idx="1"/>
          </p:nvPr>
        </p:nvSpPr>
        <p:spPr>
          <a:noFill/>
        </p:spPr>
        <p:txBody>
          <a:bodyPr/>
          <a:lstStyle/>
          <a:p>
            <a:pPr eaLnBrk="1" hangingPunct="1"/>
            <a:endParaRPr lang="fr-FR" altLang="fr-FR" smtClean="0"/>
          </a:p>
        </p:txBody>
      </p:sp>
    </p:spTree>
    <p:extLst>
      <p:ext uri="{BB962C8B-B14F-4D97-AF65-F5344CB8AC3E}">
        <p14:creationId xmlns:p14="http://schemas.microsoft.com/office/powerpoint/2010/main" val="24161910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7"/>
          <p:cNvSpPr txBox="1">
            <a:spLocks noGrp="1" noChangeArrowheads="1"/>
          </p:cNvSpPr>
          <p:nvPr/>
        </p:nvSpPr>
        <p:spPr bwMode="auto">
          <a:xfrm>
            <a:off x="3779839" y="9431340"/>
            <a:ext cx="2889251" cy="496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50" tIns="45725" rIns="91450" bIns="45725" anchor="b"/>
          <a:lstStyle>
            <a:lvl1pPr>
              <a:spcBef>
                <a:spcPct val="30000"/>
              </a:spcBef>
              <a:defRPr sz="1200">
                <a:solidFill>
                  <a:schemeClr val="tx1"/>
                </a:solidFill>
                <a:latin typeface="Arial" charset="0"/>
                <a:cs typeface="Arial" charset="0"/>
              </a:defRPr>
            </a:lvl1pPr>
            <a:lvl2pPr marL="711200" indent="-273050">
              <a:spcBef>
                <a:spcPct val="30000"/>
              </a:spcBef>
              <a:defRPr sz="1200">
                <a:solidFill>
                  <a:schemeClr val="tx1"/>
                </a:solidFill>
                <a:latin typeface="Arial" charset="0"/>
                <a:cs typeface="Arial" charset="0"/>
              </a:defRPr>
            </a:lvl2pPr>
            <a:lvl3pPr marL="1093788" indent="-217488">
              <a:spcBef>
                <a:spcPct val="30000"/>
              </a:spcBef>
              <a:defRPr sz="1200">
                <a:solidFill>
                  <a:schemeClr val="tx1"/>
                </a:solidFill>
                <a:latin typeface="Arial" charset="0"/>
                <a:cs typeface="Arial" charset="0"/>
              </a:defRPr>
            </a:lvl3pPr>
            <a:lvl4pPr marL="1531938" indent="-217488">
              <a:spcBef>
                <a:spcPct val="30000"/>
              </a:spcBef>
              <a:defRPr sz="1200">
                <a:solidFill>
                  <a:schemeClr val="tx1"/>
                </a:solidFill>
                <a:latin typeface="Arial" charset="0"/>
                <a:cs typeface="Arial" charset="0"/>
              </a:defRPr>
            </a:lvl4pPr>
            <a:lvl5pPr marL="1968500" indent="-217488">
              <a:spcBef>
                <a:spcPct val="30000"/>
              </a:spcBef>
              <a:defRPr sz="1200">
                <a:solidFill>
                  <a:schemeClr val="tx1"/>
                </a:solidFill>
                <a:latin typeface="Arial" charset="0"/>
                <a:cs typeface="Arial" charset="0"/>
              </a:defRPr>
            </a:lvl5pPr>
            <a:lvl6pPr marL="2425700" indent="-217488" eaLnBrk="0" fontAlgn="base" hangingPunct="0">
              <a:spcBef>
                <a:spcPct val="30000"/>
              </a:spcBef>
              <a:spcAft>
                <a:spcPct val="0"/>
              </a:spcAft>
              <a:defRPr sz="1200">
                <a:solidFill>
                  <a:schemeClr val="tx1"/>
                </a:solidFill>
                <a:latin typeface="Arial" charset="0"/>
                <a:cs typeface="Arial" charset="0"/>
              </a:defRPr>
            </a:lvl6pPr>
            <a:lvl7pPr marL="2882900" indent="-217488" eaLnBrk="0" fontAlgn="base" hangingPunct="0">
              <a:spcBef>
                <a:spcPct val="30000"/>
              </a:spcBef>
              <a:spcAft>
                <a:spcPct val="0"/>
              </a:spcAft>
              <a:defRPr sz="1200">
                <a:solidFill>
                  <a:schemeClr val="tx1"/>
                </a:solidFill>
                <a:latin typeface="Arial" charset="0"/>
                <a:cs typeface="Arial" charset="0"/>
              </a:defRPr>
            </a:lvl7pPr>
            <a:lvl8pPr marL="3340100" indent="-217488" eaLnBrk="0" fontAlgn="base" hangingPunct="0">
              <a:spcBef>
                <a:spcPct val="30000"/>
              </a:spcBef>
              <a:spcAft>
                <a:spcPct val="0"/>
              </a:spcAft>
              <a:defRPr sz="1200">
                <a:solidFill>
                  <a:schemeClr val="tx1"/>
                </a:solidFill>
                <a:latin typeface="Arial" charset="0"/>
                <a:cs typeface="Arial" charset="0"/>
              </a:defRPr>
            </a:lvl8pPr>
            <a:lvl9pPr marL="3797300" indent="-217488" eaLnBrk="0" fontAlgn="base" hangingPunct="0">
              <a:spcBef>
                <a:spcPct val="30000"/>
              </a:spcBef>
              <a:spcAft>
                <a:spcPct val="0"/>
              </a:spcAft>
              <a:defRPr sz="1200">
                <a:solidFill>
                  <a:schemeClr val="tx1"/>
                </a:solidFill>
                <a:latin typeface="Arial" charset="0"/>
                <a:cs typeface="Arial" charset="0"/>
              </a:defRPr>
            </a:lvl9pPr>
          </a:lstStyle>
          <a:p>
            <a:pPr algn="r" eaLnBrk="1" hangingPunct="1">
              <a:spcBef>
                <a:spcPct val="0"/>
              </a:spcBef>
            </a:pPr>
            <a:fld id="{A6276E5B-029F-43BC-ADE5-5D31803D9194}" type="slidenum">
              <a:rPr lang="fr-FR" altLang="fr-FR"/>
              <a:pPr algn="r" eaLnBrk="1" hangingPunct="1">
                <a:spcBef>
                  <a:spcPct val="0"/>
                </a:spcBef>
              </a:pPr>
              <a:t>15</a:t>
            </a:fld>
            <a:endParaRPr lang="fr-FR" altLang="fr-FR"/>
          </a:p>
        </p:txBody>
      </p:sp>
      <p:sp>
        <p:nvSpPr>
          <p:cNvPr id="19459" name="Rectangle 2"/>
          <p:cNvSpPr>
            <a:spLocks noGrp="1" noRot="1" noChangeAspect="1" noChangeArrowheads="1" noTextEdit="1"/>
          </p:cNvSpPr>
          <p:nvPr>
            <p:ph type="sldImg"/>
          </p:nvPr>
        </p:nvSpPr>
        <p:spPr>
          <a:ln/>
        </p:spPr>
      </p:sp>
      <p:sp>
        <p:nvSpPr>
          <p:cNvPr id="19460" name="Rectangle 3"/>
          <p:cNvSpPr>
            <a:spLocks noGrp="1" noChangeArrowheads="1"/>
          </p:cNvSpPr>
          <p:nvPr>
            <p:ph type="body" idx="1"/>
          </p:nvPr>
        </p:nvSpPr>
        <p:spPr>
          <a:noFill/>
        </p:spPr>
        <p:txBody>
          <a:bodyPr/>
          <a:lstStyle/>
          <a:p>
            <a:pPr eaLnBrk="1" hangingPunct="1"/>
            <a:endParaRPr lang="fr-FR" altLang="fr-FR" smtClean="0"/>
          </a:p>
        </p:txBody>
      </p:sp>
    </p:spTree>
    <p:extLst>
      <p:ext uri="{BB962C8B-B14F-4D97-AF65-F5344CB8AC3E}">
        <p14:creationId xmlns:p14="http://schemas.microsoft.com/office/powerpoint/2010/main" val="185740002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7"/>
          <p:cNvSpPr txBox="1">
            <a:spLocks noGrp="1" noChangeArrowheads="1"/>
          </p:cNvSpPr>
          <p:nvPr/>
        </p:nvSpPr>
        <p:spPr bwMode="auto">
          <a:xfrm>
            <a:off x="3779839" y="9431342"/>
            <a:ext cx="2889251" cy="496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50" tIns="45725" rIns="91450" bIns="45725" anchor="b"/>
          <a:lstStyle>
            <a:lvl1pPr>
              <a:spcBef>
                <a:spcPct val="30000"/>
              </a:spcBef>
              <a:defRPr sz="1200">
                <a:solidFill>
                  <a:schemeClr val="tx1"/>
                </a:solidFill>
                <a:latin typeface="Arial" charset="0"/>
                <a:cs typeface="Arial" charset="0"/>
              </a:defRPr>
            </a:lvl1pPr>
            <a:lvl2pPr marL="711200" indent="-273050">
              <a:spcBef>
                <a:spcPct val="30000"/>
              </a:spcBef>
              <a:defRPr sz="1200">
                <a:solidFill>
                  <a:schemeClr val="tx1"/>
                </a:solidFill>
                <a:latin typeface="Arial" charset="0"/>
                <a:cs typeface="Arial" charset="0"/>
              </a:defRPr>
            </a:lvl2pPr>
            <a:lvl3pPr marL="1093788" indent="-217488">
              <a:spcBef>
                <a:spcPct val="30000"/>
              </a:spcBef>
              <a:defRPr sz="1200">
                <a:solidFill>
                  <a:schemeClr val="tx1"/>
                </a:solidFill>
                <a:latin typeface="Arial" charset="0"/>
                <a:cs typeface="Arial" charset="0"/>
              </a:defRPr>
            </a:lvl3pPr>
            <a:lvl4pPr marL="1531938" indent="-217488">
              <a:spcBef>
                <a:spcPct val="30000"/>
              </a:spcBef>
              <a:defRPr sz="1200">
                <a:solidFill>
                  <a:schemeClr val="tx1"/>
                </a:solidFill>
                <a:latin typeface="Arial" charset="0"/>
                <a:cs typeface="Arial" charset="0"/>
              </a:defRPr>
            </a:lvl4pPr>
            <a:lvl5pPr marL="1968500" indent="-217488">
              <a:spcBef>
                <a:spcPct val="30000"/>
              </a:spcBef>
              <a:defRPr sz="1200">
                <a:solidFill>
                  <a:schemeClr val="tx1"/>
                </a:solidFill>
                <a:latin typeface="Arial" charset="0"/>
                <a:cs typeface="Arial" charset="0"/>
              </a:defRPr>
            </a:lvl5pPr>
            <a:lvl6pPr marL="2425700" indent="-217488" eaLnBrk="0" fontAlgn="base" hangingPunct="0">
              <a:spcBef>
                <a:spcPct val="30000"/>
              </a:spcBef>
              <a:spcAft>
                <a:spcPct val="0"/>
              </a:spcAft>
              <a:defRPr sz="1200">
                <a:solidFill>
                  <a:schemeClr val="tx1"/>
                </a:solidFill>
                <a:latin typeface="Arial" charset="0"/>
                <a:cs typeface="Arial" charset="0"/>
              </a:defRPr>
            </a:lvl6pPr>
            <a:lvl7pPr marL="2882900" indent="-217488" eaLnBrk="0" fontAlgn="base" hangingPunct="0">
              <a:spcBef>
                <a:spcPct val="30000"/>
              </a:spcBef>
              <a:spcAft>
                <a:spcPct val="0"/>
              </a:spcAft>
              <a:defRPr sz="1200">
                <a:solidFill>
                  <a:schemeClr val="tx1"/>
                </a:solidFill>
                <a:latin typeface="Arial" charset="0"/>
                <a:cs typeface="Arial" charset="0"/>
              </a:defRPr>
            </a:lvl7pPr>
            <a:lvl8pPr marL="3340100" indent="-217488" eaLnBrk="0" fontAlgn="base" hangingPunct="0">
              <a:spcBef>
                <a:spcPct val="30000"/>
              </a:spcBef>
              <a:spcAft>
                <a:spcPct val="0"/>
              </a:spcAft>
              <a:defRPr sz="1200">
                <a:solidFill>
                  <a:schemeClr val="tx1"/>
                </a:solidFill>
                <a:latin typeface="Arial" charset="0"/>
                <a:cs typeface="Arial" charset="0"/>
              </a:defRPr>
            </a:lvl8pPr>
            <a:lvl9pPr marL="3797300" indent="-217488" eaLnBrk="0" fontAlgn="base" hangingPunct="0">
              <a:spcBef>
                <a:spcPct val="30000"/>
              </a:spcBef>
              <a:spcAft>
                <a:spcPct val="0"/>
              </a:spcAft>
              <a:defRPr sz="1200">
                <a:solidFill>
                  <a:schemeClr val="tx1"/>
                </a:solidFill>
                <a:latin typeface="Arial" charset="0"/>
                <a:cs typeface="Arial" charset="0"/>
              </a:defRPr>
            </a:lvl9pPr>
          </a:lstStyle>
          <a:p>
            <a:pPr algn="r" eaLnBrk="1" hangingPunct="1">
              <a:spcBef>
                <a:spcPct val="0"/>
              </a:spcBef>
            </a:pPr>
            <a:fld id="{A6276E5B-029F-43BC-ADE5-5D31803D9194}" type="slidenum">
              <a:rPr lang="fr-FR" altLang="fr-FR"/>
              <a:pPr algn="r" eaLnBrk="1" hangingPunct="1">
                <a:spcBef>
                  <a:spcPct val="0"/>
                </a:spcBef>
              </a:pPr>
              <a:t>16</a:t>
            </a:fld>
            <a:endParaRPr lang="fr-FR" altLang="fr-FR"/>
          </a:p>
        </p:txBody>
      </p:sp>
      <p:sp>
        <p:nvSpPr>
          <p:cNvPr id="19459" name="Rectangle 2"/>
          <p:cNvSpPr>
            <a:spLocks noGrp="1" noRot="1" noChangeAspect="1" noChangeArrowheads="1" noTextEdit="1"/>
          </p:cNvSpPr>
          <p:nvPr>
            <p:ph type="sldImg"/>
          </p:nvPr>
        </p:nvSpPr>
        <p:spPr>
          <a:ln/>
        </p:spPr>
      </p:sp>
      <p:sp>
        <p:nvSpPr>
          <p:cNvPr id="19460" name="Rectangle 3"/>
          <p:cNvSpPr>
            <a:spLocks noGrp="1" noChangeArrowheads="1"/>
          </p:cNvSpPr>
          <p:nvPr>
            <p:ph type="body" idx="1"/>
          </p:nvPr>
        </p:nvSpPr>
        <p:spPr>
          <a:noFill/>
        </p:spPr>
        <p:txBody>
          <a:bodyPr/>
          <a:lstStyle/>
          <a:p>
            <a:pPr eaLnBrk="1" hangingPunct="1"/>
            <a:endParaRPr lang="fr-FR" altLang="fr-FR" smtClean="0"/>
          </a:p>
        </p:txBody>
      </p:sp>
    </p:spTree>
    <p:extLst>
      <p:ext uri="{BB962C8B-B14F-4D97-AF65-F5344CB8AC3E}">
        <p14:creationId xmlns:p14="http://schemas.microsoft.com/office/powerpoint/2010/main" val="380183484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Notes Placeholde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fr-FR" altLang="fr-FR" smtClean="0"/>
          </a:p>
        </p:txBody>
      </p:sp>
    </p:spTree>
    <p:extLst>
      <p:ext uri="{BB962C8B-B14F-4D97-AF65-F5344CB8AC3E}">
        <p14:creationId xmlns:p14="http://schemas.microsoft.com/office/powerpoint/2010/main" val="138496481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Notes Placeholde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fr-FR" altLang="fr-FR" smtClean="0"/>
          </a:p>
        </p:txBody>
      </p:sp>
    </p:spTree>
    <p:extLst>
      <p:ext uri="{BB962C8B-B14F-4D97-AF65-F5344CB8AC3E}">
        <p14:creationId xmlns:p14="http://schemas.microsoft.com/office/powerpoint/2010/main" val="85782962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Notes Placeholde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fr-FR" altLang="fr-FR" smtClean="0"/>
          </a:p>
        </p:txBody>
      </p:sp>
    </p:spTree>
    <p:extLst>
      <p:ext uri="{BB962C8B-B14F-4D97-AF65-F5344CB8AC3E}">
        <p14:creationId xmlns:p14="http://schemas.microsoft.com/office/powerpoint/2010/main" val="25821664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Notes Placeholde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fr-FR" altLang="fr-FR" smtClean="0"/>
          </a:p>
        </p:txBody>
      </p:sp>
    </p:spTree>
    <p:extLst>
      <p:ext uri="{BB962C8B-B14F-4D97-AF65-F5344CB8AC3E}">
        <p14:creationId xmlns:p14="http://schemas.microsoft.com/office/powerpoint/2010/main" val="162995943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CEC387F5-1BDE-4B85-8708-4711B302EDB8}" type="slidenum">
              <a:rPr lang="fr-FR" smtClean="0"/>
              <a:pPr/>
              <a:t>30</a:t>
            </a:fld>
            <a:endParaRPr lang="fr-FR"/>
          </a:p>
        </p:txBody>
      </p:sp>
    </p:spTree>
    <p:extLst>
      <p:ext uri="{BB962C8B-B14F-4D97-AF65-F5344CB8AC3E}">
        <p14:creationId xmlns:p14="http://schemas.microsoft.com/office/powerpoint/2010/main" val="255024440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endParaRPr/>
          </a:p>
        </p:txBody>
      </p:sp>
    </p:spTree>
    <p:extLst>
      <p:ext uri="{BB962C8B-B14F-4D97-AF65-F5344CB8AC3E}">
        <p14:creationId xmlns:p14="http://schemas.microsoft.com/office/powerpoint/2010/main" val="7416405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Notes Placeholde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fr-FR" altLang="fr-FR" smtClean="0"/>
          </a:p>
        </p:txBody>
      </p:sp>
    </p:spTree>
    <p:extLst>
      <p:ext uri="{BB962C8B-B14F-4D97-AF65-F5344CB8AC3E}">
        <p14:creationId xmlns:p14="http://schemas.microsoft.com/office/powerpoint/2010/main" val="217116289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Notes Placeholde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fr-FR" altLang="fr-FR" smtClean="0"/>
          </a:p>
        </p:txBody>
      </p:sp>
    </p:spTree>
    <p:extLst>
      <p:ext uri="{BB962C8B-B14F-4D97-AF65-F5344CB8AC3E}">
        <p14:creationId xmlns:p14="http://schemas.microsoft.com/office/powerpoint/2010/main" val="154204469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Rot="1" noChangeAspect="1" noChangeArrowheads="1" noTextEdit="1"/>
          </p:cNvSpPr>
          <p:nvPr>
            <p:ph type="sldImg"/>
          </p:nvPr>
        </p:nvSpPr>
        <p:spPr>
          <a:xfrm>
            <a:off x="3271838" y="500063"/>
            <a:ext cx="3332162" cy="2500312"/>
          </a:xfrm>
          <a:ln/>
        </p:spPr>
      </p:sp>
      <p:sp>
        <p:nvSpPr>
          <p:cNvPr id="9219" name="Rectangle 3"/>
          <p:cNvSpPr>
            <a:spLocks noGrp="1" noChangeArrowheads="1"/>
          </p:cNvSpPr>
          <p:nvPr>
            <p:ph type="body" idx="1"/>
          </p:nvPr>
        </p:nvSpPr>
        <p:spPr>
          <a:xfrm>
            <a:off x="987116" y="3168439"/>
            <a:ext cx="7901611" cy="3002071"/>
          </a:xfrm>
          <a:noFill/>
        </p:spPr>
        <p:txBody>
          <a:bodyPr/>
          <a:lstStyle/>
          <a:p>
            <a:endParaRPr lang="fr-FR" altLang="fr-FR" smtClean="0"/>
          </a:p>
        </p:txBody>
      </p:sp>
    </p:spTree>
    <p:extLst>
      <p:ext uri="{BB962C8B-B14F-4D97-AF65-F5344CB8AC3E}">
        <p14:creationId xmlns:p14="http://schemas.microsoft.com/office/powerpoint/2010/main" val="11268275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Rot="1" noChangeAspect="1" noChangeArrowheads="1" noTextEdit="1"/>
          </p:cNvSpPr>
          <p:nvPr>
            <p:ph type="sldImg"/>
          </p:nvPr>
        </p:nvSpPr>
        <p:spPr>
          <a:xfrm>
            <a:off x="3271838" y="500063"/>
            <a:ext cx="3332162" cy="2500312"/>
          </a:xfrm>
          <a:ln/>
        </p:spPr>
      </p:sp>
      <p:sp>
        <p:nvSpPr>
          <p:cNvPr id="11267" name="Rectangle 3"/>
          <p:cNvSpPr>
            <a:spLocks noGrp="1" noChangeArrowheads="1"/>
          </p:cNvSpPr>
          <p:nvPr>
            <p:ph type="body" idx="1"/>
          </p:nvPr>
        </p:nvSpPr>
        <p:spPr>
          <a:xfrm>
            <a:off x="987116" y="3168439"/>
            <a:ext cx="7901611" cy="3002071"/>
          </a:xfrm>
          <a:noFill/>
        </p:spPr>
        <p:txBody>
          <a:bodyPr/>
          <a:lstStyle/>
          <a:p>
            <a:endParaRPr lang="fr-FR" altLang="fr-FR" smtClean="0"/>
          </a:p>
        </p:txBody>
      </p:sp>
    </p:spTree>
    <p:extLst>
      <p:ext uri="{BB962C8B-B14F-4D97-AF65-F5344CB8AC3E}">
        <p14:creationId xmlns:p14="http://schemas.microsoft.com/office/powerpoint/2010/main" val="142848653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8" name="Rectangle 1026"/>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2099" name="Rectangle 1027"/>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fr-FR" altLang="fr-FR" smtClean="0"/>
              <a:t>Processus externalisés :</a:t>
            </a:r>
          </a:p>
          <a:p>
            <a:r>
              <a:rPr lang="fr-FR" altLang="fr-FR" smtClean="0"/>
              <a:t>-stérilisation</a:t>
            </a:r>
          </a:p>
          <a:p>
            <a:r>
              <a:rPr lang="fr-FR" altLang="fr-FR" smtClean="0"/>
              <a:t>-examens de laboratoire</a:t>
            </a:r>
          </a:p>
        </p:txBody>
      </p:sp>
    </p:spTree>
    <p:extLst>
      <p:ext uri="{BB962C8B-B14F-4D97-AF65-F5344CB8AC3E}">
        <p14:creationId xmlns:p14="http://schemas.microsoft.com/office/powerpoint/2010/main" val="86459505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Rot="1" noChangeAspect="1" noChangeArrowheads="1" noTextEdit="1"/>
          </p:cNvSpPr>
          <p:nvPr>
            <p:ph type="sldImg"/>
          </p:nvPr>
        </p:nvSpPr>
        <p:spPr>
          <a:xfrm>
            <a:off x="855663" y="744538"/>
            <a:ext cx="4959350" cy="3721100"/>
          </a:xfrm>
          <a:ln/>
        </p:spPr>
      </p:sp>
      <p:sp>
        <p:nvSpPr>
          <p:cNvPr id="15363" name="Rectangle 3"/>
          <p:cNvSpPr>
            <a:spLocks noGrp="1" noChangeArrowheads="1"/>
          </p:cNvSpPr>
          <p:nvPr>
            <p:ph type="body" idx="1"/>
          </p:nvPr>
        </p:nvSpPr>
        <p:spPr>
          <a:xfrm>
            <a:off x="666753" y="4716466"/>
            <a:ext cx="5337175" cy="4468814"/>
          </a:xfrm>
          <a:noFill/>
        </p:spPr>
        <p:txBody>
          <a:bodyPr/>
          <a:lstStyle/>
          <a:p>
            <a:r>
              <a:rPr lang="fr-FR" altLang="fr-FR" smtClean="0"/>
              <a:t>Processus externalisés :</a:t>
            </a:r>
          </a:p>
          <a:p>
            <a:r>
              <a:rPr lang="fr-FR" altLang="fr-FR" smtClean="0"/>
              <a:t>-stérilisation</a:t>
            </a:r>
          </a:p>
          <a:p>
            <a:r>
              <a:rPr lang="fr-FR" altLang="fr-FR" smtClean="0"/>
              <a:t>-examens de laboratoire</a:t>
            </a:r>
          </a:p>
        </p:txBody>
      </p:sp>
    </p:spTree>
    <p:extLst>
      <p:ext uri="{BB962C8B-B14F-4D97-AF65-F5344CB8AC3E}">
        <p14:creationId xmlns:p14="http://schemas.microsoft.com/office/powerpoint/2010/main" val="168760943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Notes Placeholde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fr-FR" altLang="fr-FR" smtClean="0"/>
          </a:p>
        </p:txBody>
      </p:sp>
    </p:spTree>
    <p:extLst>
      <p:ext uri="{BB962C8B-B14F-4D97-AF65-F5344CB8AC3E}">
        <p14:creationId xmlns:p14="http://schemas.microsoft.com/office/powerpoint/2010/main" val="111109989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7"/>
          <p:cNvSpPr txBox="1">
            <a:spLocks noGrp="1" noChangeArrowheads="1"/>
          </p:cNvSpPr>
          <p:nvPr/>
        </p:nvSpPr>
        <p:spPr bwMode="auto">
          <a:xfrm>
            <a:off x="3779839" y="9431340"/>
            <a:ext cx="2889251" cy="496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50" tIns="45725" rIns="91450" bIns="45725" anchor="b"/>
          <a:lstStyle>
            <a:lvl1pPr>
              <a:spcBef>
                <a:spcPct val="30000"/>
              </a:spcBef>
              <a:defRPr sz="1200">
                <a:solidFill>
                  <a:schemeClr val="tx1"/>
                </a:solidFill>
                <a:latin typeface="Arial" charset="0"/>
                <a:cs typeface="Arial" charset="0"/>
              </a:defRPr>
            </a:lvl1pPr>
            <a:lvl2pPr marL="711200" indent="-273050">
              <a:spcBef>
                <a:spcPct val="30000"/>
              </a:spcBef>
              <a:defRPr sz="1200">
                <a:solidFill>
                  <a:schemeClr val="tx1"/>
                </a:solidFill>
                <a:latin typeface="Arial" charset="0"/>
                <a:cs typeface="Arial" charset="0"/>
              </a:defRPr>
            </a:lvl2pPr>
            <a:lvl3pPr marL="1093788" indent="-217488">
              <a:spcBef>
                <a:spcPct val="30000"/>
              </a:spcBef>
              <a:defRPr sz="1200">
                <a:solidFill>
                  <a:schemeClr val="tx1"/>
                </a:solidFill>
                <a:latin typeface="Arial" charset="0"/>
                <a:cs typeface="Arial" charset="0"/>
              </a:defRPr>
            </a:lvl3pPr>
            <a:lvl4pPr marL="1531938" indent="-217488">
              <a:spcBef>
                <a:spcPct val="30000"/>
              </a:spcBef>
              <a:defRPr sz="1200">
                <a:solidFill>
                  <a:schemeClr val="tx1"/>
                </a:solidFill>
                <a:latin typeface="Arial" charset="0"/>
                <a:cs typeface="Arial" charset="0"/>
              </a:defRPr>
            </a:lvl4pPr>
            <a:lvl5pPr marL="1968500" indent="-217488">
              <a:spcBef>
                <a:spcPct val="30000"/>
              </a:spcBef>
              <a:defRPr sz="1200">
                <a:solidFill>
                  <a:schemeClr val="tx1"/>
                </a:solidFill>
                <a:latin typeface="Arial" charset="0"/>
                <a:cs typeface="Arial" charset="0"/>
              </a:defRPr>
            </a:lvl5pPr>
            <a:lvl6pPr marL="2425700" indent="-217488" eaLnBrk="0" fontAlgn="base" hangingPunct="0">
              <a:spcBef>
                <a:spcPct val="30000"/>
              </a:spcBef>
              <a:spcAft>
                <a:spcPct val="0"/>
              </a:spcAft>
              <a:defRPr sz="1200">
                <a:solidFill>
                  <a:schemeClr val="tx1"/>
                </a:solidFill>
                <a:latin typeface="Arial" charset="0"/>
                <a:cs typeface="Arial" charset="0"/>
              </a:defRPr>
            </a:lvl6pPr>
            <a:lvl7pPr marL="2882900" indent="-217488" eaLnBrk="0" fontAlgn="base" hangingPunct="0">
              <a:spcBef>
                <a:spcPct val="30000"/>
              </a:spcBef>
              <a:spcAft>
                <a:spcPct val="0"/>
              </a:spcAft>
              <a:defRPr sz="1200">
                <a:solidFill>
                  <a:schemeClr val="tx1"/>
                </a:solidFill>
                <a:latin typeface="Arial" charset="0"/>
                <a:cs typeface="Arial" charset="0"/>
              </a:defRPr>
            </a:lvl7pPr>
            <a:lvl8pPr marL="3340100" indent="-217488" eaLnBrk="0" fontAlgn="base" hangingPunct="0">
              <a:spcBef>
                <a:spcPct val="30000"/>
              </a:spcBef>
              <a:spcAft>
                <a:spcPct val="0"/>
              </a:spcAft>
              <a:defRPr sz="1200">
                <a:solidFill>
                  <a:schemeClr val="tx1"/>
                </a:solidFill>
                <a:latin typeface="Arial" charset="0"/>
                <a:cs typeface="Arial" charset="0"/>
              </a:defRPr>
            </a:lvl8pPr>
            <a:lvl9pPr marL="3797300" indent="-217488" eaLnBrk="0" fontAlgn="base" hangingPunct="0">
              <a:spcBef>
                <a:spcPct val="30000"/>
              </a:spcBef>
              <a:spcAft>
                <a:spcPct val="0"/>
              </a:spcAft>
              <a:defRPr sz="1200">
                <a:solidFill>
                  <a:schemeClr val="tx1"/>
                </a:solidFill>
                <a:latin typeface="Arial" charset="0"/>
                <a:cs typeface="Arial" charset="0"/>
              </a:defRPr>
            </a:lvl9pPr>
          </a:lstStyle>
          <a:p>
            <a:pPr algn="r" eaLnBrk="1" hangingPunct="1">
              <a:spcBef>
                <a:spcPct val="0"/>
              </a:spcBef>
            </a:pPr>
            <a:fld id="{3709BE16-4D2C-4725-BA90-8710B42A5D1A}" type="slidenum">
              <a:rPr lang="fr-FR" altLang="fr-FR"/>
              <a:pPr algn="r" eaLnBrk="1" hangingPunct="1">
                <a:spcBef>
                  <a:spcPct val="0"/>
                </a:spcBef>
              </a:pPr>
              <a:t>12</a:t>
            </a:fld>
            <a:endParaRPr lang="fr-FR" altLang="fr-FR"/>
          </a:p>
        </p:txBody>
      </p:sp>
      <p:sp>
        <p:nvSpPr>
          <p:cNvPr id="17411" name="Rectangle 2"/>
          <p:cNvSpPr>
            <a:spLocks noGrp="1" noRot="1" noChangeAspect="1" noChangeArrowheads="1" noTextEdit="1"/>
          </p:cNvSpPr>
          <p:nvPr>
            <p:ph type="sldImg"/>
          </p:nvPr>
        </p:nvSpPr>
        <p:spPr>
          <a:ln/>
        </p:spPr>
      </p:sp>
      <p:sp>
        <p:nvSpPr>
          <p:cNvPr id="17412" name="Rectangle 3"/>
          <p:cNvSpPr>
            <a:spLocks noGrp="1" noChangeArrowheads="1"/>
          </p:cNvSpPr>
          <p:nvPr>
            <p:ph type="body" idx="1"/>
          </p:nvPr>
        </p:nvSpPr>
        <p:spPr>
          <a:noFill/>
        </p:spPr>
        <p:txBody>
          <a:bodyPr/>
          <a:lstStyle/>
          <a:p>
            <a:pPr eaLnBrk="1" hangingPunct="1"/>
            <a:r>
              <a:rPr lang="fr-FR" altLang="fr-FR" smtClean="0"/>
              <a:t>En rouge : les actions prioritaires au CHBJ</a:t>
            </a:r>
          </a:p>
        </p:txBody>
      </p:sp>
    </p:spTree>
    <p:extLst>
      <p:ext uri="{BB962C8B-B14F-4D97-AF65-F5344CB8AC3E}">
        <p14:creationId xmlns:p14="http://schemas.microsoft.com/office/powerpoint/2010/main" val="295576843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p:spPr>
        <p:txBody>
          <a:bodyPr/>
          <a:lstStyle/>
          <a:p>
            <a:r>
              <a:rPr lang="fr-FR" smtClean="0"/>
              <a:t>Modifiez le style du titre</a:t>
            </a:r>
            <a:endParaRPr lang="fr-FR"/>
          </a:p>
        </p:txBody>
      </p:sp>
      <p:sp>
        <p:nvSpPr>
          <p:cNvPr id="3" name="Sous-titr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smtClean="0"/>
              <a:t>Modifiez le style des sous-titres du masque</a:t>
            </a:r>
            <a:endParaRPr lang="fr-FR"/>
          </a:p>
        </p:txBody>
      </p:sp>
      <p:sp>
        <p:nvSpPr>
          <p:cNvPr id="4" name="Espace réservé de la date 3"/>
          <p:cNvSpPr>
            <a:spLocks noGrp="1"/>
          </p:cNvSpPr>
          <p:nvPr>
            <p:ph type="dt" sz="half" idx="10"/>
          </p:nvPr>
        </p:nvSpPr>
        <p:spPr/>
        <p:txBody>
          <a:bodyPr/>
          <a:lstStyle/>
          <a:p>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C93F3F6B-A603-4548-ABE9-9F9DEC678465}" type="slidenum">
              <a:rPr lang="fr-FR" smtClean="0"/>
              <a:pPr/>
              <a:t>‹N°›</a:t>
            </a:fld>
            <a:endParaRPr lang="fr-FR"/>
          </a:p>
        </p:txBody>
      </p:sp>
    </p:spTree>
    <p:extLst>
      <p:ext uri="{BB962C8B-B14F-4D97-AF65-F5344CB8AC3E}">
        <p14:creationId xmlns:p14="http://schemas.microsoft.com/office/powerpoint/2010/main" val="115081030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texte vertical 2"/>
          <p:cNvSpPr>
            <a:spLocks noGrp="1"/>
          </p:cNvSpPr>
          <p:nvPr>
            <p:ph type="body" orient="vert" idx="1"/>
          </p:nvPr>
        </p:nvSpPr>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C93F3F6B-A603-4548-ABE9-9F9DEC678465}" type="slidenum">
              <a:rPr lang="fr-FR" smtClean="0"/>
              <a:pPr/>
              <a:t>‹N°›</a:t>
            </a:fld>
            <a:endParaRPr lang="fr-FR"/>
          </a:p>
        </p:txBody>
      </p:sp>
    </p:spTree>
    <p:extLst>
      <p:ext uri="{BB962C8B-B14F-4D97-AF65-F5344CB8AC3E}">
        <p14:creationId xmlns:p14="http://schemas.microsoft.com/office/powerpoint/2010/main" val="304454203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38"/>
            <a:ext cx="2057400" cy="5851525"/>
          </a:xfrm>
        </p:spPr>
        <p:txBody>
          <a:bodyPr vert="eaVert"/>
          <a:lstStyle/>
          <a:p>
            <a:r>
              <a:rPr lang="fr-FR" smtClean="0"/>
              <a:t>Modifiez le style du titre</a:t>
            </a:r>
            <a:endParaRPr lang="fr-FR"/>
          </a:p>
        </p:txBody>
      </p:sp>
      <p:sp>
        <p:nvSpPr>
          <p:cNvPr id="3" name="Espace réservé du texte vertical 2"/>
          <p:cNvSpPr>
            <a:spLocks noGrp="1"/>
          </p:cNvSpPr>
          <p:nvPr>
            <p:ph type="body" orient="vert" idx="1"/>
          </p:nvPr>
        </p:nvSpPr>
        <p:spPr>
          <a:xfrm>
            <a:off x="457200" y="274638"/>
            <a:ext cx="6019800" cy="5851525"/>
          </a:xfrm>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C93F3F6B-A603-4548-ABE9-9F9DEC678465}" type="slidenum">
              <a:rPr lang="fr-FR" smtClean="0"/>
              <a:pPr/>
              <a:t>‹N°›</a:t>
            </a:fld>
            <a:endParaRPr lang="fr-FR"/>
          </a:p>
        </p:txBody>
      </p:sp>
    </p:spTree>
    <p:extLst>
      <p:ext uri="{BB962C8B-B14F-4D97-AF65-F5344CB8AC3E}">
        <p14:creationId xmlns:p14="http://schemas.microsoft.com/office/powerpoint/2010/main" val="28138608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cSld name="Contenu">
    <p:spTree>
      <p:nvGrpSpPr>
        <p:cNvPr id="1" name=""/>
        <p:cNvGrpSpPr/>
        <p:nvPr/>
      </p:nvGrpSpPr>
      <p:grpSpPr>
        <a:xfrm>
          <a:off x="0" y="0"/>
          <a:ext cx="0" cy="0"/>
          <a:chOff x="0" y="0"/>
          <a:chExt cx="0" cy="0"/>
        </a:xfrm>
      </p:grpSpPr>
      <p:sp>
        <p:nvSpPr>
          <p:cNvPr id="2" name="Espace réservé du contenu 1"/>
          <p:cNvSpPr>
            <a:spLocks noGrp="1"/>
          </p:cNvSpPr>
          <p:nvPr>
            <p:ph/>
          </p:nvPr>
        </p:nvSpPr>
        <p:spPr>
          <a:xfrm>
            <a:off x="457200" y="274638"/>
            <a:ext cx="8229600" cy="5851525"/>
          </a:xfrm>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3" name="Rectangle 4"/>
          <p:cNvSpPr>
            <a:spLocks noGrp="1" noChangeArrowheads="1"/>
          </p:cNvSpPr>
          <p:nvPr>
            <p:ph type="dt" sz="half" idx="10"/>
          </p:nvPr>
        </p:nvSpPr>
        <p:spPr>
          <a:ln/>
        </p:spPr>
        <p:txBody>
          <a:bodyPr/>
          <a:lstStyle>
            <a:lvl1pPr>
              <a:defRPr/>
            </a:lvl1pPr>
          </a:lstStyle>
          <a:p>
            <a:pPr>
              <a:defRPr/>
            </a:pPr>
            <a:endParaRPr lang="fr-FR"/>
          </a:p>
        </p:txBody>
      </p:sp>
      <p:sp>
        <p:nvSpPr>
          <p:cNvPr id="4" name="Rectangle 5"/>
          <p:cNvSpPr>
            <a:spLocks noGrp="1" noChangeArrowheads="1"/>
          </p:cNvSpPr>
          <p:nvPr>
            <p:ph type="ftr" sz="quarter" idx="11"/>
          </p:nvPr>
        </p:nvSpPr>
        <p:spPr>
          <a:ln/>
        </p:spPr>
        <p:txBody>
          <a:bodyPr/>
          <a:lstStyle>
            <a:lvl1pPr>
              <a:defRPr/>
            </a:lvl1pPr>
          </a:lstStyle>
          <a:p>
            <a:pPr>
              <a:defRPr/>
            </a:pPr>
            <a:endParaRPr lang="fr-FR"/>
          </a:p>
        </p:txBody>
      </p:sp>
      <p:sp>
        <p:nvSpPr>
          <p:cNvPr id="5" name="Rectangle 6"/>
          <p:cNvSpPr>
            <a:spLocks noGrp="1" noChangeArrowheads="1"/>
          </p:cNvSpPr>
          <p:nvPr>
            <p:ph type="sldNum" sz="quarter" idx="12"/>
          </p:nvPr>
        </p:nvSpPr>
        <p:spPr>
          <a:ln/>
        </p:spPr>
        <p:txBody>
          <a:bodyPr/>
          <a:lstStyle>
            <a:lvl1pPr>
              <a:defRPr/>
            </a:lvl1pPr>
          </a:lstStyle>
          <a:p>
            <a:fld id="{D74675E4-57D4-4C9A-A07A-B4B141303843}" type="slidenum">
              <a:rPr lang="fr-FR" altLang="fr-FR"/>
              <a:pPr/>
              <a:t>‹N°›</a:t>
            </a:fld>
            <a:endParaRPr lang="fr-FR" altLang="fr-FR"/>
          </a:p>
        </p:txBody>
      </p:sp>
    </p:spTree>
    <p:extLst>
      <p:ext uri="{BB962C8B-B14F-4D97-AF65-F5344CB8AC3E}">
        <p14:creationId xmlns:p14="http://schemas.microsoft.com/office/powerpoint/2010/main" val="326144870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cSld name="Blank">
    <p:spTree>
      <p:nvGrpSpPr>
        <p:cNvPr id="1" name=""/>
        <p:cNvGrpSpPr/>
        <p:nvPr/>
      </p:nvGrpSpPr>
      <p:grpSpPr>
        <a:xfrm>
          <a:off x="0" y="0"/>
          <a:ext cx="0" cy="0"/>
          <a:chOff x="0" y="0"/>
          <a:chExt cx="0" cy="0"/>
        </a:xfrm>
      </p:grpSpPr>
      <p:sp>
        <p:nvSpPr>
          <p:cNvPr id="2" name="Holder 2"/>
          <p:cNvSpPr>
            <a:spLocks noGrp="1"/>
          </p:cNvSpPr>
          <p:nvPr>
            <p:ph type="ftr" sz="quarter" idx="10"/>
          </p:nvPr>
        </p:nvSpPr>
        <p:spPr/>
        <p:txBody>
          <a:bodyPr lIns="0" tIns="0" rIns="0" bIns="0"/>
          <a:lstStyle>
            <a:lvl1pPr algn="ctr">
              <a:defRPr>
                <a:solidFill>
                  <a:schemeClr val="tx1">
                    <a:tint val="75000"/>
                  </a:schemeClr>
                </a:solidFill>
              </a:defRPr>
            </a:lvl1pPr>
          </a:lstStyle>
          <a:p>
            <a:pPr>
              <a:defRPr/>
            </a:pPr>
            <a:endParaRPr/>
          </a:p>
        </p:txBody>
      </p:sp>
      <p:sp>
        <p:nvSpPr>
          <p:cNvPr id="3" name="Holder 3"/>
          <p:cNvSpPr>
            <a:spLocks noGrp="1"/>
          </p:cNvSpPr>
          <p:nvPr>
            <p:ph type="dt" sz="half" idx="11"/>
          </p:nvPr>
        </p:nvSpPr>
        <p:spPr/>
        <p:txBody>
          <a:bodyPr lIns="0" tIns="0" rIns="0" bIns="0"/>
          <a:lstStyle>
            <a:lvl1pPr algn="l">
              <a:defRPr>
                <a:solidFill>
                  <a:schemeClr val="tx1">
                    <a:tint val="75000"/>
                  </a:schemeClr>
                </a:solidFill>
              </a:defRPr>
            </a:lvl1pPr>
          </a:lstStyle>
          <a:p>
            <a:pPr>
              <a:defRPr/>
            </a:pPr>
            <a:fld id="{1D8BD707-D9CF-40AE-B4C6-C98DA3205C09}" type="datetimeFigureOut">
              <a:rPr lang="en-US"/>
              <a:pPr>
                <a:defRPr/>
              </a:pPr>
              <a:t>5/20/2016</a:t>
            </a:fld>
            <a:endParaRPr lang="en-US"/>
          </a:p>
        </p:txBody>
      </p:sp>
      <p:sp>
        <p:nvSpPr>
          <p:cNvPr id="4" name="Holder 4"/>
          <p:cNvSpPr>
            <a:spLocks noGrp="1"/>
          </p:cNvSpPr>
          <p:nvPr>
            <p:ph type="sldNum" sz="quarter" idx="12"/>
          </p:nvPr>
        </p:nvSpPr>
        <p:spPr/>
        <p:txBody>
          <a:bodyPr lIns="0" tIns="0" rIns="0" bIns="0"/>
          <a:lstStyle>
            <a:lvl1pPr>
              <a:defRPr/>
            </a:lvl1pPr>
          </a:lstStyle>
          <a:p>
            <a:fld id="{AA9BA698-A91F-4EBE-81D7-BB844C7331C7}" type="slidenum">
              <a:rPr lang="fr-FR" altLang="fr-FR"/>
              <a:pPr/>
              <a:t>‹N°›</a:t>
            </a:fld>
            <a:endParaRPr lang="fr-FR" altLang="fr-FR"/>
          </a:p>
        </p:txBody>
      </p:sp>
    </p:spTree>
    <p:extLst>
      <p:ext uri="{BB962C8B-B14F-4D97-AF65-F5344CB8AC3E}">
        <p14:creationId xmlns:p14="http://schemas.microsoft.com/office/powerpoint/2010/main" val="151079093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contenu 2"/>
          <p:cNvSpPr>
            <a:spLocks noGrp="1"/>
          </p:cNvSpPr>
          <p:nvPr>
            <p:ph idx="1"/>
          </p:nvPr>
        </p:nvSpPr>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C93F3F6B-A603-4548-ABE9-9F9DEC678465}" type="slidenum">
              <a:rPr lang="fr-FR" smtClean="0"/>
              <a:pPr/>
              <a:t>‹N°›</a:t>
            </a:fld>
            <a:endParaRPr lang="fr-FR"/>
          </a:p>
        </p:txBody>
      </p:sp>
    </p:spTree>
    <p:extLst>
      <p:ext uri="{BB962C8B-B14F-4D97-AF65-F5344CB8AC3E}">
        <p14:creationId xmlns:p14="http://schemas.microsoft.com/office/powerpoint/2010/main" val="369465083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fr-FR" smtClean="0"/>
              <a:t>Modifiez le style du titre</a:t>
            </a:r>
            <a:endParaRPr lang="fr-FR"/>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Modifiez les styles du texte du masque</a:t>
            </a:r>
          </a:p>
        </p:txBody>
      </p:sp>
      <p:sp>
        <p:nvSpPr>
          <p:cNvPr id="4" name="Espace réservé de la date 3"/>
          <p:cNvSpPr>
            <a:spLocks noGrp="1"/>
          </p:cNvSpPr>
          <p:nvPr>
            <p:ph type="dt" sz="half" idx="10"/>
          </p:nvPr>
        </p:nvSpPr>
        <p:spPr/>
        <p:txBody>
          <a:bodyPr/>
          <a:lstStyle/>
          <a:p>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C93F3F6B-A603-4548-ABE9-9F9DEC678465}" type="slidenum">
              <a:rPr lang="fr-FR" smtClean="0"/>
              <a:pPr/>
              <a:t>‹N°›</a:t>
            </a:fld>
            <a:endParaRPr lang="fr-FR"/>
          </a:p>
        </p:txBody>
      </p:sp>
    </p:spTree>
    <p:extLst>
      <p:ext uri="{BB962C8B-B14F-4D97-AF65-F5344CB8AC3E}">
        <p14:creationId xmlns:p14="http://schemas.microsoft.com/office/powerpoint/2010/main" val="194433622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conten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conten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e la date 4"/>
          <p:cNvSpPr>
            <a:spLocks noGrp="1"/>
          </p:cNvSpPr>
          <p:nvPr>
            <p:ph type="dt" sz="half" idx="10"/>
          </p:nvPr>
        </p:nvSpPr>
        <p:spPr/>
        <p:txBody>
          <a:bodyPr/>
          <a:lstStyle/>
          <a:p>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C93F3F6B-A603-4548-ABE9-9F9DEC678465}" type="slidenum">
              <a:rPr lang="fr-FR" smtClean="0"/>
              <a:pPr/>
              <a:t>‹N°›</a:t>
            </a:fld>
            <a:endParaRPr lang="fr-FR"/>
          </a:p>
        </p:txBody>
      </p:sp>
    </p:spTree>
    <p:extLst>
      <p:ext uri="{BB962C8B-B14F-4D97-AF65-F5344CB8AC3E}">
        <p14:creationId xmlns:p14="http://schemas.microsoft.com/office/powerpoint/2010/main" val="3561826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fr-FR" smtClean="0"/>
              <a:t>Modifiez le style du titre</a:t>
            </a:r>
            <a:endParaRPr lang="fr-FR"/>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7" name="Espace réservé de la date 6"/>
          <p:cNvSpPr>
            <a:spLocks noGrp="1"/>
          </p:cNvSpPr>
          <p:nvPr>
            <p:ph type="dt" sz="half" idx="10"/>
          </p:nvPr>
        </p:nvSpPr>
        <p:spPr/>
        <p:txBody>
          <a:bodyPr/>
          <a:lstStyle/>
          <a:p>
            <a:endParaRPr lang="fr-FR"/>
          </a:p>
        </p:txBody>
      </p:sp>
      <p:sp>
        <p:nvSpPr>
          <p:cNvPr id="8" name="Espace réservé du pied de page 7"/>
          <p:cNvSpPr>
            <a:spLocks noGrp="1"/>
          </p:cNvSpPr>
          <p:nvPr>
            <p:ph type="ftr" sz="quarter" idx="11"/>
          </p:nvPr>
        </p:nvSpPr>
        <p:spPr/>
        <p:txBody>
          <a:bodyPr/>
          <a:lstStyle/>
          <a:p>
            <a:endParaRPr lang="fr-FR"/>
          </a:p>
        </p:txBody>
      </p:sp>
      <p:sp>
        <p:nvSpPr>
          <p:cNvPr id="9" name="Espace réservé du numéro de diapositive 8"/>
          <p:cNvSpPr>
            <a:spLocks noGrp="1"/>
          </p:cNvSpPr>
          <p:nvPr>
            <p:ph type="sldNum" sz="quarter" idx="12"/>
          </p:nvPr>
        </p:nvSpPr>
        <p:spPr/>
        <p:txBody>
          <a:bodyPr/>
          <a:lstStyle/>
          <a:p>
            <a:fld id="{C93F3F6B-A603-4548-ABE9-9F9DEC678465}" type="slidenum">
              <a:rPr lang="fr-FR" smtClean="0"/>
              <a:pPr/>
              <a:t>‹N°›</a:t>
            </a:fld>
            <a:endParaRPr lang="fr-FR"/>
          </a:p>
        </p:txBody>
      </p:sp>
    </p:spTree>
    <p:extLst>
      <p:ext uri="{BB962C8B-B14F-4D97-AF65-F5344CB8AC3E}">
        <p14:creationId xmlns:p14="http://schemas.microsoft.com/office/powerpoint/2010/main" val="286743836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e la date 2"/>
          <p:cNvSpPr>
            <a:spLocks noGrp="1"/>
          </p:cNvSpPr>
          <p:nvPr>
            <p:ph type="dt" sz="half" idx="10"/>
          </p:nvPr>
        </p:nvSpPr>
        <p:spPr/>
        <p:txBody>
          <a:bodyPr/>
          <a:lstStyle/>
          <a:p>
            <a:endParaRPr lang="fr-FR"/>
          </a:p>
        </p:txBody>
      </p:sp>
      <p:sp>
        <p:nvSpPr>
          <p:cNvPr id="4" name="Espace réservé du pied de page 3"/>
          <p:cNvSpPr>
            <a:spLocks noGrp="1"/>
          </p:cNvSpPr>
          <p:nvPr>
            <p:ph type="ftr" sz="quarter" idx="11"/>
          </p:nvPr>
        </p:nvSpPr>
        <p:spPr/>
        <p:txBody>
          <a:bodyPr/>
          <a:lstStyle/>
          <a:p>
            <a:endParaRPr lang="fr-FR"/>
          </a:p>
        </p:txBody>
      </p:sp>
      <p:sp>
        <p:nvSpPr>
          <p:cNvPr id="5" name="Espace réservé du numéro de diapositive 4"/>
          <p:cNvSpPr>
            <a:spLocks noGrp="1"/>
          </p:cNvSpPr>
          <p:nvPr>
            <p:ph type="sldNum" sz="quarter" idx="12"/>
          </p:nvPr>
        </p:nvSpPr>
        <p:spPr/>
        <p:txBody>
          <a:bodyPr/>
          <a:lstStyle/>
          <a:p>
            <a:fld id="{C93F3F6B-A603-4548-ABE9-9F9DEC678465}" type="slidenum">
              <a:rPr lang="fr-FR" smtClean="0"/>
              <a:pPr/>
              <a:t>‹N°›</a:t>
            </a:fld>
            <a:endParaRPr lang="fr-FR"/>
          </a:p>
        </p:txBody>
      </p:sp>
    </p:spTree>
    <p:extLst>
      <p:ext uri="{BB962C8B-B14F-4D97-AF65-F5344CB8AC3E}">
        <p14:creationId xmlns:p14="http://schemas.microsoft.com/office/powerpoint/2010/main" val="29291122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endParaRPr lang="fr-FR"/>
          </a:p>
        </p:txBody>
      </p:sp>
      <p:sp>
        <p:nvSpPr>
          <p:cNvPr id="3" name="Espace réservé du pied de page 2"/>
          <p:cNvSpPr>
            <a:spLocks noGrp="1"/>
          </p:cNvSpPr>
          <p:nvPr>
            <p:ph type="ftr" sz="quarter" idx="11"/>
          </p:nvPr>
        </p:nvSpPr>
        <p:spPr/>
        <p:txBody>
          <a:bodyPr/>
          <a:lstStyle/>
          <a:p>
            <a:endParaRPr lang="fr-FR"/>
          </a:p>
        </p:txBody>
      </p:sp>
      <p:sp>
        <p:nvSpPr>
          <p:cNvPr id="4" name="Espace réservé du numéro de diapositive 3"/>
          <p:cNvSpPr>
            <a:spLocks noGrp="1"/>
          </p:cNvSpPr>
          <p:nvPr>
            <p:ph type="sldNum" sz="quarter" idx="12"/>
          </p:nvPr>
        </p:nvSpPr>
        <p:spPr/>
        <p:txBody>
          <a:bodyPr/>
          <a:lstStyle/>
          <a:p>
            <a:fld id="{C93F3F6B-A603-4548-ABE9-9F9DEC678465}" type="slidenum">
              <a:rPr lang="fr-FR" smtClean="0"/>
              <a:pPr/>
              <a:t>‹N°›</a:t>
            </a:fld>
            <a:endParaRPr lang="fr-FR"/>
          </a:p>
        </p:txBody>
      </p:sp>
    </p:spTree>
    <p:extLst>
      <p:ext uri="{BB962C8B-B14F-4D97-AF65-F5344CB8AC3E}">
        <p14:creationId xmlns:p14="http://schemas.microsoft.com/office/powerpoint/2010/main" val="301094518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fr-FR" smtClean="0"/>
              <a:t>Modifiez le style du titre</a:t>
            </a:r>
            <a:endParaRPr lang="fr-FR"/>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5" name="Espace réservé de la date 4"/>
          <p:cNvSpPr>
            <a:spLocks noGrp="1"/>
          </p:cNvSpPr>
          <p:nvPr>
            <p:ph type="dt" sz="half" idx="10"/>
          </p:nvPr>
        </p:nvSpPr>
        <p:spPr/>
        <p:txBody>
          <a:bodyPr/>
          <a:lstStyle/>
          <a:p>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C93F3F6B-A603-4548-ABE9-9F9DEC678465}" type="slidenum">
              <a:rPr lang="fr-FR" smtClean="0"/>
              <a:pPr/>
              <a:t>‹N°›</a:t>
            </a:fld>
            <a:endParaRPr lang="fr-FR"/>
          </a:p>
        </p:txBody>
      </p:sp>
    </p:spTree>
    <p:extLst>
      <p:ext uri="{BB962C8B-B14F-4D97-AF65-F5344CB8AC3E}">
        <p14:creationId xmlns:p14="http://schemas.microsoft.com/office/powerpoint/2010/main" val="13327773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fr-FR" smtClean="0"/>
              <a:t>Modifiez le style du titre</a:t>
            </a:r>
            <a:endParaRPr lang="fr-FR"/>
          </a:p>
        </p:txBody>
      </p:sp>
      <p:sp>
        <p:nvSpPr>
          <p:cNvPr id="3" name="Espace réservé pour une imag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5" name="Espace réservé de la date 4"/>
          <p:cNvSpPr>
            <a:spLocks noGrp="1"/>
          </p:cNvSpPr>
          <p:nvPr>
            <p:ph type="dt" sz="half" idx="10"/>
          </p:nvPr>
        </p:nvSpPr>
        <p:spPr/>
        <p:txBody>
          <a:bodyPr/>
          <a:lstStyle/>
          <a:p>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C93F3F6B-A603-4548-ABE9-9F9DEC678465}" type="slidenum">
              <a:rPr lang="fr-FR" smtClean="0"/>
              <a:pPr/>
              <a:t>‹N°›</a:t>
            </a:fld>
            <a:endParaRPr lang="fr-FR"/>
          </a:p>
        </p:txBody>
      </p:sp>
    </p:spTree>
    <p:extLst>
      <p:ext uri="{BB962C8B-B14F-4D97-AF65-F5344CB8AC3E}">
        <p14:creationId xmlns:p14="http://schemas.microsoft.com/office/powerpoint/2010/main" val="420257624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fr-FR" smtClean="0"/>
              <a:t>Modifiez le style du titre</a:t>
            </a:r>
            <a:endParaRPr lang="fr-FR"/>
          </a:p>
        </p:txBody>
      </p:sp>
      <p:sp>
        <p:nvSpPr>
          <p:cNvPr id="3" name="Espace réservé du texte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fr-FR"/>
          </a:p>
        </p:txBody>
      </p:sp>
      <p:sp>
        <p:nvSpPr>
          <p:cNvPr id="5" name="Espace réservé du pied de page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Espace réservé du numéro de diapositive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93F3F6B-A603-4548-ABE9-9F9DEC678465}" type="slidenum">
              <a:rPr lang="fr-FR" smtClean="0"/>
              <a:pPr/>
              <a:t>‹N°›</a:t>
            </a:fld>
            <a:endParaRPr lang="fr-FR"/>
          </a:p>
        </p:txBody>
      </p:sp>
    </p:spTree>
    <p:extLst>
      <p:ext uri="{BB962C8B-B14F-4D97-AF65-F5344CB8AC3E}">
        <p14:creationId xmlns:p14="http://schemas.microsoft.com/office/powerpoint/2010/main" val="180398302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2.xml"/><Relationship Id="rId7" Type="http://schemas.openxmlformats.org/officeDocument/2006/relationships/hyperlink" Target="mailto:m.rhalimi@ch-chaumontenvexin.fr" TargetMode="External"/><Relationship Id="rId2" Type="http://schemas.openxmlformats.org/officeDocument/2006/relationships/tags" Target="../tags/tag1.xml"/><Relationship Id="rId1" Type="http://schemas.openxmlformats.org/officeDocument/2006/relationships/vmlDrawing" Target="../drawings/vmlDrawing1.vml"/><Relationship Id="rId6" Type="http://schemas.openxmlformats.org/officeDocument/2006/relationships/image" Target="../media/image1.png"/><Relationship Id="rId5" Type="http://schemas.openxmlformats.org/officeDocument/2006/relationships/oleObject" Target="../embeddings/oleObject1.bin"/><Relationship Id="rId4"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7.xml"/><Relationship Id="rId1" Type="http://schemas.openxmlformats.org/officeDocument/2006/relationships/tags" Target="../tags/tag2.xml"/><Relationship Id="rId5" Type="http://schemas.openxmlformats.org/officeDocument/2006/relationships/image" Target="../media/image16.png"/><Relationship Id="rId4" Type="http://schemas.openxmlformats.org/officeDocument/2006/relationships/image" Target="../media/image15.png"/></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7.xml"/><Relationship Id="rId1" Type="http://schemas.openxmlformats.org/officeDocument/2006/relationships/tags" Target="../tags/tag3.xml"/><Relationship Id="rId4" Type="http://schemas.openxmlformats.org/officeDocument/2006/relationships/image" Target="../media/image17.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7.xml"/><Relationship Id="rId1" Type="http://schemas.openxmlformats.org/officeDocument/2006/relationships/tags" Target="../tags/tag4.xml"/><Relationship Id="rId4" Type="http://schemas.openxmlformats.org/officeDocument/2006/relationships/image" Target="../media/image17.png"/></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7.xml"/><Relationship Id="rId1" Type="http://schemas.openxmlformats.org/officeDocument/2006/relationships/tags" Target="../tags/tag5.xml"/><Relationship Id="rId4" Type="http://schemas.openxmlformats.org/officeDocument/2006/relationships/image" Target="../media/image17.png"/></Relationships>
</file>

<file path=ppt/slides/_rels/slide1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19.jpeg"/></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7" Type="http://schemas.openxmlformats.org/officeDocument/2006/relationships/image" Target="../media/image1.png"/><Relationship Id="rId2" Type="http://schemas.openxmlformats.org/officeDocument/2006/relationships/slideLayout" Target="../slideLayouts/slideLayout13.xml"/><Relationship Id="rId1" Type="http://schemas.openxmlformats.org/officeDocument/2006/relationships/vmlDrawing" Target="../drawings/vmlDrawing2.vml"/><Relationship Id="rId6" Type="http://schemas.openxmlformats.org/officeDocument/2006/relationships/oleObject" Target="../embeddings/oleObject2.bin"/><Relationship Id="rId5" Type="http://schemas.openxmlformats.org/officeDocument/2006/relationships/image" Target="../media/image3.jpeg"/><Relationship Id="rId4" Type="http://schemas.openxmlformats.org/officeDocument/2006/relationships/image" Target="../media/image2.png"/></Relationships>
</file>

<file path=ppt/slides/_rels/slide2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2.xml"/><Relationship Id="rId5" Type="http://schemas.openxmlformats.org/officeDocument/2006/relationships/image" Target="../media/image2.png"/><Relationship Id="rId4" Type="http://schemas.openxmlformats.org/officeDocument/2006/relationships/image" Target="../media/image22.png"/></Relationships>
</file>

<file path=ppt/slides/_rels/slide21.xml.rels><?xml version="1.0" encoding="UTF-8" standalone="yes"?>
<Relationships xmlns="http://schemas.openxmlformats.org/package/2006/relationships"><Relationship Id="rId3" Type="http://schemas.openxmlformats.org/officeDocument/2006/relationships/oleObject" Target="../embeddings/oleObject4.bin"/><Relationship Id="rId7" Type="http://schemas.openxmlformats.org/officeDocument/2006/relationships/image" Target="../media/image25.png"/><Relationship Id="rId2" Type="http://schemas.openxmlformats.org/officeDocument/2006/relationships/slideLayout" Target="../slideLayouts/slideLayout2.xml"/><Relationship Id="rId1" Type="http://schemas.openxmlformats.org/officeDocument/2006/relationships/vmlDrawing" Target="../drawings/vmlDrawing4.vml"/><Relationship Id="rId6" Type="http://schemas.openxmlformats.org/officeDocument/2006/relationships/image" Target="../media/image24.png"/><Relationship Id="rId5" Type="http://schemas.openxmlformats.org/officeDocument/2006/relationships/image" Target="../media/image2.png"/><Relationship Id="rId4" Type="http://schemas.openxmlformats.org/officeDocument/2006/relationships/image" Target="../media/image23.png"/></Relationships>
</file>

<file path=ppt/slides/_rels/slide22.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28.png"/><Relationship Id="rId2" Type="http://schemas.openxmlformats.org/officeDocument/2006/relationships/slideLayout" Target="../slideLayouts/slideLayout2.xml"/><Relationship Id="rId1" Type="http://schemas.openxmlformats.org/officeDocument/2006/relationships/vmlDrawing" Target="../drawings/vmlDrawing5.vml"/><Relationship Id="rId6" Type="http://schemas.openxmlformats.org/officeDocument/2006/relationships/image" Target="../media/image27.png"/><Relationship Id="rId5" Type="http://schemas.openxmlformats.org/officeDocument/2006/relationships/image" Target="../media/image26.png"/><Relationship Id="rId4" Type="http://schemas.openxmlformats.org/officeDocument/2006/relationships/oleObject" Target="../embeddings/oleObject5.bin"/></Relationships>
</file>

<file path=ppt/slides/_rels/slide23.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8" Type="http://schemas.openxmlformats.org/officeDocument/2006/relationships/image" Target="../media/image34.png"/><Relationship Id="rId3" Type="http://schemas.openxmlformats.org/officeDocument/2006/relationships/image" Target="../media/image2.png"/><Relationship Id="rId7" Type="http://schemas.openxmlformats.org/officeDocument/2006/relationships/image" Target="../media/image33.png"/><Relationship Id="rId2" Type="http://schemas.openxmlformats.org/officeDocument/2006/relationships/notesSlide" Target="../notesSlides/notesSlide15.xml"/><Relationship Id="rId1" Type="http://schemas.openxmlformats.org/officeDocument/2006/relationships/slideLayout" Target="../slideLayouts/slideLayout13.xml"/><Relationship Id="rId6" Type="http://schemas.openxmlformats.org/officeDocument/2006/relationships/image" Target="../media/image32.png"/><Relationship Id="rId5" Type="http://schemas.openxmlformats.org/officeDocument/2006/relationships/image" Target="../media/image31.png"/><Relationship Id="rId4" Type="http://schemas.openxmlformats.org/officeDocument/2006/relationships/image" Target="../media/image30.png"/><Relationship Id="rId9" Type="http://schemas.openxmlformats.org/officeDocument/2006/relationships/image" Target="../media/image35.png"/></Relationships>
</file>

<file path=ppt/slides/_rels/slide26.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2.png"/><Relationship Id="rId1" Type="http://schemas.openxmlformats.org/officeDocument/2006/relationships/slideLayout" Target="../slideLayouts/slideLayout2.xml"/><Relationship Id="rId5" Type="http://schemas.openxmlformats.org/officeDocument/2006/relationships/image" Target="../media/image38.png"/><Relationship Id="rId4" Type="http://schemas.openxmlformats.org/officeDocument/2006/relationships/image" Target="../media/image37.png"/></Relationships>
</file>

<file path=ppt/slides/_rels/slide27.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40.png"/></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3.xml"/></Relationships>
</file>

<file path=ppt/slides/_rels/slide2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8" Type="http://schemas.openxmlformats.org/officeDocument/2006/relationships/hyperlink" Target="http://fr.wikipedia.org/wiki/Fichier:Blason_chaumont_en_vexin_france.svg" TargetMode="External"/><Relationship Id="rId3" Type="http://schemas.openxmlformats.org/officeDocument/2006/relationships/image" Target="../media/image4.png"/><Relationship Id="rId7" Type="http://schemas.openxmlformats.org/officeDocument/2006/relationships/image" Target="../media/image7.jpeg"/><Relationship Id="rId2" Type="http://schemas.openxmlformats.org/officeDocument/2006/relationships/notesSlide" Target="../notesSlides/notesSlide4.xml"/><Relationship Id="rId1" Type="http://schemas.openxmlformats.org/officeDocument/2006/relationships/slideLayout" Target="../slideLayouts/slideLayout12.xml"/><Relationship Id="rId6" Type="http://schemas.openxmlformats.org/officeDocument/2006/relationships/image" Target="../media/image6.jpeg"/><Relationship Id="rId11" Type="http://schemas.openxmlformats.org/officeDocument/2006/relationships/image" Target="../media/image9.jpeg"/><Relationship Id="rId5" Type="http://schemas.openxmlformats.org/officeDocument/2006/relationships/hyperlink" Target="http://www.panoramio.com/photo/7754963" TargetMode="External"/><Relationship Id="rId10" Type="http://schemas.openxmlformats.org/officeDocument/2006/relationships/hyperlink" Target="http://www.adiph.asso.fr/sfpc/erreurmedicamenteuse.html" TargetMode="External"/><Relationship Id="rId4" Type="http://schemas.openxmlformats.org/officeDocument/2006/relationships/image" Target="../media/image5.png"/><Relationship Id="rId9" Type="http://schemas.openxmlformats.org/officeDocument/2006/relationships/image" Target="../media/image8.png"/></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12.xml"/><Relationship Id="rId1" Type="http://schemas.openxmlformats.org/officeDocument/2006/relationships/vmlDrawing" Target="../drawings/vmlDrawing3.vml"/><Relationship Id="rId6" Type="http://schemas.openxmlformats.org/officeDocument/2006/relationships/image" Target="../media/image10.png"/><Relationship Id="rId5" Type="http://schemas.openxmlformats.org/officeDocument/2006/relationships/oleObject" Target="../embeddings/oleObject3.bin"/><Relationship Id="rId4" Type="http://schemas.openxmlformats.org/officeDocument/2006/relationships/image" Target="../media/image11.png"/></Relationships>
</file>

<file path=ppt/slides/_rels/slide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Espace réservé du numéro de diapositive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charset="0"/>
                <a:cs typeface="Arial" charset="0"/>
              </a:defRPr>
            </a:lvl1pPr>
            <a:lvl2pPr marL="742950" indent="-285750">
              <a:spcBef>
                <a:spcPct val="20000"/>
              </a:spcBef>
              <a:buChar char="–"/>
              <a:defRPr sz="2800">
                <a:solidFill>
                  <a:schemeClr val="tx1"/>
                </a:solidFill>
                <a:latin typeface="Arial" charset="0"/>
                <a:cs typeface="Arial" charset="0"/>
              </a:defRPr>
            </a:lvl2pPr>
            <a:lvl3pPr marL="1143000" indent="-228600">
              <a:spcBef>
                <a:spcPct val="20000"/>
              </a:spcBef>
              <a:buChar char="•"/>
              <a:defRPr sz="2400">
                <a:solidFill>
                  <a:schemeClr val="tx1"/>
                </a:solidFill>
                <a:latin typeface="Arial" charset="0"/>
                <a:cs typeface="Arial" charset="0"/>
              </a:defRPr>
            </a:lvl3pPr>
            <a:lvl4pPr marL="1600200" indent="-228600">
              <a:spcBef>
                <a:spcPct val="20000"/>
              </a:spcBef>
              <a:buChar char="–"/>
              <a:defRPr sz="2000">
                <a:solidFill>
                  <a:schemeClr val="tx1"/>
                </a:solidFill>
                <a:latin typeface="Arial" charset="0"/>
                <a:cs typeface="Arial" charset="0"/>
              </a:defRPr>
            </a:lvl4pPr>
            <a:lvl5pPr marL="2057400" indent="-22860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a:spcBef>
                <a:spcPct val="0"/>
              </a:spcBef>
              <a:buFontTx/>
              <a:buNone/>
            </a:pPr>
            <a:fld id="{25710BD7-0B15-488C-A9B2-DC13B9C47C44}" type="slidenum">
              <a:rPr lang="fr-FR" altLang="fr-FR" sz="1400"/>
              <a:pPr>
                <a:spcBef>
                  <a:spcPct val="0"/>
                </a:spcBef>
                <a:buFontTx/>
                <a:buNone/>
              </a:pPr>
              <a:t>1</a:t>
            </a:fld>
            <a:endParaRPr lang="fr-FR" altLang="fr-FR" sz="1400"/>
          </a:p>
        </p:txBody>
      </p:sp>
      <p:sp>
        <p:nvSpPr>
          <p:cNvPr id="4099" name="Rectangle 5"/>
          <p:cNvSpPr>
            <a:spLocks noChangeArrowheads="1"/>
          </p:cNvSpPr>
          <p:nvPr/>
        </p:nvSpPr>
        <p:spPr bwMode="auto">
          <a:xfrm>
            <a:off x="0" y="0"/>
            <a:ext cx="191293" cy="6858000"/>
          </a:xfrm>
          <a:prstGeom prst="rect">
            <a:avLst/>
          </a:prstGeom>
          <a:gradFill rotWithShape="1">
            <a:gsLst>
              <a:gs pos="0">
                <a:srgbClr val="0099FF"/>
              </a:gs>
              <a:gs pos="100000">
                <a:schemeClr val="bg1"/>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charset="0"/>
                <a:cs typeface="Arial" charset="0"/>
              </a:defRPr>
            </a:lvl1pPr>
            <a:lvl2pPr marL="742950" indent="-285750">
              <a:spcBef>
                <a:spcPct val="20000"/>
              </a:spcBef>
              <a:buChar char="–"/>
              <a:defRPr sz="2800">
                <a:solidFill>
                  <a:schemeClr val="tx1"/>
                </a:solidFill>
                <a:latin typeface="Arial" charset="0"/>
                <a:cs typeface="Arial" charset="0"/>
              </a:defRPr>
            </a:lvl2pPr>
            <a:lvl3pPr marL="1143000" indent="-228600">
              <a:spcBef>
                <a:spcPct val="20000"/>
              </a:spcBef>
              <a:buChar char="•"/>
              <a:defRPr sz="2400">
                <a:solidFill>
                  <a:schemeClr val="tx1"/>
                </a:solidFill>
                <a:latin typeface="Arial" charset="0"/>
                <a:cs typeface="Arial" charset="0"/>
              </a:defRPr>
            </a:lvl3pPr>
            <a:lvl4pPr marL="1600200" indent="-228600">
              <a:spcBef>
                <a:spcPct val="20000"/>
              </a:spcBef>
              <a:buChar char="–"/>
              <a:defRPr sz="2000">
                <a:solidFill>
                  <a:schemeClr val="tx1"/>
                </a:solidFill>
                <a:latin typeface="Arial" charset="0"/>
                <a:cs typeface="Arial" charset="0"/>
              </a:defRPr>
            </a:lvl4pPr>
            <a:lvl5pPr marL="2057400" indent="-22860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algn="ctr" eaLnBrk="1" hangingPunct="1">
              <a:spcBef>
                <a:spcPct val="0"/>
              </a:spcBef>
              <a:buFontTx/>
              <a:buNone/>
            </a:pPr>
            <a:endParaRPr lang="en-GB" altLang="fr-FR" sz="1800"/>
          </a:p>
        </p:txBody>
      </p:sp>
      <p:sp>
        <p:nvSpPr>
          <p:cNvPr id="4101" name="Text Box 10"/>
          <p:cNvSpPr txBox="1">
            <a:spLocks noChangeArrowheads="1"/>
          </p:cNvSpPr>
          <p:nvPr/>
        </p:nvSpPr>
        <p:spPr bwMode="auto">
          <a:xfrm>
            <a:off x="281564" y="980728"/>
            <a:ext cx="8424862"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charset="0"/>
                <a:cs typeface="Arial" charset="0"/>
              </a:defRPr>
            </a:lvl1pPr>
            <a:lvl2pPr marL="742950" indent="-285750">
              <a:spcBef>
                <a:spcPct val="20000"/>
              </a:spcBef>
              <a:buChar char="–"/>
              <a:defRPr sz="2800">
                <a:solidFill>
                  <a:schemeClr val="tx1"/>
                </a:solidFill>
                <a:latin typeface="Arial" charset="0"/>
                <a:cs typeface="Arial" charset="0"/>
              </a:defRPr>
            </a:lvl2pPr>
            <a:lvl3pPr marL="1143000" indent="-228600">
              <a:spcBef>
                <a:spcPct val="20000"/>
              </a:spcBef>
              <a:buChar char="•"/>
              <a:defRPr sz="2400">
                <a:solidFill>
                  <a:schemeClr val="tx1"/>
                </a:solidFill>
                <a:latin typeface="Arial" charset="0"/>
                <a:cs typeface="Arial" charset="0"/>
              </a:defRPr>
            </a:lvl3pPr>
            <a:lvl4pPr marL="1600200" indent="-228600">
              <a:spcBef>
                <a:spcPct val="20000"/>
              </a:spcBef>
              <a:buChar char="–"/>
              <a:defRPr sz="2000">
                <a:solidFill>
                  <a:schemeClr val="tx1"/>
                </a:solidFill>
                <a:latin typeface="Arial" charset="0"/>
                <a:cs typeface="Arial" charset="0"/>
              </a:defRPr>
            </a:lvl4pPr>
            <a:lvl5pPr marL="2057400" indent="-22860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algn="ctr">
              <a:buNone/>
            </a:pPr>
            <a:r>
              <a:rPr lang="fr-FR" sz="2000" b="1" dirty="0" smtClean="0">
                <a:solidFill>
                  <a:srgbClr val="0000CC"/>
                </a:solidFill>
              </a:rPr>
              <a:t>BILAN PHARMACEUTIQUE NORMALISÉ</a:t>
            </a:r>
          </a:p>
          <a:p>
            <a:pPr algn="ctr">
              <a:buNone/>
            </a:pPr>
            <a:r>
              <a:rPr lang="fr-FR" sz="2000" b="1" dirty="0" smtClean="0">
                <a:solidFill>
                  <a:srgbClr val="0000CC"/>
                </a:solidFill>
              </a:rPr>
              <a:t> À L’HÔPITAL ET EN VILLE</a:t>
            </a:r>
            <a:endParaRPr lang="fr-FR" altLang="fr-FR" sz="2000" b="1" dirty="0" smtClean="0">
              <a:solidFill>
                <a:srgbClr val="0000CC"/>
              </a:solidFill>
            </a:endParaRPr>
          </a:p>
        </p:txBody>
      </p:sp>
      <p:grpSp>
        <p:nvGrpSpPr>
          <p:cNvPr id="4102" name="Group 11"/>
          <p:cNvGrpSpPr>
            <a:grpSpLocks/>
          </p:cNvGrpSpPr>
          <p:nvPr/>
        </p:nvGrpSpPr>
        <p:grpSpPr bwMode="auto">
          <a:xfrm>
            <a:off x="1187450" y="2736056"/>
            <a:ext cx="6840538" cy="2997200"/>
            <a:chOff x="748" y="2205"/>
            <a:chExt cx="4309" cy="1888"/>
          </a:xfrm>
        </p:grpSpPr>
        <p:graphicFrame>
          <p:nvGraphicFramePr>
            <p:cNvPr id="4104" name="Object 11"/>
            <p:cNvGraphicFramePr>
              <a:graphicFrameLocks noChangeAspect="1"/>
            </p:cNvGraphicFramePr>
            <p:nvPr/>
          </p:nvGraphicFramePr>
          <p:xfrm>
            <a:off x="2646" y="2205"/>
            <a:ext cx="552" cy="725"/>
          </p:xfrm>
          <a:graphic>
            <a:graphicData uri="http://schemas.openxmlformats.org/presentationml/2006/ole">
              <mc:AlternateContent xmlns:mc="http://schemas.openxmlformats.org/markup-compatibility/2006">
                <mc:Choice xmlns:v="urn:schemas-microsoft-com:vml" Requires="v">
                  <p:oleObj spid="_x0000_s1079" name="Image bitmap" r:id="rId5" imgW="914286" imgH="1200318" progId="PBrush">
                    <p:embed/>
                  </p:oleObj>
                </mc:Choice>
                <mc:Fallback>
                  <p:oleObj name="Image bitmap" r:id="rId5" imgW="914286" imgH="1200318" progId="PBrush">
                    <p:embed/>
                    <p:pic>
                      <p:nvPicPr>
                        <p:cNvPr id="0" name="Picture 1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646" y="2205"/>
                          <a:ext cx="552" cy="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4105" name="Rectangle 12"/>
            <p:cNvSpPr>
              <a:spLocks noChangeArrowheads="1"/>
            </p:cNvSpPr>
            <p:nvPr/>
          </p:nvSpPr>
          <p:spPr bwMode="auto">
            <a:xfrm>
              <a:off x="748" y="3071"/>
              <a:ext cx="4309" cy="1022"/>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charset="0"/>
                  <a:cs typeface="Arial" charset="0"/>
                </a:defRPr>
              </a:lvl1pPr>
              <a:lvl2pPr marL="742950" indent="-285750">
                <a:spcBef>
                  <a:spcPct val="20000"/>
                </a:spcBef>
                <a:buChar char="–"/>
                <a:defRPr sz="2800">
                  <a:solidFill>
                    <a:schemeClr val="tx1"/>
                  </a:solidFill>
                  <a:latin typeface="Arial" charset="0"/>
                  <a:cs typeface="Arial" charset="0"/>
                </a:defRPr>
              </a:lvl2pPr>
              <a:lvl3pPr marL="1143000" indent="-228600">
                <a:spcBef>
                  <a:spcPct val="20000"/>
                </a:spcBef>
                <a:buChar char="•"/>
                <a:defRPr sz="2400">
                  <a:solidFill>
                    <a:schemeClr val="tx1"/>
                  </a:solidFill>
                  <a:latin typeface="Arial" charset="0"/>
                  <a:cs typeface="Arial" charset="0"/>
                </a:defRPr>
              </a:lvl3pPr>
              <a:lvl4pPr marL="1600200" indent="-228600">
                <a:spcBef>
                  <a:spcPct val="20000"/>
                </a:spcBef>
                <a:buChar char="–"/>
                <a:defRPr sz="2000">
                  <a:solidFill>
                    <a:schemeClr val="tx1"/>
                  </a:solidFill>
                  <a:latin typeface="Arial" charset="0"/>
                  <a:cs typeface="Arial" charset="0"/>
                </a:defRPr>
              </a:lvl4pPr>
              <a:lvl5pPr marL="2057400" indent="-22860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algn="ctr" eaLnBrk="1" hangingPunct="1">
                <a:spcBef>
                  <a:spcPct val="0"/>
                </a:spcBef>
                <a:buFontTx/>
                <a:buNone/>
              </a:pPr>
              <a:r>
                <a:rPr lang="fr-FR" altLang="fr-FR" sz="1800" dirty="0">
                  <a:solidFill>
                    <a:srgbClr val="0000FF"/>
                  </a:solidFill>
                </a:rPr>
                <a:t>Dr Mounir RHALIMI</a:t>
              </a:r>
            </a:p>
            <a:p>
              <a:pPr algn="ctr" eaLnBrk="1" hangingPunct="1">
                <a:spcBef>
                  <a:spcPct val="0"/>
                </a:spcBef>
                <a:buFontTx/>
                <a:buNone/>
              </a:pPr>
              <a:r>
                <a:rPr lang="fr-FR" altLang="fr-FR" sz="1800" dirty="0">
                  <a:hlinkClick r:id="rId7"/>
                </a:rPr>
                <a:t>m.rhalimi@ch-chaumontenvexin.fr</a:t>
              </a:r>
              <a:r>
                <a:rPr lang="fr-FR" altLang="fr-FR" sz="1800" dirty="0"/>
                <a:t> </a:t>
              </a:r>
              <a:endParaRPr lang="fr-FR" altLang="fr-FR" sz="1800" dirty="0">
                <a:solidFill>
                  <a:srgbClr val="0000FF"/>
                </a:solidFill>
              </a:endParaRPr>
            </a:p>
            <a:p>
              <a:pPr algn="ctr" eaLnBrk="1" hangingPunct="1">
                <a:lnSpc>
                  <a:spcPct val="140000"/>
                </a:lnSpc>
                <a:spcBef>
                  <a:spcPct val="0"/>
                </a:spcBef>
                <a:buFontTx/>
                <a:buNone/>
              </a:pPr>
              <a:endParaRPr lang="fr-FR" altLang="fr-FR" sz="1000" b="1" dirty="0">
                <a:solidFill>
                  <a:schemeClr val="bg2"/>
                </a:solidFill>
              </a:endParaRPr>
            </a:p>
            <a:p>
              <a:pPr algn="ctr" eaLnBrk="1" hangingPunct="1">
                <a:lnSpc>
                  <a:spcPct val="140000"/>
                </a:lnSpc>
                <a:spcBef>
                  <a:spcPct val="0"/>
                </a:spcBef>
                <a:buFontTx/>
                <a:buNone/>
              </a:pPr>
              <a:r>
                <a:rPr lang="fr-FR" altLang="fr-FR" sz="1800" b="1" dirty="0" smtClean="0">
                  <a:solidFill>
                    <a:srgbClr val="0000FF"/>
                  </a:solidFill>
                </a:rPr>
                <a:t>Centre Hospitalier </a:t>
              </a:r>
              <a:r>
                <a:rPr lang="fr-FR" altLang="fr-FR" sz="1800" b="1" dirty="0" err="1" smtClean="0">
                  <a:solidFill>
                    <a:srgbClr val="0000FF"/>
                  </a:solidFill>
                </a:rPr>
                <a:t>Bertinot</a:t>
              </a:r>
              <a:r>
                <a:rPr lang="fr-FR" altLang="fr-FR" sz="1800" b="1" dirty="0" smtClean="0">
                  <a:solidFill>
                    <a:srgbClr val="0000FF"/>
                  </a:solidFill>
                </a:rPr>
                <a:t> </a:t>
              </a:r>
              <a:r>
                <a:rPr lang="fr-FR" altLang="fr-FR" sz="1800" b="1" dirty="0" err="1" smtClean="0">
                  <a:solidFill>
                    <a:srgbClr val="0000FF"/>
                  </a:solidFill>
                </a:rPr>
                <a:t>Juel</a:t>
              </a:r>
              <a:r>
                <a:rPr lang="fr-FR" altLang="fr-FR" sz="1800" b="1" dirty="0" smtClean="0">
                  <a:solidFill>
                    <a:srgbClr val="0000FF"/>
                  </a:solidFill>
                </a:rPr>
                <a:t> </a:t>
              </a:r>
            </a:p>
            <a:p>
              <a:pPr algn="ctr" eaLnBrk="1" hangingPunct="1">
                <a:lnSpc>
                  <a:spcPct val="140000"/>
                </a:lnSpc>
                <a:spcBef>
                  <a:spcPct val="0"/>
                </a:spcBef>
                <a:buFontTx/>
                <a:buNone/>
              </a:pPr>
              <a:r>
                <a:rPr lang="fr-FR" altLang="fr-FR" sz="1800" b="1" dirty="0" smtClean="0">
                  <a:solidFill>
                    <a:srgbClr val="0000FF"/>
                  </a:solidFill>
                </a:rPr>
                <a:t>CHAUMONT-EN-VEXIN </a:t>
              </a:r>
              <a:r>
                <a:rPr lang="fr-FR" altLang="fr-FR" sz="1800" b="1" dirty="0">
                  <a:solidFill>
                    <a:srgbClr val="0000FF"/>
                  </a:solidFill>
                </a:rPr>
                <a:t>(OISE)</a:t>
              </a:r>
            </a:p>
          </p:txBody>
        </p:sp>
      </p:grpSp>
    </p:spTree>
    <p:custDataLst>
      <p:tags r:id="rId2"/>
    </p:custDataLst>
    <p:extLst>
      <p:ext uri="{BB962C8B-B14F-4D97-AF65-F5344CB8AC3E}">
        <p14:creationId xmlns:p14="http://schemas.microsoft.com/office/powerpoint/2010/main" val="82568794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8504238" y="6465888"/>
            <a:ext cx="103187" cy="177800"/>
          </a:xfrm>
          <a:prstGeom prst="rect">
            <a:avLst/>
          </a:prstGeom>
        </p:spPr>
        <p:txBody>
          <a:bodyPr lIns="0" tIns="0" rIns="0" bIns="0">
            <a:spAutoFit/>
          </a:bodyPr>
          <a:lstStyle/>
          <a:p>
            <a:pPr marL="12700">
              <a:defRPr/>
            </a:pPr>
            <a:r>
              <a:rPr sz="1200" spc="-10" dirty="0">
                <a:solidFill>
                  <a:srgbClr val="888888"/>
                </a:solidFill>
                <a:latin typeface="Calibri"/>
                <a:cs typeface="Calibri"/>
              </a:rPr>
              <a:t>2</a:t>
            </a:r>
            <a:endParaRPr sz="1200" dirty="0">
              <a:latin typeface="Calibri"/>
              <a:cs typeface="Calibri"/>
            </a:endParaRPr>
          </a:p>
        </p:txBody>
      </p:sp>
      <p:sp>
        <p:nvSpPr>
          <p:cNvPr id="6" name="ZoneTexte 5"/>
          <p:cNvSpPr txBox="1"/>
          <p:nvPr/>
        </p:nvSpPr>
        <p:spPr>
          <a:xfrm>
            <a:off x="698500" y="1333500"/>
            <a:ext cx="8137525" cy="3539430"/>
          </a:xfrm>
          <a:prstGeom prst="rect">
            <a:avLst/>
          </a:prstGeom>
          <a:noFill/>
        </p:spPr>
        <p:txBody>
          <a:bodyPr>
            <a:spAutoFit/>
          </a:bodyPr>
          <a:lstStyle/>
          <a:p>
            <a:pPr marL="1163638" indent="-1163638">
              <a:lnSpc>
                <a:spcPct val="200000"/>
              </a:lnSpc>
              <a:defRPr/>
            </a:pPr>
            <a:r>
              <a:rPr lang="fr-FR" sz="1600" b="1" u="sng" dirty="0">
                <a:latin typeface="Arial" charset="0"/>
                <a:cs typeface="Arial" charset="0"/>
              </a:rPr>
              <a:t>1° PARTIE </a:t>
            </a:r>
            <a:r>
              <a:rPr lang="fr-FR" sz="1600" b="1" dirty="0">
                <a:latin typeface="Arial" charset="0"/>
                <a:cs typeface="Arial" charset="0"/>
              </a:rPr>
              <a:t>:  </a:t>
            </a:r>
            <a:r>
              <a:rPr lang="fr-FR" sz="1600" b="1" dirty="0" smtClean="0">
                <a:latin typeface="Arial" charset="0"/>
                <a:cs typeface="Arial" charset="0"/>
              </a:rPr>
              <a:t>CONTEXTE </a:t>
            </a:r>
          </a:p>
          <a:p>
            <a:pPr marL="1163638" indent="-1163638">
              <a:lnSpc>
                <a:spcPct val="200000"/>
              </a:lnSpc>
              <a:defRPr/>
            </a:pPr>
            <a:r>
              <a:rPr lang="fr-FR" sz="1600" b="1" dirty="0">
                <a:latin typeface="Arial" charset="0"/>
                <a:cs typeface="Arial" charset="0"/>
              </a:rPr>
              <a:t>	</a:t>
            </a:r>
          </a:p>
          <a:p>
            <a:pPr marL="1163638" indent="-1163638">
              <a:lnSpc>
                <a:spcPct val="200000"/>
              </a:lnSpc>
              <a:defRPr/>
            </a:pPr>
            <a:r>
              <a:rPr lang="fr-FR" sz="1600" b="1" u="sng" dirty="0">
                <a:latin typeface="Arial" charset="0"/>
                <a:cs typeface="Arial" charset="0"/>
              </a:rPr>
              <a:t>2° PARTIE :</a:t>
            </a:r>
            <a:r>
              <a:rPr lang="fr-FR" sz="1600" b="1" dirty="0">
                <a:latin typeface="Arial" charset="0"/>
                <a:cs typeface="Arial" charset="0"/>
              </a:rPr>
              <a:t>	GENESE DU BILAN PHARMACEUTIQUE NORMALISE (noté BPN)</a:t>
            </a:r>
          </a:p>
          <a:p>
            <a:pPr>
              <a:lnSpc>
                <a:spcPct val="200000"/>
              </a:lnSpc>
              <a:tabLst>
                <a:tab pos="989013" algn="l"/>
              </a:tabLst>
              <a:defRPr/>
            </a:pPr>
            <a:endParaRPr lang="fr-FR" sz="1600" b="1" dirty="0">
              <a:latin typeface="Arial" charset="0"/>
              <a:cs typeface="Arial" charset="0"/>
            </a:endParaRPr>
          </a:p>
          <a:p>
            <a:pPr>
              <a:lnSpc>
                <a:spcPct val="200000"/>
              </a:lnSpc>
              <a:defRPr/>
            </a:pPr>
            <a:r>
              <a:rPr lang="fr-FR" sz="1600" b="1" u="sng" dirty="0">
                <a:latin typeface="Arial" charset="0"/>
                <a:cs typeface="Arial" charset="0"/>
              </a:rPr>
              <a:t>3° PARTIE </a:t>
            </a:r>
            <a:r>
              <a:rPr lang="fr-FR" sz="1600" b="1" dirty="0">
                <a:latin typeface="Arial" charset="0"/>
                <a:cs typeface="Arial" charset="0"/>
              </a:rPr>
              <a:t>: LES RESULTATS A L’HOPITAL ET EN VILLE</a:t>
            </a:r>
          </a:p>
          <a:p>
            <a:pPr>
              <a:lnSpc>
                <a:spcPct val="200000"/>
              </a:lnSpc>
              <a:defRPr/>
            </a:pPr>
            <a:endParaRPr lang="fr-FR" sz="1600" b="1" dirty="0">
              <a:latin typeface="Arial" charset="0"/>
              <a:cs typeface="Arial" charset="0"/>
            </a:endParaRPr>
          </a:p>
          <a:p>
            <a:pPr>
              <a:lnSpc>
                <a:spcPct val="200000"/>
              </a:lnSpc>
              <a:defRPr/>
            </a:pPr>
            <a:r>
              <a:rPr lang="fr-FR" sz="1600" b="1" u="sng" dirty="0">
                <a:latin typeface="Arial" charset="0"/>
                <a:cs typeface="Arial" charset="0"/>
              </a:rPr>
              <a:t>4° PARTIE </a:t>
            </a:r>
            <a:r>
              <a:rPr lang="fr-FR" sz="1600" b="1" dirty="0">
                <a:latin typeface="Arial" charset="0"/>
                <a:cs typeface="Arial" charset="0"/>
              </a:rPr>
              <a:t>: CONCLUSIONS ET PERSPECTIVES</a:t>
            </a:r>
          </a:p>
        </p:txBody>
      </p:sp>
      <p:sp>
        <p:nvSpPr>
          <p:cNvPr id="17412" name="ZoneTexte 2"/>
          <p:cNvSpPr txBox="1">
            <a:spLocks noChangeArrowheads="1"/>
          </p:cNvSpPr>
          <p:nvPr/>
        </p:nvSpPr>
        <p:spPr bwMode="auto">
          <a:xfrm>
            <a:off x="3203575" y="333375"/>
            <a:ext cx="252095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fr-FR" altLang="fr-FR" sz="3200">
                <a:solidFill>
                  <a:srgbClr val="0000FF"/>
                </a:solidFill>
              </a:rPr>
              <a:t>PLAN</a:t>
            </a:r>
          </a:p>
        </p:txBody>
      </p:sp>
      <p:sp>
        <p:nvSpPr>
          <p:cNvPr id="8" name="Rectangle 5"/>
          <p:cNvSpPr>
            <a:spLocks noChangeArrowheads="1"/>
          </p:cNvSpPr>
          <p:nvPr/>
        </p:nvSpPr>
        <p:spPr bwMode="auto">
          <a:xfrm>
            <a:off x="0" y="0"/>
            <a:ext cx="191293" cy="6858000"/>
          </a:xfrm>
          <a:prstGeom prst="rect">
            <a:avLst/>
          </a:prstGeom>
          <a:gradFill rotWithShape="1">
            <a:gsLst>
              <a:gs pos="0">
                <a:srgbClr val="0099FF"/>
              </a:gs>
              <a:gs pos="100000">
                <a:schemeClr val="bg1"/>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charset="0"/>
                <a:cs typeface="Arial" charset="0"/>
              </a:defRPr>
            </a:lvl1pPr>
            <a:lvl2pPr marL="742950" indent="-285750">
              <a:spcBef>
                <a:spcPct val="20000"/>
              </a:spcBef>
              <a:buChar char="–"/>
              <a:defRPr sz="2800">
                <a:solidFill>
                  <a:schemeClr val="tx1"/>
                </a:solidFill>
                <a:latin typeface="Arial" charset="0"/>
                <a:cs typeface="Arial" charset="0"/>
              </a:defRPr>
            </a:lvl2pPr>
            <a:lvl3pPr marL="1143000" indent="-228600">
              <a:spcBef>
                <a:spcPct val="20000"/>
              </a:spcBef>
              <a:buChar char="•"/>
              <a:defRPr sz="2400">
                <a:solidFill>
                  <a:schemeClr val="tx1"/>
                </a:solidFill>
                <a:latin typeface="Arial" charset="0"/>
                <a:cs typeface="Arial" charset="0"/>
              </a:defRPr>
            </a:lvl3pPr>
            <a:lvl4pPr marL="1600200" indent="-228600">
              <a:spcBef>
                <a:spcPct val="20000"/>
              </a:spcBef>
              <a:buChar char="–"/>
              <a:defRPr sz="2000">
                <a:solidFill>
                  <a:schemeClr val="tx1"/>
                </a:solidFill>
                <a:latin typeface="Arial" charset="0"/>
                <a:cs typeface="Arial" charset="0"/>
              </a:defRPr>
            </a:lvl4pPr>
            <a:lvl5pPr marL="2057400" indent="-22860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algn="ctr" eaLnBrk="1" hangingPunct="1">
              <a:spcBef>
                <a:spcPct val="0"/>
              </a:spcBef>
              <a:buFontTx/>
              <a:buNone/>
            </a:pPr>
            <a:endParaRPr lang="en-GB" altLang="fr-FR" sz="1800"/>
          </a:p>
        </p:txBody>
      </p:sp>
    </p:spTree>
    <p:extLst>
      <p:ext uri="{BB962C8B-B14F-4D97-AF65-F5344CB8AC3E}">
        <p14:creationId xmlns:p14="http://schemas.microsoft.com/office/powerpoint/2010/main" val="357198419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12"/>
          </p:nvPr>
        </p:nvSpPr>
        <p:spPr/>
        <p:txBody>
          <a:bodyPr/>
          <a:lstStyle/>
          <a:p>
            <a:fld id="{C93F3F6B-A603-4548-ABE9-9F9DEC678465}" type="slidenum">
              <a:rPr lang="fr-FR" smtClean="0"/>
              <a:pPr/>
              <a:t>11</a:t>
            </a:fld>
            <a:endParaRPr lang="fr-FR"/>
          </a:p>
        </p:txBody>
      </p:sp>
      <p:sp>
        <p:nvSpPr>
          <p:cNvPr id="4" name="Zone de texte 2"/>
          <p:cNvSpPr txBox="1">
            <a:spLocks noChangeArrowheads="1"/>
          </p:cNvSpPr>
          <p:nvPr/>
        </p:nvSpPr>
        <p:spPr bwMode="auto">
          <a:xfrm>
            <a:off x="1459177" y="4075767"/>
            <a:ext cx="1428750" cy="847725"/>
          </a:xfrm>
          <a:prstGeom prst="rect">
            <a:avLst/>
          </a:prstGeom>
          <a:solidFill>
            <a:srgbClr val="FFFFFF"/>
          </a:solidFill>
          <a:ln w="28575">
            <a:solidFill>
              <a:srgbClr val="00B050"/>
            </a:solidFill>
            <a:miter lim="800000"/>
            <a:headEnd/>
            <a:tailEnd/>
          </a:ln>
          <a:scene3d>
            <a:camera prst="orthographicFront"/>
            <a:lightRig rig="threePt" dir="t"/>
          </a:scene3d>
          <a:sp3d extrusionH="76200" prstMaterial="metal">
            <a:extrusionClr>
              <a:srgbClr val="FF0000"/>
            </a:extrusionClr>
          </a:sp3d>
        </p:spPr>
        <p:txBody>
          <a:bodyPr rot="0" vert="horz" wrap="square" lIns="91440" tIns="45720" rIns="91440" bIns="45720" anchor="t" anchorCtr="0">
            <a:noAutofit/>
          </a:bodyPr>
          <a:lstStyle/>
          <a:p>
            <a:pPr algn="ctr">
              <a:lnSpc>
                <a:spcPct val="115000"/>
              </a:lnSpc>
              <a:spcAft>
                <a:spcPts val="1000"/>
              </a:spcAft>
            </a:pPr>
            <a:r>
              <a:rPr lang="fr-FR" sz="1100" dirty="0">
                <a:effectLst/>
                <a:latin typeface="Calibri" panose="020F0502020204030204" pitchFamily="34" charset="0"/>
                <a:ea typeface="Calibri" panose="020F0502020204030204" pitchFamily="34" charset="0"/>
                <a:cs typeface="Times New Roman" panose="02020603050405020304" pitchFamily="18" charset="0"/>
              </a:rPr>
              <a:t>EVALUATION GERIATRIQUE PHARMACEUTIQUE HOSPITALIERE</a:t>
            </a:r>
          </a:p>
        </p:txBody>
      </p:sp>
      <p:sp>
        <p:nvSpPr>
          <p:cNvPr id="5" name="Zone de texte 2"/>
          <p:cNvSpPr txBox="1">
            <a:spLocks noChangeArrowheads="1"/>
          </p:cNvSpPr>
          <p:nvPr/>
        </p:nvSpPr>
        <p:spPr bwMode="auto">
          <a:xfrm>
            <a:off x="4220792" y="3128764"/>
            <a:ext cx="1095375" cy="838200"/>
          </a:xfrm>
          <a:prstGeom prst="rect">
            <a:avLst/>
          </a:prstGeom>
          <a:solidFill>
            <a:srgbClr val="FFFFFF"/>
          </a:solidFill>
          <a:ln w="38100">
            <a:solidFill>
              <a:srgbClr val="00B050"/>
            </a:solidFill>
            <a:miter lim="800000"/>
            <a:headEnd/>
            <a:tailEnd/>
          </a:ln>
        </p:spPr>
        <p:txBody>
          <a:bodyPr rot="0" vert="horz" wrap="square" lIns="91440" tIns="45720" rIns="91440" bIns="45720" anchor="t" anchorCtr="0">
            <a:noAutofit/>
          </a:bodyPr>
          <a:lstStyle/>
          <a:p>
            <a:pPr algn="ctr">
              <a:lnSpc>
                <a:spcPct val="115000"/>
              </a:lnSpc>
              <a:spcAft>
                <a:spcPts val="0"/>
              </a:spcAft>
            </a:pPr>
            <a:r>
              <a:rPr lang="fr-FR" sz="1100" dirty="0">
                <a:effectLst/>
                <a:latin typeface="Calibri" panose="020F0502020204030204" pitchFamily="34" charset="0"/>
                <a:ea typeface="Calibri" panose="020F0502020204030204" pitchFamily="34" charset="0"/>
                <a:cs typeface="Times New Roman" panose="02020603050405020304" pitchFamily="18" charset="0"/>
              </a:rPr>
              <a:t>EVALUATION GERIATRIQUE A </a:t>
            </a:r>
            <a:r>
              <a:rPr lang="fr-FR" sz="1100" dirty="0" smtClean="0">
                <a:effectLst/>
                <a:latin typeface="Calibri" panose="020F0502020204030204" pitchFamily="34" charset="0"/>
                <a:ea typeface="Calibri" panose="020F0502020204030204" pitchFamily="34" charset="0"/>
                <a:cs typeface="Times New Roman" panose="02020603050405020304" pitchFamily="18" charset="0"/>
              </a:rPr>
              <a:t>L’OFFICINE</a:t>
            </a:r>
          </a:p>
          <a:p>
            <a:pPr algn="ctr">
              <a:lnSpc>
                <a:spcPct val="115000"/>
              </a:lnSpc>
              <a:spcAft>
                <a:spcPts val="0"/>
              </a:spcAft>
            </a:pPr>
            <a:r>
              <a:rPr lang="fr-FR" sz="1100" dirty="0" smtClean="0">
                <a:effectLst/>
                <a:latin typeface="Calibri" panose="020F0502020204030204" pitchFamily="34" charset="0"/>
                <a:ea typeface="Calibri" panose="020F0502020204030204" pitchFamily="34" charset="0"/>
                <a:cs typeface="Times New Roman" panose="02020603050405020304" pitchFamily="18" charset="0"/>
              </a:rPr>
              <a:t> </a:t>
            </a:r>
            <a:r>
              <a:rPr lang="fr-FR" sz="1100" dirty="0">
                <a:effectLst/>
                <a:latin typeface="Calibri" panose="020F0502020204030204" pitchFamily="34" charset="0"/>
                <a:ea typeface="Calibri" panose="020F0502020204030204" pitchFamily="34" charset="0"/>
                <a:cs typeface="Times New Roman" panose="02020603050405020304" pitchFamily="18" charset="0"/>
              </a:rPr>
              <a:t>EGO 1</a:t>
            </a:r>
          </a:p>
        </p:txBody>
      </p:sp>
      <p:sp>
        <p:nvSpPr>
          <p:cNvPr id="6" name="Zone de texte 2"/>
          <p:cNvSpPr txBox="1">
            <a:spLocks noChangeArrowheads="1"/>
          </p:cNvSpPr>
          <p:nvPr/>
        </p:nvSpPr>
        <p:spPr bwMode="auto">
          <a:xfrm>
            <a:off x="6678877" y="1844824"/>
            <a:ext cx="1028700" cy="838200"/>
          </a:xfrm>
          <a:prstGeom prst="rect">
            <a:avLst/>
          </a:prstGeom>
          <a:solidFill>
            <a:srgbClr val="FFFFFF"/>
          </a:solidFill>
          <a:ln w="28575">
            <a:solidFill>
              <a:srgbClr val="FF0000"/>
            </a:solidFill>
            <a:miter lim="800000"/>
            <a:headEnd/>
            <a:tailEnd/>
          </a:ln>
        </p:spPr>
        <p:txBody>
          <a:bodyPr rot="0" vert="horz" wrap="square" lIns="91440" tIns="45720" rIns="91440" bIns="45720" anchor="t" anchorCtr="0">
            <a:noAutofit/>
          </a:bodyPr>
          <a:lstStyle/>
          <a:p>
            <a:pPr algn="ctr">
              <a:lnSpc>
                <a:spcPct val="115000"/>
              </a:lnSpc>
              <a:spcAft>
                <a:spcPts val="1000"/>
              </a:spcAft>
            </a:pPr>
            <a:r>
              <a:rPr lang="fr-FR" sz="1100">
                <a:effectLst/>
                <a:latin typeface="Calibri" panose="020F0502020204030204" pitchFamily="34" charset="0"/>
                <a:ea typeface="Calibri" panose="020F0502020204030204" pitchFamily="34" charset="0"/>
                <a:cs typeface="Times New Roman" panose="02020603050405020304" pitchFamily="18" charset="0"/>
              </a:rPr>
              <a:t>EVALUATION GERIATRIQUE A L’OFFICINE EGO 2</a:t>
            </a:r>
          </a:p>
        </p:txBody>
      </p:sp>
      <p:cxnSp>
        <p:nvCxnSpPr>
          <p:cNvPr id="7" name="Connecteur droit avec flèche 6"/>
          <p:cNvCxnSpPr>
            <a:endCxn id="5" idx="1"/>
          </p:cNvCxnSpPr>
          <p:nvPr/>
        </p:nvCxnSpPr>
        <p:spPr>
          <a:xfrm>
            <a:off x="2311441" y="3547864"/>
            <a:ext cx="1909351" cy="0"/>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cxnSp>
        <p:nvCxnSpPr>
          <p:cNvPr id="8" name="Connecteur droit avec flèche 7"/>
          <p:cNvCxnSpPr/>
          <p:nvPr/>
        </p:nvCxnSpPr>
        <p:spPr>
          <a:xfrm>
            <a:off x="4915561" y="2263924"/>
            <a:ext cx="1763316" cy="28575"/>
          </a:xfrm>
          <a:prstGeom prst="straightConnector1">
            <a:avLst/>
          </a:prstGeom>
          <a:ln>
            <a:prstDash val="dash"/>
            <a:tailEnd type="arrow"/>
          </a:ln>
        </p:spPr>
        <p:style>
          <a:lnRef idx="2">
            <a:schemeClr val="dk1"/>
          </a:lnRef>
          <a:fillRef idx="0">
            <a:schemeClr val="dk1"/>
          </a:fillRef>
          <a:effectRef idx="1">
            <a:schemeClr val="dk1"/>
          </a:effectRef>
          <a:fontRef idx="minor">
            <a:schemeClr val="tx1"/>
          </a:fontRef>
        </p:style>
      </p:cxnSp>
      <p:sp>
        <p:nvSpPr>
          <p:cNvPr id="3" name="ZoneTexte 2"/>
          <p:cNvSpPr txBox="1"/>
          <p:nvPr/>
        </p:nvSpPr>
        <p:spPr>
          <a:xfrm>
            <a:off x="3901960" y="4077072"/>
            <a:ext cx="1661673" cy="369332"/>
          </a:xfrm>
          <a:prstGeom prst="rect">
            <a:avLst/>
          </a:prstGeom>
          <a:noFill/>
        </p:spPr>
        <p:txBody>
          <a:bodyPr wrap="none" rtlCol="0">
            <a:spAutoFit/>
          </a:bodyPr>
          <a:lstStyle/>
          <a:p>
            <a:r>
              <a:rPr lang="fr-FR" dirty="0" smtClean="0"/>
              <a:t>Printemps 2014</a:t>
            </a:r>
            <a:endParaRPr lang="fr-FR" dirty="0"/>
          </a:p>
        </p:txBody>
      </p:sp>
      <p:sp>
        <p:nvSpPr>
          <p:cNvPr id="9" name="ZoneTexte 8"/>
          <p:cNvSpPr txBox="1"/>
          <p:nvPr/>
        </p:nvSpPr>
        <p:spPr>
          <a:xfrm>
            <a:off x="1179529" y="5157192"/>
            <a:ext cx="2263825" cy="369332"/>
          </a:xfrm>
          <a:prstGeom prst="rect">
            <a:avLst/>
          </a:prstGeom>
          <a:noFill/>
        </p:spPr>
        <p:txBody>
          <a:bodyPr wrap="none" rtlCol="0">
            <a:spAutoFit/>
          </a:bodyPr>
          <a:lstStyle/>
          <a:p>
            <a:r>
              <a:rPr lang="fr-FR" dirty="0" smtClean="0"/>
              <a:t>De 2001 à aujourd’hui</a:t>
            </a:r>
            <a:endParaRPr lang="fr-FR" dirty="0"/>
          </a:p>
        </p:txBody>
      </p:sp>
      <p:sp>
        <p:nvSpPr>
          <p:cNvPr id="10" name="ZoneTexte 9"/>
          <p:cNvSpPr txBox="1"/>
          <p:nvPr/>
        </p:nvSpPr>
        <p:spPr>
          <a:xfrm>
            <a:off x="6108120" y="2852936"/>
            <a:ext cx="2280304" cy="369332"/>
          </a:xfrm>
          <a:prstGeom prst="rect">
            <a:avLst/>
          </a:prstGeom>
          <a:noFill/>
        </p:spPr>
        <p:txBody>
          <a:bodyPr wrap="none" rtlCol="0">
            <a:spAutoFit/>
          </a:bodyPr>
          <a:lstStyle/>
          <a:p>
            <a:r>
              <a:rPr lang="fr-FR" dirty="0" smtClean="0"/>
              <a:t>Projet printemps 2017</a:t>
            </a:r>
            <a:endParaRPr lang="fr-FR" dirty="0"/>
          </a:p>
        </p:txBody>
      </p:sp>
      <p:cxnSp>
        <p:nvCxnSpPr>
          <p:cNvPr id="16" name="Connecteur droit 15"/>
          <p:cNvCxnSpPr/>
          <p:nvPr/>
        </p:nvCxnSpPr>
        <p:spPr>
          <a:xfrm>
            <a:off x="2311441" y="3547864"/>
            <a:ext cx="0" cy="419100"/>
          </a:xfrm>
          <a:prstGeom prst="line">
            <a:avLst/>
          </a:prstGeom>
        </p:spPr>
        <p:style>
          <a:lnRef idx="3">
            <a:schemeClr val="dk1"/>
          </a:lnRef>
          <a:fillRef idx="0">
            <a:schemeClr val="dk1"/>
          </a:fillRef>
          <a:effectRef idx="2">
            <a:schemeClr val="dk1"/>
          </a:effectRef>
          <a:fontRef idx="minor">
            <a:schemeClr val="tx1"/>
          </a:fontRef>
        </p:style>
      </p:cxnSp>
      <p:cxnSp>
        <p:nvCxnSpPr>
          <p:cNvPr id="18" name="Connecteur droit 17"/>
          <p:cNvCxnSpPr/>
          <p:nvPr/>
        </p:nvCxnSpPr>
        <p:spPr>
          <a:xfrm>
            <a:off x="4915561" y="2263924"/>
            <a:ext cx="0" cy="888269"/>
          </a:xfrm>
          <a:prstGeom prst="line">
            <a:avLst/>
          </a:prstGeom>
        </p:spPr>
        <p:style>
          <a:lnRef idx="3">
            <a:schemeClr val="dk1"/>
          </a:lnRef>
          <a:fillRef idx="0">
            <a:schemeClr val="dk1"/>
          </a:fillRef>
          <a:effectRef idx="2">
            <a:schemeClr val="dk1"/>
          </a:effectRef>
          <a:fontRef idx="minor">
            <a:schemeClr val="tx1"/>
          </a:fontRef>
        </p:style>
      </p:cxnSp>
      <p:sp>
        <p:nvSpPr>
          <p:cNvPr id="13" name="Text Box 10"/>
          <p:cNvSpPr txBox="1">
            <a:spLocks noChangeArrowheads="1"/>
          </p:cNvSpPr>
          <p:nvPr/>
        </p:nvSpPr>
        <p:spPr bwMode="auto">
          <a:xfrm>
            <a:off x="323602" y="427311"/>
            <a:ext cx="8424862"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charset="0"/>
                <a:cs typeface="Arial" charset="0"/>
              </a:defRPr>
            </a:lvl1pPr>
            <a:lvl2pPr marL="742950" indent="-285750">
              <a:spcBef>
                <a:spcPct val="20000"/>
              </a:spcBef>
              <a:buChar char="–"/>
              <a:defRPr sz="2800">
                <a:solidFill>
                  <a:schemeClr val="tx1"/>
                </a:solidFill>
                <a:latin typeface="Arial" charset="0"/>
                <a:cs typeface="Arial" charset="0"/>
              </a:defRPr>
            </a:lvl2pPr>
            <a:lvl3pPr marL="1143000" indent="-228600">
              <a:spcBef>
                <a:spcPct val="20000"/>
              </a:spcBef>
              <a:buChar char="•"/>
              <a:defRPr sz="2400">
                <a:solidFill>
                  <a:schemeClr val="tx1"/>
                </a:solidFill>
                <a:latin typeface="Arial" charset="0"/>
                <a:cs typeface="Arial" charset="0"/>
              </a:defRPr>
            </a:lvl3pPr>
            <a:lvl4pPr marL="1600200" indent="-228600">
              <a:spcBef>
                <a:spcPct val="20000"/>
              </a:spcBef>
              <a:buChar char="–"/>
              <a:defRPr sz="2000">
                <a:solidFill>
                  <a:schemeClr val="tx1"/>
                </a:solidFill>
                <a:latin typeface="Arial" charset="0"/>
                <a:cs typeface="Arial" charset="0"/>
              </a:defRPr>
            </a:lvl4pPr>
            <a:lvl5pPr marL="2057400" indent="-22860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algn="ctr">
              <a:buNone/>
            </a:pPr>
            <a:r>
              <a:rPr lang="fr-FR" sz="2000" b="1" dirty="0" smtClean="0">
                <a:solidFill>
                  <a:srgbClr val="0000CC"/>
                </a:solidFill>
              </a:rPr>
              <a:t>BILAN PHARMACEUTIQUE NORMALISÉ</a:t>
            </a:r>
          </a:p>
          <a:p>
            <a:pPr algn="ctr">
              <a:buNone/>
            </a:pPr>
            <a:r>
              <a:rPr lang="fr-FR" sz="2000" b="1" dirty="0" smtClean="0">
                <a:solidFill>
                  <a:srgbClr val="0000CC"/>
                </a:solidFill>
              </a:rPr>
              <a:t> À L’HÔPITAL ET EN VILLE</a:t>
            </a:r>
            <a:endParaRPr lang="fr-FR" altLang="fr-FR" sz="2000" b="1" dirty="0" smtClean="0">
              <a:solidFill>
                <a:srgbClr val="0000CC"/>
              </a:solidFill>
            </a:endParaRPr>
          </a:p>
        </p:txBody>
      </p:sp>
      <p:sp>
        <p:nvSpPr>
          <p:cNvPr id="14" name="Rectangle 5"/>
          <p:cNvSpPr>
            <a:spLocks noChangeArrowheads="1"/>
          </p:cNvSpPr>
          <p:nvPr/>
        </p:nvSpPr>
        <p:spPr bwMode="auto">
          <a:xfrm>
            <a:off x="0" y="0"/>
            <a:ext cx="191293" cy="6858000"/>
          </a:xfrm>
          <a:prstGeom prst="rect">
            <a:avLst/>
          </a:prstGeom>
          <a:gradFill rotWithShape="1">
            <a:gsLst>
              <a:gs pos="0">
                <a:srgbClr val="0099FF"/>
              </a:gs>
              <a:gs pos="100000">
                <a:schemeClr val="bg1"/>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charset="0"/>
                <a:cs typeface="Arial" charset="0"/>
              </a:defRPr>
            </a:lvl1pPr>
            <a:lvl2pPr marL="742950" indent="-285750">
              <a:spcBef>
                <a:spcPct val="20000"/>
              </a:spcBef>
              <a:buChar char="–"/>
              <a:defRPr sz="2800">
                <a:solidFill>
                  <a:schemeClr val="tx1"/>
                </a:solidFill>
                <a:latin typeface="Arial" charset="0"/>
                <a:cs typeface="Arial" charset="0"/>
              </a:defRPr>
            </a:lvl2pPr>
            <a:lvl3pPr marL="1143000" indent="-228600">
              <a:spcBef>
                <a:spcPct val="20000"/>
              </a:spcBef>
              <a:buChar char="•"/>
              <a:defRPr sz="2400">
                <a:solidFill>
                  <a:schemeClr val="tx1"/>
                </a:solidFill>
                <a:latin typeface="Arial" charset="0"/>
                <a:cs typeface="Arial" charset="0"/>
              </a:defRPr>
            </a:lvl3pPr>
            <a:lvl4pPr marL="1600200" indent="-228600">
              <a:spcBef>
                <a:spcPct val="20000"/>
              </a:spcBef>
              <a:buChar char="–"/>
              <a:defRPr sz="2000">
                <a:solidFill>
                  <a:schemeClr val="tx1"/>
                </a:solidFill>
                <a:latin typeface="Arial" charset="0"/>
                <a:cs typeface="Arial" charset="0"/>
              </a:defRPr>
            </a:lvl4pPr>
            <a:lvl5pPr marL="2057400" indent="-22860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algn="ctr" eaLnBrk="1" hangingPunct="1">
              <a:spcBef>
                <a:spcPct val="0"/>
              </a:spcBef>
              <a:buFontTx/>
              <a:buNone/>
            </a:pPr>
            <a:endParaRPr lang="en-GB" altLang="fr-FR" sz="1800"/>
          </a:p>
        </p:txBody>
      </p:sp>
    </p:spTree>
    <p:extLst>
      <p:ext uri="{BB962C8B-B14F-4D97-AF65-F5344CB8AC3E}">
        <p14:creationId xmlns:p14="http://schemas.microsoft.com/office/powerpoint/2010/main" val="143836324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Espace réservé du numéro de diapositive 5"/>
          <p:cNvSpPr txBox="1">
            <a:spLocks noGrp="1"/>
          </p:cNvSpPr>
          <p:nvPr/>
        </p:nvSpPr>
        <p:spPr bwMode="auto">
          <a:xfrm>
            <a:off x="6553200" y="6245225"/>
            <a:ext cx="21336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charset="0"/>
                <a:cs typeface="Arial" charset="0"/>
              </a:defRPr>
            </a:lvl1pPr>
            <a:lvl2pPr marL="742950" indent="-285750">
              <a:spcBef>
                <a:spcPct val="20000"/>
              </a:spcBef>
              <a:buChar char="–"/>
              <a:defRPr sz="2800">
                <a:solidFill>
                  <a:schemeClr val="tx1"/>
                </a:solidFill>
                <a:latin typeface="Arial" charset="0"/>
                <a:cs typeface="Arial" charset="0"/>
              </a:defRPr>
            </a:lvl2pPr>
            <a:lvl3pPr marL="1143000" indent="-228600">
              <a:spcBef>
                <a:spcPct val="20000"/>
              </a:spcBef>
              <a:buChar char="•"/>
              <a:defRPr sz="2400">
                <a:solidFill>
                  <a:schemeClr val="tx1"/>
                </a:solidFill>
                <a:latin typeface="Arial" charset="0"/>
                <a:cs typeface="Arial" charset="0"/>
              </a:defRPr>
            </a:lvl3pPr>
            <a:lvl4pPr marL="1600200" indent="-228600">
              <a:spcBef>
                <a:spcPct val="20000"/>
              </a:spcBef>
              <a:buChar char="–"/>
              <a:defRPr sz="2000">
                <a:solidFill>
                  <a:schemeClr val="tx1"/>
                </a:solidFill>
                <a:latin typeface="Arial" charset="0"/>
                <a:cs typeface="Arial" charset="0"/>
              </a:defRPr>
            </a:lvl4pPr>
            <a:lvl5pPr marL="2057400" indent="-22860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algn="r" eaLnBrk="1" hangingPunct="1">
              <a:spcBef>
                <a:spcPct val="0"/>
              </a:spcBef>
              <a:buFontTx/>
              <a:buNone/>
            </a:pPr>
            <a:fld id="{AB7685BC-7AB6-4ED3-A205-94C3B241E9E6}" type="slidenum">
              <a:rPr lang="fr-FR" altLang="fr-FR" sz="1400"/>
              <a:pPr algn="r" eaLnBrk="1" hangingPunct="1">
                <a:spcBef>
                  <a:spcPct val="0"/>
                </a:spcBef>
                <a:buFontTx/>
                <a:buNone/>
              </a:pPr>
              <a:t>12</a:t>
            </a:fld>
            <a:endParaRPr lang="fr-FR" altLang="fr-FR" sz="1400"/>
          </a:p>
        </p:txBody>
      </p:sp>
      <p:sp>
        <p:nvSpPr>
          <p:cNvPr id="16388" name="Rectangle 14"/>
          <p:cNvSpPr>
            <a:spLocks noChangeArrowheads="1"/>
          </p:cNvSpPr>
          <p:nvPr/>
        </p:nvSpPr>
        <p:spPr bwMode="auto">
          <a:xfrm>
            <a:off x="1663155" y="174625"/>
            <a:ext cx="598914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charset="0"/>
                <a:cs typeface="Arial" charset="0"/>
              </a:defRPr>
            </a:lvl1pPr>
            <a:lvl2pPr marL="742950" indent="-285750">
              <a:spcBef>
                <a:spcPct val="20000"/>
              </a:spcBef>
              <a:buChar char="–"/>
              <a:defRPr sz="2800">
                <a:solidFill>
                  <a:schemeClr val="tx1"/>
                </a:solidFill>
                <a:latin typeface="Arial" charset="0"/>
                <a:cs typeface="Arial" charset="0"/>
              </a:defRPr>
            </a:lvl2pPr>
            <a:lvl3pPr marL="1143000" indent="-228600">
              <a:spcBef>
                <a:spcPct val="20000"/>
              </a:spcBef>
              <a:buChar char="•"/>
              <a:defRPr sz="2400">
                <a:solidFill>
                  <a:schemeClr val="tx1"/>
                </a:solidFill>
                <a:latin typeface="Arial" charset="0"/>
                <a:cs typeface="Arial" charset="0"/>
              </a:defRPr>
            </a:lvl3pPr>
            <a:lvl4pPr marL="1600200" indent="-228600">
              <a:spcBef>
                <a:spcPct val="20000"/>
              </a:spcBef>
              <a:buChar char="–"/>
              <a:defRPr sz="2000">
                <a:solidFill>
                  <a:schemeClr val="tx1"/>
                </a:solidFill>
                <a:latin typeface="Arial" charset="0"/>
                <a:cs typeface="Arial" charset="0"/>
              </a:defRPr>
            </a:lvl4pPr>
            <a:lvl5pPr marL="2057400" indent="-22860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algn="ctr">
              <a:spcBef>
                <a:spcPct val="0"/>
              </a:spcBef>
              <a:buNone/>
            </a:pPr>
            <a:r>
              <a:rPr lang="fr-FR" altLang="fr-FR" sz="2400" dirty="0" smtClean="0"/>
              <a:t>Activités </a:t>
            </a:r>
            <a:r>
              <a:rPr lang="fr-FR" altLang="fr-FR" sz="2400" dirty="0"/>
              <a:t>du Pharmacien Clinicien (France)</a:t>
            </a:r>
          </a:p>
        </p:txBody>
      </p:sp>
      <p:sp>
        <p:nvSpPr>
          <p:cNvPr id="16389" name="Rectangle 22"/>
          <p:cNvSpPr>
            <a:spLocks noChangeArrowheads="1"/>
          </p:cNvSpPr>
          <p:nvPr/>
        </p:nvSpPr>
        <p:spPr bwMode="auto">
          <a:xfrm>
            <a:off x="684212" y="6138037"/>
            <a:ext cx="8459787" cy="744819"/>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charset="0"/>
                <a:cs typeface="Arial" charset="0"/>
              </a:defRPr>
            </a:lvl1pPr>
            <a:lvl2pPr marL="742950" indent="-285750">
              <a:spcBef>
                <a:spcPct val="20000"/>
              </a:spcBef>
              <a:buChar char="–"/>
              <a:defRPr sz="2800">
                <a:solidFill>
                  <a:schemeClr val="tx1"/>
                </a:solidFill>
                <a:latin typeface="Arial" charset="0"/>
                <a:cs typeface="Arial" charset="0"/>
              </a:defRPr>
            </a:lvl2pPr>
            <a:lvl3pPr marL="1143000" indent="-228600">
              <a:spcBef>
                <a:spcPct val="20000"/>
              </a:spcBef>
              <a:buChar char="•"/>
              <a:defRPr sz="2400">
                <a:solidFill>
                  <a:schemeClr val="tx1"/>
                </a:solidFill>
                <a:latin typeface="Arial" charset="0"/>
                <a:cs typeface="Arial" charset="0"/>
              </a:defRPr>
            </a:lvl3pPr>
            <a:lvl4pPr marL="1600200" indent="-228600">
              <a:spcBef>
                <a:spcPct val="20000"/>
              </a:spcBef>
              <a:buChar char="–"/>
              <a:defRPr sz="2000">
                <a:solidFill>
                  <a:schemeClr val="tx1"/>
                </a:solidFill>
                <a:latin typeface="Arial" charset="0"/>
                <a:cs typeface="Arial" charset="0"/>
              </a:defRPr>
            </a:lvl4pPr>
            <a:lvl5pPr marL="2057400" indent="-22860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eaLnBrk="1" hangingPunct="1">
              <a:lnSpc>
                <a:spcPct val="80000"/>
              </a:lnSpc>
              <a:spcBef>
                <a:spcPct val="0"/>
              </a:spcBef>
              <a:buFontTx/>
              <a:buNone/>
            </a:pPr>
            <a:r>
              <a:rPr lang="fr-FR" altLang="fr-FR" sz="1400" dirty="0">
                <a:solidFill>
                  <a:srgbClr val="969696"/>
                </a:solidFill>
              </a:rPr>
              <a:t>Rhalimi M, </a:t>
            </a:r>
            <a:r>
              <a:rPr lang="fr-FR" altLang="fr-FR" sz="1400" dirty="0" err="1">
                <a:solidFill>
                  <a:srgbClr val="969696"/>
                </a:solidFill>
              </a:rPr>
              <a:t>Mangerel</a:t>
            </a:r>
            <a:r>
              <a:rPr lang="fr-FR" altLang="fr-FR" sz="1400" dirty="0">
                <a:solidFill>
                  <a:srgbClr val="969696"/>
                </a:solidFill>
              </a:rPr>
              <a:t> K, </a:t>
            </a:r>
            <a:r>
              <a:rPr lang="fr-FR" altLang="fr-FR" sz="1400" dirty="0" err="1">
                <a:solidFill>
                  <a:srgbClr val="969696"/>
                </a:solidFill>
              </a:rPr>
              <a:t>Armand-Branger</a:t>
            </a:r>
            <a:r>
              <a:rPr lang="fr-FR" altLang="fr-FR" sz="1400" dirty="0">
                <a:solidFill>
                  <a:srgbClr val="969696"/>
                </a:solidFill>
              </a:rPr>
              <a:t> S. Les activités de pharmacie clinique : point de vue de pharmaciens évoluant dans un établissement gériatrique. </a:t>
            </a:r>
            <a:r>
              <a:rPr lang="fr-FR" altLang="fr-FR" sz="1400" i="1" dirty="0">
                <a:solidFill>
                  <a:srgbClr val="969696"/>
                </a:solidFill>
              </a:rPr>
              <a:t>J </a:t>
            </a:r>
            <a:r>
              <a:rPr lang="fr-FR" altLang="fr-FR" sz="1400" i="1" dirty="0" err="1">
                <a:solidFill>
                  <a:srgbClr val="969696"/>
                </a:solidFill>
              </a:rPr>
              <a:t>Pharm</a:t>
            </a:r>
            <a:r>
              <a:rPr lang="fr-FR" altLang="fr-FR" sz="1400" i="1" dirty="0">
                <a:solidFill>
                  <a:srgbClr val="969696"/>
                </a:solidFill>
              </a:rPr>
              <a:t> Clin </a:t>
            </a:r>
            <a:r>
              <a:rPr lang="fr-FR" altLang="fr-FR" sz="1400" dirty="0">
                <a:solidFill>
                  <a:srgbClr val="969696"/>
                </a:solidFill>
              </a:rPr>
              <a:t>2011 ; 30(3) : 175-87</a:t>
            </a:r>
            <a:r>
              <a:rPr lang="fr-FR" altLang="fr-FR" sz="1400" dirty="0" smtClean="0">
                <a:solidFill>
                  <a:srgbClr val="969696"/>
                </a:solidFill>
              </a:rPr>
              <a:t>.</a:t>
            </a:r>
          </a:p>
          <a:p>
            <a:pPr eaLnBrk="1" hangingPunct="1">
              <a:lnSpc>
                <a:spcPct val="80000"/>
              </a:lnSpc>
              <a:spcBef>
                <a:spcPct val="0"/>
              </a:spcBef>
              <a:buFontTx/>
              <a:buNone/>
            </a:pPr>
            <a:endParaRPr lang="fr-FR" altLang="fr-FR" sz="1000" dirty="0" smtClean="0">
              <a:solidFill>
                <a:srgbClr val="969696"/>
              </a:solidFill>
            </a:endParaRPr>
          </a:p>
          <a:p>
            <a:pPr eaLnBrk="1" hangingPunct="1">
              <a:lnSpc>
                <a:spcPct val="80000"/>
              </a:lnSpc>
              <a:spcBef>
                <a:spcPct val="0"/>
              </a:spcBef>
              <a:buFontTx/>
              <a:buNone/>
            </a:pPr>
            <a:endParaRPr lang="fr-FR" altLang="fr-FR" sz="1400" dirty="0">
              <a:solidFill>
                <a:srgbClr val="969696"/>
              </a:solidFill>
            </a:endParaRPr>
          </a:p>
        </p:txBody>
      </p:sp>
      <p:pic>
        <p:nvPicPr>
          <p:cNvPr id="16390" name="Picture 24"/>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84212" y="4471924"/>
            <a:ext cx="7559675" cy="160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391" name="Picture 29"/>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60400" y="684213"/>
            <a:ext cx="7583488" cy="3752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392" name="Oval 30"/>
          <p:cNvSpPr>
            <a:spLocks noChangeArrowheads="1"/>
          </p:cNvSpPr>
          <p:nvPr/>
        </p:nvSpPr>
        <p:spPr bwMode="auto">
          <a:xfrm>
            <a:off x="1547813" y="1628775"/>
            <a:ext cx="1873250" cy="936625"/>
          </a:xfrm>
          <a:prstGeom prst="ellipse">
            <a:avLst/>
          </a:prstGeom>
          <a:noFill/>
          <a:ln w="9525">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Arial" charset="0"/>
                <a:cs typeface="Arial" charset="0"/>
              </a:defRPr>
            </a:lvl1pPr>
            <a:lvl2pPr marL="742950" indent="-285750">
              <a:spcBef>
                <a:spcPct val="20000"/>
              </a:spcBef>
              <a:buChar char="–"/>
              <a:defRPr sz="2800">
                <a:solidFill>
                  <a:schemeClr val="tx1"/>
                </a:solidFill>
                <a:latin typeface="Arial" charset="0"/>
                <a:cs typeface="Arial" charset="0"/>
              </a:defRPr>
            </a:lvl2pPr>
            <a:lvl3pPr marL="1143000" indent="-228600">
              <a:spcBef>
                <a:spcPct val="20000"/>
              </a:spcBef>
              <a:buChar char="•"/>
              <a:defRPr sz="2400">
                <a:solidFill>
                  <a:schemeClr val="tx1"/>
                </a:solidFill>
                <a:latin typeface="Arial" charset="0"/>
                <a:cs typeface="Arial" charset="0"/>
              </a:defRPr>
            </a:lvl3pPr>
            <a:lvl4pPr marL="1600200" indent="-228600">
              <a:spcBef>
                <a:spcPct val="20000"/>
              </a:spcBef>
              <a:buChar char="–"/>
              <a:defRPr sz="2000">
                <a:solidFill>
                  <a:schemeClr val="tx1"/>
                </a:solidFill>
                <a:latin typeface="Arial" charset="0"/>
                <a:cs typeface="Arial" charset="0"/>
              </a:defRPr>
            </a:lvl4pPr>
            <a:lvl5pPr marL="2057400" indent="-22860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eaLnBrk="1" hangingPunct="1">
              <a:spcBef>
                <a:spcPct val="0"/>
              </a:spcBef>
              <a:buFontTx/>
              <a:buNone/>
            </a:pPr>
            <a:endParaRPr lang="fr-FR" altLang="fr-FR" sz="1800"/>
          </a:p>
        </p:txBody>
      </p:sp>
      <p:sp>
        <p:nvSpPr>
          <p:cNvPr id="16393" name="Oval 31"/>
          <p:cNvSpPr>
            <a:spLocks noChangeArrowheads="1"/>
          </p:cNvSpPr>
          <p:nvPr/>
        </p:nvSpPr>
        <p:spPr bwMode="auto">
          <a:xfrm>
            <a:off x="3275013" y="1412875"/>
            <a:ext cx="1873250" cy="936625"/>
          </a:xfrm>
          <a:prstGeom prst="ellipse">
            <a:avLst/>
          </a:prstGeom>
          <a:noFill/>
          <a:ln w="9525">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Arial" charset="0"/>
                <a:cs typeface="Arial" charset="0"/>
              </a:defRPr>
            </a:lvl1pPr>
            <a:lvl2pPr marL="742950" indent="-285750">
              <a:spcBef>
                <a:spcPct val="20000"/>
              </a:spcBef>
              <a:buChar char="–"/>
              <a:defRPr sz="2800">
                <a:solidFill>
                  <a:schemeClr val="tx1"/>
                </a:solidFill>
                <a:latin typeface="Arial" charset="0"/>
                <a:cs typeface="Arial" charset="0"/>
              </a:defRPr>
            </a:lvl2pPr>
            <a:lvl3pPr marL="1143000" indent="-228600">
              <a:spcBef>
                <a:spcPct val="20000"/>
              </a:spcBef>
              <a:buChar char="•"/>
              <a:defRPr sz="2400">
                <a:solidFill>
                  <a:schemeClr val="tx1"/>
                </a:solidFill>
                <a:latin typeface="Arial" charset="0"/>
                <a:cs typeface="Arial" charset="0"/>
              </a:defRPr>
            </a:lvl3pPr>
            <a:lvl4pPr marL="1600200" indent="-228600">
              <a:spcBef>
                <a:spcPct val="20000"/>
              </a:spcBef>
              <a:buChar char="–"/>
              <a:defRPr sz="2000">
                <a:solidFill>
                  <a:schemeClr val="tx1"/>
                </a:solidFill>
                <a:latin typeface="Arial" charset="0"/>
                <a:cs typeface="Arial" charset="0"/>
              </a:defRPr>
            </a:lvl4pPr>
            <a:lvl5pPr marL="2057400" indent="-22860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eaLnBrk="1" hangingPunct="1">
              <a:spcBef>
                <a:spcPct val="0"/>
              </a:spcBef>
              <a:buFontTx/>
              <a:buNone/>
            </a:pPr>
            <a:endParaRPr lang="fr-FR" altLang="fr-FR" sz="1800"/>
          </a:p>
        </p:txBody>
      </p:sp>
      <p:sp>
        <p:nvSpPr>
          <p:cNvPr id="16394" name="Oval 32"/>
          <p:cNvSpPr>
            <a:spLocks noChangeArrowheads="1"/>
          </p:cNvSpPr>
          <p:nvPr/>
        </p:nvSpPr>
        <p:spPr bwMode="auto">
          <a:xfrm>
            <a:off x="1547813" y="3068638"/>
            <a:ext cx="1873250" cy="936625"/>
          </a:xfrm>
          <a:prstGeom prst="ellipse">
            <a:avLst/>
          </a:prstGeom>
          <a:noFill/>
          <a:ln w="9525">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Arial" charset="0"/>
                <a:cs typeface="Arial" charset="0"/>
              </a:defRPr>
            </a:lvl1pPr>
            <a:lvl2pPr marL="742950" indent="-285750">
              <a:spcBef>
                <a:spcPct val="20000"/>
              </a:spcBef>
              <a:buChar char="–"/>
              <a:defRPr sz="2800">
                <a:solidFill>
                  <a:schemeClr val="tx1"/>
                </a:solidFill>
                <a:latin typeface="Arial" charset="0"/>
                <a:cs typeface="Arial" charset="0"/>
              </a:defRPr>
            </a:lvl2pPr>
            <a:lvl3pPr marL="1143000" indent="-228600">
              <a:spcBef>
                <a:spcPct val="20000"/>
              </a:spcBef>
              <a:buChar char="•"/>
              <a:defRPr sz="2400">
                <a:solidFill>
                  <a:schemeClr val="tx1"/>
                </a:solidFill>
                <a:latin typeface="Arial" charset="0"/>
                <a:cs typeface="Arial" charset="0"/>
              </a:defRPr>
            </a:lvl3pPr>
            <a:lvl4pPr marL="1600200" indent="-228600">
              <a:spcBef>
                <a:spcPct val="20000"/>
              </a:spcBef>
              <a:buChar char="–"/>
              <a:defRPr sz="2000">
                <a:solidFill>
                  <a:schemeClr val="tx1"/>
                </a:solidFill>
                <a:latin typeface="Arial" charset="0"/>
                <a:cs typeface="Arial" charset="0"/>
              </a:defRPr>
            </a:lvl4pPr>
            <a:lvl5pPr marL="2057400" indent="-22860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eaLnBrk="1" hangingPunct="1">
              <a:spcBef>
                <a:spcPct val="0"/>
              </a:spcBef>
              <a:buFontTx/>
              <a:buNone/>
            </a:pPr>
            <a:endParaRPr lang="fr-FR" altLang="fr-FR" sz="1800"/>
          </a:p>
        </p:txBody>
      </p:sp>
      <p:sp>
        <p:nvSpPr>
          <p:cNvPr id="2" name="Espace réservé du numéro de diapositive 1"/>
          <p:cNvSpPr>
            <a:spLocks noGrp="1"/>
          </p:cNvSpPr>
          <p:nvPr>
            <p:ph type="sldNum" sz="quarter" idx="12"/>
          </p:nvPr>
        </p:nvSpPr>
        <p:spPr/>
        <p:txBody>
          <a:bodyPr/>
          <a:lstStyle/>
          <a:p>
            <a:fld id="{C93F3F6B-A603-4548-ABE9-9F9DEC678465}" type="slidenum">
              <a:rPr lang="fr-FR" smtClean="0"/>
              <a:pPr/>
              <a:t>12</a:t>
            </a:fld>
            <a:endParaRPr lang="fr-FR"/>
          </a:p>
        </p:txBody>
      </p:sp>
    </p:spTree>
    <p:custDataLst>
      <p:tags r:id="rId1"/>
    </p:custDataLst>
    <p:extLst>
      <p:ext uri="{BB962C8B-B14F-4D97-AF65-F5344CB8AC3E}">
        <p14:creationId xmlns:p14="http://schemas.microsoft.com/office/powerpoint/2010/main" val="49103994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Espace réservé du numéro de diapositive 4"/>
          <p:cNvSpPr txBox="1">
            <a:spLocks noGrp="1"/>
          </p:cNvSpPr>
          <p:nvPr/>
        </p:nvSpPr>
        <p:spPr bwMode="auto">
          <a:xfrm>
            <a:off x="6553200" y="6245225"/>
            <a:ext cx="21336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charset="0"/>
                <a:cs typeface="Arial" charset="0"/>
              </a:defRPr>
            </a:lvl1pPr>
            <a:lvl2pPr marL="742950" indent="-285750">
              <a:spcBef>
                <a:spcPct val="20000"/>
              </a:spcBef>
              <a:buChar char="–"/>
              <a:defRPr sz="2800">
                <a:solidFill>
                  <a:schemeClr val="tx1"/>
                </a:solidFill>
                <a:latin typeface="Arial" charset="0"/>
                <a:cs typeface="Arial" charset="0"/>
              </a:defRPr>
            </a:lvl2pPr>
            <a:lvl3pPr marL="1143000" indent="-228600">
              <a:spcBef>
                <a:spcPct val="20000"/>
              </a:spcBef>
              <a:buChar char="•"/>
              <a:defRPr sz="2400">
                <a:solidFill>
                  <a:schemeClr val="tx1"/>
                </a:solidFill>
                <a:latin typeface="Arial" charset="0"/>
                <a:cs typeface="Arial" charset="0"/>
              </a:defRPr>
            </a:lvl3pPr>
            <a:lvl4pPr marL="1600200" indent="-228600">
              <a:spcBef>
                <a:spcPct val="20000"/>
              </a:spcBef>
              <a:buChar char="–"/>
              <a:defRPr sz="2000">
                <a:solidFill>
                  <a:schemeClr val="tx1"/>
                </a:solidFill>
                <a:latin typeface="Arial" charset="0"/>
                <a:cs typeface="Arial" charset="0"/>
              </a:defRPr>
            </a:lvl4pPr>
            <a:lvl5pPr marL="2057400" indent="-22860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algn="r" eaLnBrk="1" hangingPunct="1">
              <a:spcBef>
                <a:spcPct val="0"/>
              </a:spcBef>
              <a:buFontTx/>
              <a:buNone/>
            </a:pPr>
            <a:fld id="{29A96F3F-D1CD-46B7-A849-8CA32650B19D}" type="slidenum">
              <a:rPr lang="fr-FR" altLang="fr-FR" sz="1400"/>
              <a:pPr algn="r" eaLnBrk="1" hangingPunct="1">
                <a:spcBef>
                  <a:spcPct val="0"/>
                </a:spcBef>
                <a:buFontTx/>
                <a:buNone/>
              </a:pPr>
              <a:t>13</a:t>
            </a:fld>
            <a:endParaRPr lang="fr-FR" altLang="fr-FR" sz="1400"/>
          </a:p>
        </p:txBody>
      </p:sp>
      <p:sp>
        <p:nvSpPr>
          <p:cNvPr id="18436" name="Rectangle 6"/>
          <p:cNvSpPr>
            <a:spLocks noChangeArrowheads="1"/>
          </p:cNvSpPr>
          <p:nvPr/>
        </p:nvSpPr>
        <p:spPr bwMode="auto">
          <a:xfrm>
            <a:off x="2228172" y="139279"/>
            <a:ext cx="5011308"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charset="0"/>
                <a:cs typeface="Arial" charset="0"/>
              </a:defRPr>
            </a:lvl1pPr>
            <a:lvl2pPr marL="742950" indent="-285750">
              <a:spcBef>
                <a:spcPct val="20000"/>
              </a:spcBef>
              <a:buChar char="–"/>
              <a:defRPr sz="2800">
                <a:solidFill>
                  <a:schemeClr val="tx1"/>
                </a:solidFill>
                <a:latin typeface="Arial" charset="0"/>
                <a:cs typeface="Arial" charset="0"/>
              </a:defRPr>
            </a:lvl2pPr>
            <a:lvl3pPr marL="1143000" indent="-228600">
              <a:spcBef>
                <a:spcPct val="20000"/>
              </a:spcBef>
              <a:buChar char="•"/>
              <a:defRPr sz="2400">
                <a:solidFill>
                  <a:schemeClr val="tx1"/>
                </a:solidFill>
                <a:latin typeface="Arial" charset="0"/>
                <a:cs typeface="Arial" charset="0"/>
              </a:defRPr>
            </a:lvl3pPr>
            <a:lvl4pPr marL="1600200" indent="-228600">
              <a:spcBef>
                <a:spcPct val="20000"/>
              </a:spcBef>
              <a:buChar char="–"/>
              <a:defRPr sz="2000">
                <a:solidFill>
                  <a:schemeClr val="tx1"/>
                </a:solidFill>
                <a:latin typeface="Arial" charset="0"/>
                <a:cs typeface="Arial" charset="0"/>
              </a:defRPr>
            </a:lvl4pPr>
            <a:lvl5pPr marL="2057400" indent="-22860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algn="ctr">
              <a:spcBef>
                <a:spcPts val="0"/>
              </a:spcBef>
              <a:buNone/>
            </a:pPr>
            <a:r>
              <a:rPr lang="fr-FR" altLang="fr-FR" sz="2400" u="sng" dirty="0" smtClean="0">
                <a:solidFill>
                  <a:srgbClr val="0000FF"/>
                </a:solidFill>
              </a:rPr>
              <a:t>Prise de contact  pharmaceutiques </a:t>
            </a:r>
          </a:p>
          <a:p>
            <a:pPr algn="ctr">
              <a:spcBef>
                <a:spcPts val="0"/>
              </a:spcBef>
              <a:buNone/>
            </a:pPr>
            <a:r>
              <a:rPr lang="fr-FR" altLang="fr-FR" sz="2400" u="sng" dirty="0" smtClean="0">
                <a:solidFill>
                  <a:srgbClr val="0000FF"/>
                </a:solidFill>
              </a:rPr>
              <a:t>2001- 2011</a:t>
            </a:r>
            <a:endParaRPr lang="fr-FR" altLang="fr-FR" sz="2400" u="sng" dirty="0">
              <a:solidFill>
                <a:srgbClr val="0000FF"/>
              </a:solidFill>
            </a:endParaRPr>
          </a:p>
        </p:txBody>
      </p:sp>
      <p:pic>
        <p:nvPicPr>
          <p:cNvPr id="18437" name="Picture 21"/>
          <p:cNvPicPr>
            <a:picLocks noChangeAspect="1" noChangeArrowheads="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5868988" y="4652963"/>
            <a:ext cx="3240087" cy="2085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441" name="Text Box 24"/>
          <p:cNvSpPr txBox="1">
            <a:spLocks noChangeArrowheads="1"/>
          </p:cNvSpPr>
          <p:nvPr/>
        </p:nvSpPr>
        <p:spPr bwMode="auto">
          <a:xfrm>
            <a:off x="542989" y="1227137"/>
            <a:ext cx="5041900" cy="376237"/>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Char char="•"/>
              <a:defRPr sz="3200">
                <a:solidFill>
                  <a:schemeClr val="tx1"/>
                </a:solidFill>
                <a:latin typeface="Arial" charset="0"/>
                <a:cs typeface="Arial" charset="0"/>
              </a:defRPr>
            </a:lvl1pPr>
            <a:lvl2pPr marL="742950" indent="-285750">
              <a:spcBef>
                <a:spcPct val="20000"/>
              </a:spcBef>
              <a:buChar char="–"/>
              <a:defRPr sz="2800">
                <a:solidFill>
                  <a:schemeClr val="tx1"/>
                </a:solidFill>
                <a:latin typeface="Arial" charset="0"/>
                <a:cs typeface="Arial" charset="0"/>
              </a:defRPr>
            </a:lvl2pPr>
            <a:lvl3pPr marL="1143000" indent="-228600">
              <a:spcBef>
                <a:spcPct val="20000"/>
              </a:spcBef>
              <a:buChar char="•"/>
              <a:defRPr sz="2400">
                <a:solidFill>
                  <a:schemeClr val="tx1"/>
                </a:solidFill>
                <a:latin typeface="Arial" charset="0"/>
                <a:cs typeface="Arial" charset="0"/>
              </a:defRPr>
            </a:lvl3pPr>
            <a:lvl4pPr marL="1600200" indent="-228600">
              <a:spcBef>
                <a:spcPct val="20000"/>
              </a:spcBef>
              <a:buChar char="–"/>
              <a:defRPr sz="2000">
                <a:solidFill>
                  <a:schemeClr val="tx1"/>
                </a:solidFill>
                <a:latin typeface="Arial" charset="0"/>
                <a:cs typeface="Arial" charset="0"/>
              </a:defRPr>
            </a:lvl4pPr>
            <a:lvl5pPr marL="2057400" indent="-22860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algn="ctr">
              <a:spcBef>
                <a:spcPct val="0"/>
              </a:spcBef>
              <a:buFontTx/>
              <a:buNone/>
            </a:pPr>
            <a:r>
              <a:rPr lang="fr-FR" altLang="fr-FR" sz="1800" b="1"/>
              <a:t>Recueil des données du patient</a:t>
            </a:r>
            <a:endParaRPr lang="fr-FR" altLang="fr-FR" sz="1800"/>
          </a:p>
        </p:txBody>
      </p:sp>
      <p:sp>
        <p:nvSpPr>
          <p:cNvPr id="18442" name="Text Box 25"/>
          <p:cNvSpPr txBox="1">
            <a:spLocks noChangeArrowheads="1"/>
          </p:cNvSpPr>
          <p:nvPr/>
        </p:nvSpPr>
        <p:spPr bwMode="auto">
          <a:xfrm>
            <a:off x="544577" y="1874837"/>
            <a:ext cx="4968875"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charset="0"/>
                <a:cs typeface="Arial" charset="0"/>
              </a:defRPr>
            </a:lvl1pPr>
            <a:lvl2pPr marL="742950" indent="-285750">
              <a:spcBef>
                <a:spcPct val="20000"/>
              </a:spcBef>
              <a:buChar char="–"/>
              <a:defRPr sz="2800">
                <a:solidFill>
                  <a:schemeClr val="tx1"/>
                </a:solidFill>
                <a:latin typeface="Arial" charset="0"/>
                <a:cs typeface="Arial" charset="0"/>
              </a:defRPr>
            </a:lvl2pPr>
            <a:lvl3pPr marL="1143000" indent="-228600">
              <a:spcBef>
                <a:spcPct val="20000"/>
              </a:spcBef>
              <a:buChar char="•"/>
              <a:defRPr sz="2400">
                <a:solidFill>
                  <a:schemeClr val="tx1"/>
                </a:solidFill>
                <a:latin typeface="Arial" charset="0"/>
                <a:cs typeface="Arial" charset="0"/>
              </a:defRPr>
            </a:lvl3pPr>
            <a:lvl4pPr marL="1600200" indent="-228600">
              <a:spcBef>
                <a:spcPct val="20000"/>
              </a:spcBef>
              <a:buChar char="–"/>
              <a:defRPr sz="2000">
                <a:solidFill>
                  <a:schemeClr val="tx1"/>
                </a:solidFill>
                <a:latin typeface="Arial" charset="0"/>
                <a:cs typeface="Arial" charset="0"/>
              </a:defRPr>
            </a:lvl4pPr>
            <a:lvl5pPr marL="2057400" indent="-22860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algn="ctr">
              <a:spcBef>
                <a:spcPct val="0"/>
              </a:spcBef>
              <a:buFontTx/>
              <a:buNone/>
            </a:pPr>
            <a:r>
              <a:rPr lang="fr-FR" altLang="fr-FR" sz="1800" b="1" i="1"/>
              <a:t>Visite au patient</a:t>
            </a:r>
            <a:endParaRPr lang="fr-FR" altLang="fr-FR" sz="1800" i="1"/>
          </a:p>
        </p:txBody>
      </p:sp>
      <p:sp>
        <p:nvSpPr>
          <p:cNvPr id="18444" name="Rectangle 27"/>
          <p:cNvSpPr>
            <a:spLocks noChangeArrowheads="1"/>
          </p:cNvSpPr>
          <p:nvPr/>
        </p:nvSpPr>
        <p:spPr bwMode="auto">
          <a:xfrm>
            <a:off x="544577" y="2385313"/>
            <a:ext cx="4968875" cy="376237"/>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Char char="•"/>
              <a:defRPr sz="3200">
                <a:solidFill>
                  <a:schemeClr val="tx1"/>
                </a:solidFill>
                <a:latin typeface="Arial" charset="0"/>
                <a:cs typeface="Arial" charset="0"/>
              </a:defRPr>
            </a:lvl1pPr>
            <a:lvl2pPr marL="742950" indent="-285750">
              <a:spcBef>
                <a:spcPct val="20000"/>
              </a:spcBef>
              <a:buChar char="–"/>
              <a:defRPr sz="2800">
                <a:solidFill>
                  <a:schemeClr val="tx1"/>
                </a:solidFill>
                <a:latin typeface="Arial" charset="0"/>
                <a:cs typeface="Arial" charset="0"/>
              </a:defRPr>
            </a:lvl2pPr>
            <a:lvl3pPr marL="1143000" indent="-228600">
              <a:spcBef>
                <a:spcPct val="20000"/>
              </a:spcBef>
              <a:buChar char="•"/>
              <a:defRPr sz="2400">
                <a:solidFill>
                  <a:schemeClr val="tx1"/>
                </a:solidFill>
                <a:latin typeface="Arial" charset="0"/>
                <a:cs typeface="Arial" charset="0"/>
              </a:defRPr>
            </a:lvl3pPr>
            <a:lvl4pPr marL="1600200" indent="-228600">
              <a:spcBef>
                <a:spcPct val="20000"/>
              </a:spcBef>
              <a:buChar char="–"/>
              <a:defRPr sz="2000">
                <a:solidFill>
                  <a:schemeClr val="tx1"/>
                </a:solidFill>
                <a:latin typeface="Arial" charset="0"/>
                <a:cs typeface="Arial" charset="0"/>
              </a:defRPr>
            </a:lvl4pPr>
            <a:lvl5pPr marL="2057400" indent="-22860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algn="ctr" eaLnBrk="1" hangingPunct="1">
              <a:spcBef>
                <a:spcPct val="0"/>
              </a:spcBef>
              <a:buFontTx/>
              <a:buNone/>
            </a:pPr>
            <a:r>
              <a:rPr lang="fr-FR" altLang="fr-FR" sz="1800" b="1" dirty="0"/>
              <a:t>Bilan d’observance</a:t>
            </a:r>
            <a:r>
              <a:rPr lang="fr-FR" altLang="fr-FR" sz="1800" dirty="0"/>
              <a:t> </a:t>
            </a:r>
          </a:p>
        </p:txBody>
      </p:sp>
      <p:sp>
        <p:nvSpPr>
          <p:cNvPr id="18445" name="Rectangle 28"/>
          <p:cNvSpPr>
            <a:spLocks noChangeArrowheads="1"/>
          </p:cNvSpPr>
          <p:nvPr/>
        </p:nvSpPr>
        <p:spPr bwMode="auto">
          <a:xfrm>
            <a:off x="579501" y="3105150"/>
            <a:ext cx="4968875"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charset="0"/>
                <a:cs typeface="Arial" charset="0"/>
              </a:defRPr>
            </a:lvl1pPr>
            <a:lvl2pPr marL="742950" indent="-285750">
              <a:spcBef>
                <a:spcPct val="20000"/>
              </a:spcBef>
              <a:buChar char="–"/>
              <a:defRPr sz="2800">
                <a:solidFill>
                  <a:schemeClr val="tx1"/>
                </a:solidFill>
                <a:latin typeface="Arial" charset="0"/>
                <a:cs typeface="Arial" charset="0"/>
              </a:defRPr>
            </a:lvl2pPr>
            <a:lvl3pPr marL="1143000" indent="-228600">
              <a:spcBef>
                <a:spcPct val="20000"/>
              </a:spcBef>
              <a:buChar char="•"/>
              <a:defRPr sz="2400">
                <a:solidFill>
                  <a:schemeClr val="tx1"/>
                </a:solidFill>
                <a:latin typeface="Arial" charset="0"/>
                <a:cs typeface="Arial" charset="0"/>
              </a:defRPr>
            </a:lvl3pPr>
            <a:lvl4pPr marL="1600200" indent="-228600">
              <a:spcBef>
                <a:spcPct val="20000"/>
              </a:spcBef>
              <a:buChar char="–"/>
              <a:defRPr sz="2000">
                <a:solidFill>
                  <a:schemeClr val="tx1"/>
                </a:solidFill>
                <a:latin typeface="Arial" charset="0"/>
                <a:cs typeface="Arial" charset="0"/>
              </a:defRPr>
            </a:lvl4pPr>
            <a:lvl5pPr marL="2057400" indent="-22860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algn="ctr" eaLnBrk="1" hangingPunct="1">
              <a:spcBef>
                <a:spcPct val="0"/>
              </a:spcBef>
              <a:buFontTx/>
              <a:buNone/>
            </a:pPr>
            <a:r>
              <a:rPr lang="fr-FR" altLang="fr-FR" sz="1800" b="1" i="1" dirty="0"/>
              <a:t>Échanges médico pharmaceutiques </a:t>
            </a:r>
          </a:p>
          <a:p>
            <a:pPr algn="ctr" eaLnBrk="1" hangingPunct="1">
              <a:spcBef>
                <a:spcPct val="0"/>
              </a:spcBef>
              <a:buFontTx/>
              <a:buNone/>
            </a:pPr>
            <a:r>
              <a:rPr lang="fr-FR" altLang="fr-FR" sz="1800" b="1" i="1" dirty="0">
                <a:sym typeface="Wingdings" pitchFamily="2" charset="2"/>
              </a:rPr>
              <a:t> Approche multidisciplinaire</a:t>
            </a:r>
            <a:r>
              <a:rPr lang="fr-FR" altLang="fr-FR" sz="1800" i="1" dirty="0"/>
              <a:t> </a:t>
            </a:r>
          </a:p>
        </p:txBody>
      </p:sp>
      <p:sp>
        <p:nvSpPr>
          <p:cNvPr id="2" name="Espace réservé du numéro de diapositive 1"/>
          <p:cNvSpPr>
            <a:spLocks noGrp="1"/>
          </p:cNvSpPr>
          <p:nvPr>
            <p:ph type="sldNum" sz="quarter" idx="12"/>
          </p:nvPr>
        </p:nvSpPr>
        <p:spPr/>
        <p:txBody>
          <a:bodyPr/>
          <a:lstStyle/>
          <a:p>
            <a:fld id="{C93F3F6B-A603-4548-ABE9-9F9DEC678465}" type="slidenum">
              <a:rPr lang="fr-FR" smtClean="0">
                <a:solidFill>
                  <a:schemeClr val="tx1"/>
                </a:solidFill>
              </a:rPr>
              <a:pPr/>
              <a:t>13</a:t>
            </a:fld>
            <a:endParaRPr lang="fr-FR">
              <a:solidFill>
                <a:schemeClr val="tx1"/>
              </a:solidFill>
            </a:endParaRPr>
          </a:p>
        </p:txBody>
      </p:sp>
      <p:sp>
        <p:nvSpPr>
          <p:cNvPr id="15" name="ZoneTexte 1"/>
          <p:cNvSpPr txBox="1">
            <a:spLocks noChangeArrowheads="1"/>
          </p:cNvSpPr>
          <p:nvPr/>
        </p:nvSpPr>
        <p:spPr bwMode="auto">
          <a:xfrm>
            <a:off x="5868988" y="1341764"/>
            <a:ext cx="2700337" cy="261610"/>
          </a:xfrm>
          <a:prstGeom prst="rect">
            <a:avLst/>
          </a:prstGeom>
          <a:noFill/>
          <a:ln>
            <a:noFill/>
          </a:ln>
          <a:extLst/>
        </p:spPr>
        <p:txBody>
          <a:bodyPr>
            <a:spAutoFit/>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fr-FR" altLang="fr-FR" sz="1100" dirty="0"/>
              <a:t> </a:t>
            </a:r>
            <a:r>
              <a:rPr lang="fr-FR" altLang="fr-FR" sz="1100" dirty="0" smtClean="0"/>
              <a:t>(dont données biologiques)</a:t>
            </a:r>
            <a:endParaRPr lang="fr-FR" altLang="fr-FR" sz="1100" dirty="0"/>
          </a:p>
        </p:txBody>
      </p:sp>
      <p:sp>
        <p:nvSpPr>
          <p:cNvPr id="3" name="Rectangle 2"/>
          <p:cNvSpPr/>
          <p:nvPr/>
        </p:nvSpPr>
        <p:spPr>
          <a:xfrm>
            <a:off x="716818" y="4664871"/>
            <a:ext cx="4796634" cy="369332"/>
          </a:xfrm>
          <a:prstGeom prst="rect">
            <a:avLst/>
          </a:prstGeom>
        </p:spPr>
        <p:txBody>
          <a:bodyPr wrap="none">
            <a:spAutoFit/>
          </a:bodyPr>
          <a:lstStyle/>
          <a:p>
            <a:r>
              <a:rPr lang="fr-FR" b="1" dirty="0" smtClean="0"/>
              <a:t>Identification d’ </a:t>
            </a:r>
            <a:r>
              <a:rPr lang="fr-FR" b="1" dirty="0"/>
              <a:t>Interventions Pharmaceutiques </a:t>
            </a:r>
            <a:endParaRPr lang="fr-FR" dirty="0"/>
          </a:p>
        </p:txBody>
      </p:sp>
      <p:sp>
        <p:nvSpPr>
          <p:cNvPr id="19" name="Rectangle 30"/>
          <p:cNvSpPr>
            <a:spLocks noChangeArrowheads="1"/>
          </p:cNvSpPr>
          <p:nvPr/>
        </p:nvSpPr>
        <p:spPr bwMode="auto">
          <a:xfrm>
            <a:off x="542988" y="4001548"/>
            <a:ext cx="4968875" cy="376237"/>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Char char="•"/>
              <a:defRPr sz="3200">
                <a:solidFill>
                  <a:schemeClr val="tx1"/>
                </a:solidFill>
                <a:latin typeface="Arial" charset="0"/>
                <a:cs typeface="Arial" charset="0"/>
              </a:defRPr>
            </a:lvl1pPr>
            <a:lvl2pPr marL="742950" indent="-285750">
              <a:spcBef>
                <a:spcPct val="20000"/>
              </a:spcBef>
              <a:buChar char="–"/>
              <a:defRPr sz="2800">
                <a:solidFill>
                  <a:schemeClr val="tx1"/>
                </a:solidFill>
                <a:latin typeface="Arial" charset="0"/>
                <a:cs typeface="Arial" charset="0"/>
              </a:defRPr>
            </a:lvl2pPr>
            <a:lvl3pPr marL="1143000" indent="-228600">
              <a:spcBef>
                <a:spcPct val="20000"/>
              </a:spcBef>
              <a:buChar char="•"/>
              <a:defRPr sz="2400">
                <a:solidFill>
                  <a:schemeClr val="tx1"/>
                </a:solidFill>
                <a:latin typeface="Arial" charset="0"/>
                <a:cs typeface="Arial" charset="0"/>
              </a:defRPr>
            </a:lvl3pPr>
            <a:lvl4pPr marL="1600200" indent="-228600">
              <a:spcBef>
                <a:spcPct val="20000"/>
              </a:spcBef>
              <a:buChar char="–"/>
              <a:defRPr sz="2000">
                <a:solidFill>
                  <a:schemeClr val="tx1"/>
                </a:solidFill>
                <a:latin typeface="Arial" charset="0"/>
                <a:cs typeface="Arial" charset="0"/>
              </a:defRPr>
            </a:lvl4pPr>
            <a:lvl5pPr marL="2057400" indent="-22860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algn="ctr" eaLnBrk="1" hangingPunct="1">
              <a:spcBef>
                <a:spcPct val="0"/>
              </a:spcBef>
              <a:buFontTx/>
              <a:buNone/>
            </a:pPr>
            <a:r>
              <a:rPr lang="fr-FR" altLang="fr-FR" sz="1800" b="1" dirty="0" smtClean="0"/>
              <a:t>Analyse pharmaceutique</a:t>
            </a:r>
            <a:endParaRPr lang="fr-FR" altLang="fr-FR" sz="1800" b="1" dirty="0"/>
          </a:p>
        </p:txBody>
      </p:sp>
    </p:spTree>
    <p:custDataLst>
      <p:tags r:id="rId1"/>
    </p:custDataLst>
    <p:extLst>
      <p:ext uri="{BB962C8B-B14F-4D97-AF65-F5344CB8AC3E}">
        <p14:creationId xmlns:p14="http://schemas.microsoft.com/office/powerpoint/2010/main" val="211643314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12"/>
          </p:nvPr>
        </p:nvSpPr>
        <p:spPr/>
        <p:txBody>
          <a:bodyPr/>
          <a:lstStyle/>
          <a:p>
            <a:fld id="{C93F3F6B-A603-4548-ABE9-9F9DEC678465}" type="slidenum">
              <a:rPr lang="fr-FR" smtClean="0"/>
              <a:pPr/>
              <a:t>14</a:t>
            </a:fld>
            <a:endParaRPr lang="fr-FR"/>
          </a:p>
        </p:txBody>
      </p:sp>
      <p:sp>
        <p:nvSpPr>
          <p:cNvPr id="3" name="Rectangle 1"/>
          <p:cNvSpPr>
            <a:spLocks noChangeArrowheads="1"/>
          </p:cNvSpPr>
          <p:nvPr/>
        </p:nvSpPr>
        <p:spPr bwMode="auto">
          <a:xfrm>
            <a:off x="683568" y="1628800"/>
            <a:ext cx="7993013" cy="41960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nSpc>
                <a:spcPct val="150000"/>
              </a:lnSpc>
            </a:pPr>
            <a:r>
              <a:rPr lang="fr-FR" altLang="fr-FR" dirty="0"/>
              <a:t>D'après l'ISO, International </a:t>
            </a:r>
            <a:r>
              <a:rPr lang="fr-FR" altLang="fr-FR" dirty="0" err="1"/>
              <a:t>Organization</a:t>
            </a:r>
            <a:r>
              <a:rPr lang="fr-FR" altLang="fr-FR" dirty="0"/>
              <a:t> for </a:t>
            </a:r>
            <a:r>
              <a:rPr lang="fr-FR" altLang="fr-FR" dirty="0" err="1"/>
              <a:t>Standardization</a:t>
            </a:r>
            <a:r>
              <a:rPr lang="fr-FR" altLang="fr-FR" dirty="0"/>
              <a:t>, </a:t>
            </a:r>
          </a:p>
          <a:p>
            <a:pPr>
              <a:lnSpc>
                <a:spcPct val="150000"/>
              </a:lnSpc>
            </a:pPr>
            <a:r>
              <a:rPr lang="fr-FR" altLang="fr-FR" dirty="0"/>
              <a:t>la </a:t>
            </a:r>
            <a:r>
              <a:rPr lang="fr-FR" altLang="fr-FR" b="1" dirty="0"/>
              <a:t>Norme </a:t>
            </a:r>
            <a:r>
              <a:rPr lang="fr-FR" altLang="fr-FR" dirty="0"/>
              <a:t>est un </a:t>
            </a:r>
            <a:r>
              <a:rPr lang="fr-FR" altLang="fr-FR" dirty="0" smtClean="0"/>
              <a:t>:</a:t>
            </a:r>
          </a:p>
          <a:p>
            <a:pPr>
              <a:lnSpc>
                <a:spcPct val="150000"/>
              </a:lnSpc>
            </a:pPr>
            <a:endParaRPr lang="fr-FR" altLang="fr-FR" dirty="0"/>
          </a:p>
          <a:p>
            <a:pPr>
              <a:lnSpc>
                <a:spcPct val="150000"/>
              </a:lnSpc>
            </a:pPr>
            <a:r>
              <a:rPr lang="fr-FR" altLang="fr-FR" dirty="0"/>
              <a:t>« Document établi par consensus et approuvé par un organisme reconnu, qui fournit, </a:t>
            </a:r>
          </a:p>
          <a:p>
            <a:pPr>
              <a:lnSpc>
                <a:spcPct val="150000"/>
              </a:lnSpc>
            </a:pPr>
            <a:r>
              <a:rPr lang="fr-FR" altLang="fr-FR" dirty="0"/>
              <a:t>pour des </a:t>
            </a:r>
            <a:r>
              <a:rPr lang="fr-FR" altLang="fr-FR" b="1" dirty="0"/>
              <a:t>usages communs et répétés</a:t>
            </a:r>
            <a:r>
              <a:rPr lang="fr-FR" altLang="fr-FR" dirty="0"/>
              <a:t>, des règles, </a:t>
            </a:r>
          </a:p>
          <a:p>
            <a:pPr>
              <a:lnSpc>
                <a:spcPct val="150000"/>
              </a:lnSpc>
            </a:pPr>
            <a:r>
              <a:rPr lang="fr-FR" altLang="fr-FR" dirty="0"/>
              <a:t>des lignes directrices </a:t>
            </a:r>
          </a:p>
          <a:p>
            <a:pPr>
              <a:lnSpc>
                <a:spcPct val="150000"/>
              </a:lnSpc>
            </a:pPr>
            <a:r>
              <a:rPr lang="fr-FR" altLang="fr-FR" dirty="0"/>
              <a:t>ou des caractéristiques, </a:t>
            </a:r>
          </a:p>
          <a:p>
            <a:pPr>
              <a:lnSpc>
                <a:spcPct val="150000"/>
              </a:lnSpc>
            </a:pPr>
            <a:r>
              <a:rPr lang="fr-FR" altLang="fr-FR" dirty="0"/>
              <a:t>pour des activités ou leurs résultats </a:t>
            </a:r>
            <a:r>
              <a:rPr lang="fr-FR" altLang="fr-FR" b="1" dirty="0"/>
              <a:t>garantissant un niveau d'ordre optimal </a:t>
            </a:r>
            <a:r>
              <a:rPr lang="fr-FR" altLang="fr-FR" dirty="0"/>
              <a:t>dans un contexte donné. »</a:t>
            </a:r>
          </a:p>
        </p:txBody>
      </p:sp>
      <p:sp>
        <p:nvSpPr>
          <p:cNvPr id="4" name="ZoneTexte 3"/>
          <p:cNvSpPr txBox="1"/>
          <p:nvPr/>
        </p:nvSpPr>
        <p:spPr>
          <a:xfrm>
            <a:off x="1864507" y="476672"/>
            <a:ext cx="5515805" cy="707886"/>
          </a:xfrm>
          <a:prstGeom prst="rect">
            <a:avLst/>
          </a:prstGeom>
          <a:noFill/>
        </p:spPr>
        <p:txBody>
          <a:bodyPr wrap="none" rtlCol="0">
            <a:spAutoFit/>
          </a:bodyPr>
          <a:lstStyle/>
          <a:p>
            <a:r>
              <a:rPr lang="fr-FR" sz="4000" dirty="0" smtClean="0">
                <a:solidFill>
                  <a:srgbClr val="0000FF"/>
                </a:solidFill>
              </a:rPr>
              <a:t>Qu’est ce qu’une norme ?</a:t>
            </a:r>
            <a:endParaRPr lang="fr-FR" sz="4000" dirty="0">
              <a:solidFill>
                <a:srgbClr val="0000FF"/>
              </a:solidFill>
            </a:endParaRPr>
          </a:p>
        </p:txBody>
      </p:sp>
    </p:spTree>
    <p:extLst>
      <p:ext uri="{BB962C8B-B14F-4D97-AF65-F5344CB8AC3E}">
        <p14:creationId xmlns:p14="http://schemas.microsoft.com/office/powerpoint/2010/main" val="18735867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Espace réservé du numéro de diapositive 4"/>
          <p:cNvSpPr txBox="1">
            <a:spLocks noGrp="1"/>
          </p:cNvSpPr>
          <p:nvPr/>
        </p:nvSpPr>
        <p:spPr bwMode="auto">
          <a:xfrm>
            <a:off x="6553200" y="6245225"/>
            <a:ext cx="21336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charset="0"/>
                <a:cs typeface="Arial" charset="0"/>
              </a:defRPr>
            </a:lvl1pPr>
            <a:lvl2pPr marL="742950" indent="-285750">
              <a:spcBef>
                <a:spcPct val="20000"/>
              </a:spcBef>
              <a:buChar char="–"/>
              <a:defRPr sz="2800">
                <a:solidFill>
                  <a:schemeClr val="tx1"/>
                </a:solidFill>
                <a:latin typeface="Arial" charset="0"/>
                <a:cs typeface="Arial" charset="0"/>
              </a:defRPr>
            </a:lvl2pPr>
            <a:lvl3pPr marL="1143000" indent="-228600">
              <a:spcBef>
                <a:spcPct val="20000"/>
              </a:spcBef>
              <a:buChar char="•"/>
              <a:defRPr sz="2400">
                <a:solidFill>
                  <a:schemeClr val="tx1"/>
                </a:solidFill>
                <a:latin typeface="Arial" charset="0"/>
                <a:cs typeface="Arial" charset="0"/>
              </a:defRPr>
            </a:lvl3pPr>
            <a:lvl4pPr marL="1600200" indent="-228600">
              <a:spcBef>
                <a:spcPct val="20000"/>
              </a:spcBef>
              <a:buChar char="–"/>
              <a:defRPr sz="2000">
                <a:solidFill>
                  <a:schemeClr val="tx1"/>
                </a:solidFill>
                <a:latin typeface="Arial" charset="0"/>
                <a:cs typeface="Arial" charset="0"/>
              </a:defRPr>
            </a:lvl4pPr>
            <a:lvl5pPr marL="2057400" indent="-22860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algn="r" eaLnBrk="1" hangingPunct="1">
              <a:spcBef>
                <a:spcPct val="0"/>
              </a:spcBef>
              <a:buFontTx/>
              <a:buNone/>
            </a:pPr>
            <a:fld id="{29A96F3F-D1CD-46B7-A849-8CA32650B19D}" type="slidenum">
              <a:rPr lang="fr-FR" altLang="fr-FR" sz="1400"/>
              <a:pPr algn="r" eaLnBrk="1" hangingPunct="1">
                <a:spcBef>
                  <a:spcPct val="0"/>
                </a:spcBef>
                <a:buFontTx/>
                <a:buNone/>
              </a:pPr>
              <a:t>15</a:t>
            </a:fld>
            <a:endParaRPr lang="fr-FR" altLang="fr-FR" sz="1400"/>
          </a:p>
        </p:txBody>
      </p:sp>
      <p:sp>
        <p:nvSpPr>
          <p:cNvPr id="18436" name="Rectangle 6"/>
          <p:cNvSpPr>
            <a:spLocks noChangeArrowheads="1"/>
          </p:cNvSpPr>
          <p:nvPr/>
        </p:nvSpPr>
        <p:spPr bwMode="auto">
          <a:xfrm>
            <a:off x="0" y="173015"/>
            <a:ext cx="9144000"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charset="0"/>
                <a:cs typeface="Arial" charset="0"/>
              </a:defRPr>
            </a:lvl1pPr>
            <a:lvl2pPr marL="742950" indent="-285750">
              <a:spcBef>
                <a:spcPct val="20000"/>
              </a:spcBef>
              <a:buChar char="–"/>
              <a:defRPr sz="2800">
                <a:solidFill>
                  <a:schemeClr val="tx1"/>
                </a:solidFill>
                <a:latin typeface="Arial" charset="0"/>
                <a:cs typeface="Arial" charset="0"/>
              </a:defRPr>
            </a:lvl2pPr>
            <a:lvl3pPr marL="1143000" indent="-228600">
              <a:spcBef>
                <a:spcPct val="20000"/>
              </a:spcBef>
              <a:buChar char="•"/>
              <a:defRPr sz="2400">
                <a:solidFill>
                  <a:schemeClr val="tx1"/>
                </a:solidFill>
                <a:latin typeface="Arial" charset="0"/>
                <a:cs typeface="Arial" charset="0"/>
              </a:defRPr>
            </a:lvl3pPr>
            <a:lvl4pPr marL="1600200" indent="-228600">
              <a:spcBef>
                <a:spcPct val="20000"/>
              </a:spcBef>
              <a:buChar char="–"/>
              <a:defRPr sz="2000">
                <a:solidFill>
                  <a:schemeClr val="tx1"/>
                </a:solidFill>
                <a:latin typeface="Arial" charset="0"/>
                <a:cs typeface="Arial" charset="0"/>
              </a:defRPr>
            </a:lvl4pPr>
            <a:lvl5pPr marL="2057400" indent="-22860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algn="ctr">
              <a:spcBef>
                <a:spcPts val="0"/>
              </a:spcBef>
              <a:buNone/>
            </a:pPr>
            <a:r>
              <a:rPr lang="fr-FR" altLang="fr-FR" sz="2400" u="sng" dirty="0" smtClean="0">
                <a:solidFill>
                  <a:srgbClr val="0000FF"/>
                </a:solidFill>
              </a:rPr>
              <a:t>Bilan Pharmaceutique Normalisé</a:t>
            </a:r>
            <a:r>
              <a:rPr lang="fr-FR" altLang="fr-FR" sz="2400" u="sng" dirty="0">
                <a:solidFill>
                  <a:srgbClr val="0000FF"/>
                </a:solidFill>
              </a:rPr>
              <a:t> </a:t>
            </a:r>
            <a:r>
              <a:rPr lang="fr-FR" altLang="fr-FR" sz="2400" u="sng" dirty="0" smtClean="0">
                <a:solidFill>
                  <a:srgbClr val="0000FF"/>
                </a:solidFill>
              </a:rPr>
              <a:t>à l’admission </a:t>
            </a:r>
          </a:p>
          <a:p>
            <a:pPr algn="ctr">
              <a:spcBef>
                <a:spcPts val="0"/>
              </a:spcBef>
              <a:buNone/>
            </a:pPr>
            <a:r>
              <a:rPr lang="fr-FR" altLang="fr-FR" sz="2400" u="sng" dirty="0" smtClean="0">
                <a:solidFill>
                  <a:srgbClr val="0000FF"/>
                </a:solidFill>
              </a:rPr>
              <a:t>2011- 2016</a:t>
            </a:r>
            <a:endParaRPr lang="fr-FR" altLang="fr-FR" sz="2400" u="sng" dirty="0">
              <a:solidFill>
                <a:srgbClr val="0000FF"/>
              </a:solidFill>
            </a:endParaRPr>
          </a:p>
        </p:txBody>
      </p:sp>
      <p:pic>
        <p:nvPicPr>
          <p:cNvPr id="18437" name="Picture 21"/>
          <p:cNvPicPr>
            <a:picLocks noChangeAspect="1" noChangeArrowheads="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5868988" y="4652963"/>
            <a:ext cx="3240087" cy="2085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441" name="Text Box 24"/>
          <p:cNvSpPr txBox="1">
            <a:spLocks noChangeArrowheads="1"/>
          </p:cNvSpPr>
          <p:nvPr/>
        </p:nvSpPr>
        <p:spPr bwMode="auto">
          <a:xfrm>
            <a:off x="542989" y="1227137"/>
            <a:ext cx="5041900" cy="376237"/>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Char char="•"/>
              <a:defRPr sz="3200">
                <a:solidFill>
                  <a:schemeClr val="tx1"/>
                </a:solidFill>
                <a:latin typeface="Arial" charset="0"/>
                <a:cs typeface="Arial" charset="0"/>
              </a:defRPr>
            </a:lvl1pPr>
            <a:lvl2pPr marL="742950" indent="-285750">
              <a:spcBef>
                <a:spcPct val="20000"/>
              </a:spcBef>
              <a:buChar char="–"/>
              <a:defRPr sz="2800">
                <a:solidFill>
                  <a:schemeClr val="tx1"/>
                </a:solidFill>
                <a:latin typeface="Arial" charset="0"/>
                <a:cs typeface="Arial" charset="0"/>
              </a:defRPr>
            </a:lvl2pPr>
            <a:lvl3pPr marL="1143000" indent="-228600">
              <a:spcBef>
                <a:spcPct val="20000"/>
              </a:spcBef>
              <a:buChar char="•"/>
              <a:defRPr sz="2400">
                <a:solidFill>
                  <a:schemeClr val="tx1"/>
                </a:solidFill>
                <a:latin typeface="Arial" charset="0"/>
                <a:cs typeface="Arial" charset="0"/>
              </a:defRPr>
            </a:lvl3pPr>
            <a:lvl4pPr marL="1600200" indent="-228600">
              <a:spcBef>
                <a:spcPct val="20000"/>
              </a:spcBef>
              <a:buChar char="–"/>
              <a:defRPr sz="2000">
                <a:solidFill>
                  <a:schemeClr val="tx1"/>
                </a:solidFill>
                <a:latin typeface="Arial" charset="0"/>
                <a:cs typeface="Arial" charset="0"/>
              </a:defRPr>
            </a:lvl4pPr>
            <a:lvl5pPr marL="2057400" indent="-22860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algn="ctr">
              <a:spcBef>
                <a:spcPct val="0"/>
              </a:spcBef>
              <a:buFontTx/>
              <a:buNone/>
            </a:pPr>
            <a:r>
              <a:rPr lang="fr-FR" altLang="fr-FR" sz="1800" b="1"/>
              <a:t>Recueil des données du patient</a:t>
            </a:r>
            <a:endParaRPr lang="fr-FR" altLang="fr-FR" sz="1800"/>
          </a:p>
        </p:txBody>
      </p:sp>
      <p:sp>
        <p:nvSpPr>
          <p:cNvPr id="18442" name="Text Box 25"/>
          <p:cNvSpPr txBox="1">
            <a:spLocks noChangeArrowheads="1"/>
          </p:cNvSpPr>
          <p:nvPr/>
        </p:nvSpPr>
        <p:spPr bwMode="auto">
          <a:xfrm>
            <a:off x="544577" y="1874837"/>
            <a:ext cx="4968875"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charset="0"/>
                <a:cs typeface="Arial" charset="0"/>
              </a:defRPr>
            </a:lvl1pPr>
            <a:lvl2pPr marL="742950" indent="-285750">
              <a:spcBef>
                <a:spcPct val="20000"/>
              </a:spcBef>
              <a:buChar char="–"/>
              <a:defRPr sz="2800">
                <a:solidFill>
                  <a:schemeClr val="tx1"/>
                </a:solidFill>
                <a:latin typeface="Arial" charset="0"/>
                <a:cs typeface="Arial" charset="0"/>
              </a:defRPr>
            </a:lvl2pPr>
            <a:lvl3pPr marL="1143000" indent="-228600">
              <a:spcBef>
                <a:spcPct val="20000"/>
              </a:spcBef>
              <a:buChar char="•"/>
              <a:defRPr sz="2400">
                <a:solidFill>
                  <a:schemeClr val="tx1"/>
                </a:solidFill>
                <a:latin typeface="Arial" charset="0"/>
                <a:cs typeface="Arial" charset="0"/>
              </a:defRPr>
            </a:lvl3pPr>
            <a:lvl4pPr marL="1600200" indent="-228600">
              <a:spcBef>
                <a:spcPct val="20000"/>
              </a:spcBef>
              <a:buChar char="–"/>
              <a:defRPr sz="2000">
                <a:solidFill>
                  <a:schemeClr val="tx1"/>
                </a:solidFill>
                <a:latin typeface="Arial" charset="0"/>
                <a:cs typeface="Arial" charset="0"/>
              </a:defRPr>
            </a:lvl4pPr>
            <a:lvl5pPr marL="2057400" indent="-22860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algn="ctr">
              <a:spcBef>
                <a:spcPct val="0"/>
              </a:spcBef>
              <a:buFontTx/>
              <a:buNone/>
            </a:pPr>
            <a:r>
              <a:rPr lang="fr-FR" altLang="fr-FR" sz="1800" b="1" i="1"/>
              <a:t>Visite au patient</a:t>
            </a:r>
            <a:endParaRPr lang="fr-FR" altLang="fr-FR" sz="1800" i="1"/>
          </a:p>
        </p:txBody>
      </p:sp>
      <p:sp>
        <p:nvSpPr>
          <p:cNvPr id="18443" name="Rectangle 26"/>
          <p:cNvSpPr>
            <a:spLocks noChangeArrowheads="1"/>
          </p:cNvSpPr>
          <p:nvPr/>
        </p:nvSpPr>
        <p:spPr bwMode="auto">
          <a:xfrm>
            <a:off x="542988" y="2963036"/>
            <a:ext cx="4979989" cy="376237"/>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a:spcBef>
                <a:spcPct val="20000"/>
              </a:spcBef>
              <a:buChar char="•"/>
              <a:defRPr sz="3200">
                <a:solidFill>
                  <a:schemeClr val="tx1"/>
                </a:solidFill>
                <a:latin typeface="Arial" charset="0"/>
                <a:cs typeface="Arial" charset="0"/>
              </a:defRPr>
            </a:lvl1pPr>
            <a:lvl2pPr marL="742950" indent="-285750">
              <a:spcBef>
                <a:spcPct val="20000"/>
              </a:spcBef>
              <a:buChar char="–"/>
              <a:defRPr sz="2800">
                <a:solidFill>
                  <a:schemeClr val="tx1"/>
                </a:solidFill>
                <a:latin typeface="Arial" charset="0"/>
                <a:cs typeface="Arial" charset="0"/>
              </a:defRPr>
            </a:lvl2pPr>
            <a:lvl3pPr marL="1143000" indent="-228600">
              <a:spcBef>
                <a:spcPct val="20000"/>
              </a:spcBef>
              <a:buChar char="•"/>
              <a:defRPr sz="2400">
                <a:solidFill>
                  <a:schemeClr val="tx1"/>
                </a:solidFill>
                <a:latin typeface="Arial" charset="0"/>
                <a:cs typeface="Arial" charset="0"/>
              </a:defRPr>
            </a:lvl3pPr>
            <a:lvl4pPr marL="1600200" indent="-228600">
              <a:spcBef>
                <a:spcPct val="20000"/>
              </a:spcBef>
              <a:buChar char="–"/>
              <a:defRPr sz="2000">
                <a:solidFill>
                  <a:schemeClr val="tx1"/>
                </a:solidFill>
                <a:latin typeface="Arial" charset="0"/>
                <a:cs typeface="Arial" charset="0"/>
              </a:defRPr>
            </a:lvl4pPr>
            <a:lvl5pPr marL="2057400" indent="-22860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eaLnBrk="1" hangingPunct="1">
              <a:spcBef>
                <a:spcPct val="0"/>
              </a:spcBef>
              <a:buFontTx/>
              <a:buNone/>
            </a:pPr>
            <a:r>
              <a:rPr lang="fr-FR" altLang="fr-FR" sz="1800" b="1" dirty="0"/>
              <a:t>Conciliation médicamenteuse à l’admission</a:t>
            </a:r>
          </a:p>
        </p:txBody>
      </p:sp>
      <p:sp>
        <p:nvSpPr>
          <p:cNvPr id="18444" name="Rectangle 27"/>
          <p:cNvSpPr>
            <a:spLocks noChangeArrowheads="1"/>
          </p:cNvSpPr>
          <p:nvPr/>
        </p:nvSpPr>
        <p:spPr bwMode="auto">
          <a:xfrm>
            <a:off x="544577" y="3531361"/>
            <a:ext cx="4968875" cy="376237"/>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Char char="•"/>
              <a:defRPr sz="3200">
                <a:solidFill>
                  <a:schemeClr val="tx1"/>
                </a:solidFill>
                <a:latin typeface="Arial" charset="0"/>
                <a:cs typeface="Arial" charset="0"/>
              </a:defRPr>
            </a:lvl1pPr>
            <a:lvl2pPr marL="742950" indent="-285750">
              <a:spcBef>
                <a:spcPct val="20000"/>
              </a:spcBef>
              <a:buChar char="–"/>
              <a:defRPr sz="2800">
                <a:solidFill>
                  <a:schemeClr val="tx1"/>
                </a:solidFill>
                <a:latin typeface="Arial" charset="0"/>
                <a:cs typeface="Arial" charset="0"/>
              </a:defRPr>
            </a:lvl2pPr>
            <a:lvl3pPr marL="1143000" indent="-228600">
              <a:spcBef>
                <a:spcPct val="20000"/>
              </a:spcBef>
              <a:buChar char="•"/>
              <a:defRPr sz="2400">
                <a:solidFill>
                  <a:schemeClr val="tx1"/>
                </a:solidFill>
                <a:latin typeface="Arial" charset="0"/>
                <a:cs typeface="Arial" charset="0"/>
              </a:defRPr>
            </a:lvl3pPr>
            <a:lvl4pPr marL="1600200" indent="-228600">
              <a:spcBef>
                <a:spcPct val="20000"/>
              </a:spcBef>
              <a:buChar char="–"/>
              <a:defRPr sz="2000">
                <a:solidFill>
                  <a:schemeClr val="tx1"/>
                </a:solidFill>
                <a:latin typeface="Arial" charset="0"/>
                <a:cs typeface="Arial" charset="0"/>
              </a:defRPr>
            </a:lvl4pPr>
            <a:lvl5pPr marL="2057400" indent="-22860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algn="ctr" eaLnBrk="1" hangingPunct="1">
              <a:spcBef>
                <a:spcPct val="0"/>
              </a:spcBef>
              <a:buFontTx/>
              <a:buNone/>
            </a:pPr>
            <a:r>
              <a:rPr lang="fr-FR" altLang="fr-FR" sz="1800" b="1"/>
              <a:t>Bilan d’observance</a:t>
            </a:r>
            <a:r>
              <a:rPr lang="fr-FR" altLang="fr-FR" sz="1800"/>
              <a:t> </a:t>
            </a:r>
          </a:p>
        </p:txBody>
      </p:sp>
      <p:sp>
        <p:nvSpPr>
          <p:cNvPr id="18445" name="Rectangle 28"/>
          <p:cNvSpPr>
            <a:spLocks noChangeArrowheads="1"/>
          </p:cNvSpPr>
          <p:nvPr/>
        </p:nvSpPr>
        <p:spPr bwMode="auto">
          <a:xfrm>
            <a:off x="544577" y="4113974"/>
            <a:ext cx="4968875"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charset="0"/>
                <a:cs typeface="Arial" charset="0"/>
              </a:defRPr>
            </a:lvl1pPr>
            <a:lvl2pPr marL="742950" indent="-285750">
              <a:spcBef>
                <a:spcPct val="20000"/>
              </a:spcBef>
              <a:buChar char="–"/>
              <a:defRPr sz="2800">
                <a:solidFill>
                  <a:schemeClr val="tx1"/>
                </a:solidFill>
                <a:latin typeface="Arial" charset="0"/>
                <a:cs typeface="Arial" charset="0"/>
              </a:defRPr>
            </a:lvl2pPr>
            <a:lvl3pPr marL="1143000" indent="-228600">
              <a:spcBef>
                <a:spcPct val="20000"/>
              </a:spcBef>
              <a:buChar char="•"/>
              <a:defRPr sz="2400">
                <a:solidFill>
                  <a:schemeClr val="tx1"/>
                </a:solidFill>
                <a:latin typeface="Arial" charset="0"/>
                <a:cs typeface="Arial" charset="0"/>
              </a:defRPr>
            </a:lvl3pPr>
            <a:lvl4pPr marL="1600200" indent="-228600">
              <a:spcBef>
                <a:spcPct val="20000"/>
              </a:spcBef>
              <a:buChar char="–"/>
              <a:defRPr sz="2000">
                <a:solidFill>
                  <a:schemeClr val="tx1"/>
                </a:solidFill>
                <a:latin typeface="Arial" charset="0"/>
                <a:cs typeface="Arial" charset="0"/>
              </a:defRPr>
            </a:lvl4pPr>
            <a:lvl5pPr marL="2057400" indent="-22860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algn="ctr" eaLnBrk="1" hangingPunct="1">
              <a:spcBef>
                <a:spcPct val="0"/>
              </a:spcBef>
              <a:buFontTx/>
              <a:buNone/>
            </a:pPr>
            <a:r>
              <a:rPr lang="fr-FR" altLang="fr-FR" sz="1800" b="1" i="1" dirty="0"/>
              <a:t>Échanges médico pharmaceutiques </a:t>
            </a:r>
          </a:p>
          <a:p>
            <a:pPr algn="ctr" eaLnBrk="1" hangingPunct="1">
              <a:spcBef>
                <a:spcPct val="0"/>
              </a:spcBef>
              <a:buFontTx/>
              <a:buNone/>
            </a:pPr>
            <a:r>
              <a:rPr lang="fr-FR" altLang="fr-FR" sz="1800" b="1" i="1" dirty="0">
                <a:sym typeface="Wingdings" pitchFamily="2" charset="2"/>
              </a:rPr>
              <a:t> Approche multidisciplinaire</a:t>
            </a:r>
            <a:r>
              <a:rPr lang="fr-FR" altLang="fr-FR" sz="1800" i="1" dirty="0"/>
              <a:t> </a:t>
            </a:r>
          </a:p>
        </p:txBody>
      </p:sp>
      <p:sp>
        <p:nvSpPr>
          <p:cNvPr id="18447" name="Rectangle 30"/>
          <p:cNvSpPr>
            <a:spLocks noChangeArrowheads="1"/>
          </p:cNvSpPr>
          <p:nvPr/>
        </p:nvSpPr>
        <p:spPr bwMode="auto">
          <a:xfrm>
            <a:off x="542989" y="4903756"/>
            <a:ext cx="4968875" cy="376237"/>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Char char="•"/>
              <a:defRPr sz="3200">
                <a:solidFill>
                  <a:schemeClr val="tx1"/>
                </a:solidFill>
                <a:latin typeface="Arial" charset="0"/>
                <a:cs typeface="Arial" charset="0"/>
              </a:defRPr>
            </a:lvl1pPr>
            <a:lvl2pPr marL="742950" indent="-285750">
              <a:spcBef>
                <a:spcPct val="20000"/>
              </a:spcBef>
              <a:buChar char="–"/>
              <a:defRPr sz="2800">
                <a:solidFill>
                  <a:schemeClr val="tx1"/>
                </a:solidFill>
                <a:latin typeface="Arial" charset="0"/>
                <a:cs typeface="Arial" charset="0"/>
              </a:defRPr>
            </a:lvl2pPr>
            <a:lvl3pPr marL="1143000" indent="-228600">
              <a:spcBef>
                <a:spcPct val="20000"/>
              </a:spcBef>
              <a:buChar char="•"/>
              <a:defRPr sz="2400">
                <a:solidFill>
                  <a:schemeClr val="tx1"/>
                </a:solidFill>
                <a:latin typeface="Arial" charset="0"/>
                <a:cs typeface="Arial" charset="0"/>
              </a:defRPr>
            </a:lvl3pPr>
            <a:lvl4pPr marL="1600200" indent="-228600">
              <a:spcBef>
                <a:spcPct val="20000"/>
              </a:spcBef>
              <a:buChar char="–"/>
              <a:defRPr sz="2000">
                <a:solidFill>
                  <a:schemeClr val="tx1"/>
                </a:solidFill>
                <a:latin typeface="Arial" charset="0"/>
                <a:cs typeface="Arial" charset="0"/>
              </a:defRPr>
            </a:lvl4pPr>
            <a:lvl5pPr marL="2057400" indent="-22860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algn="ctr" eaLnBrk="1" hangingPunct="1">
              <a:spcBef>
                <a:spcPct val="0"/>
              </a:spcBef>
              <a:buFontTx/>
              <a:buNone/>
            </a:pPr>
            <a:r>
              <a:rPr lang="fr-FR" altLang="fr-FR" sz="1800" b="1" dirty="0" smtClean="0"/>
              <a:t>Analyse pharmaceutique niveau 3</a:t>
            </a:r>
            <a:endParaRPr lang="fr-FR" altLang="fr-FR" sz="1800" b="1" dirty="0"/>
          </a:p>
        </p:txBody>
      </p:sp>
      <p:sp>
        <p:nvSpPr>
          <p:cNvPr id="18440" name="ZoneTexte 1"/>
          <p:cNvSpPr txBox="1">
            <a:spLocks noChangeArrowheads="1"/>
          </p:cNvSpPr>
          <p:nvPr/>
        </p:nvSpPr>
        <p:spPr bwMode="auto">
          <a:xfrm>
            <a:off x="5986463" y="1295399"/>
            <a:ext cx="2700337" cy="30797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fr-FR" altLang="fr-FR" sz="1400" dirty="0"/>
              <a:t> Bilan pharmaceutique d’entrée</a:t>
            </a:r>
          </a:p>
        </p:txBody>
      </p:sp>
      <p:sp>
        <p:nvSpPr>
          <p:cNvPr id="2" name="Espace réservé du numéro de diapositive 1"/>
          <p:cNvSpPr>
            <a:spLocks noGrp="1"/>
          </p:cNvSpPr>
          <p:nvPr>
            <p:ph type="sldNum" sz="quarter" idx="12"/>
          </p:nvPr>
        </p:nvSpPr>
        <p:spPr/>
        <p:txBody>
          <a:bodyPr/>
          <a:lstStyle/>
          <a:p>
            <a:fld id="{C93F3F6B-A603-4548-ABE9-9F9DEC678465}" type="slidenum">
              <a:rPr lang="fr-FR" smtClean="0">
                <a:solidFill>
                  <a:schemeClr val="tx1"/>
                </a:solidFill>
              </a:rPr>
              <a:pPr/>
              <a:t>15</a:t>
            </a:fld>
            <a:endParaRPr lang="fr-FR">
              <a:solidFill>
                <a:schemeClr val="tx1"/>
              </a:solidFill>
            </a:endParaRPr>
          </a:p>
        </p:txBody>
      </p:sp>
      <p:sp>
        <p:nvSpPr>
          <p:cNvPr id="15" name="Explosion 1 14"/>
          <p:cNvSpPr/>
          <p:nvPr/>
        </p:nvSpPr>
        <p:spPr>
          <a:xfrm>
            <a:off x="6315456" y="2110278"/>
            <a:ext cx="2791879" cy="1549366"/>
          </a:xfrm>
          <a:prstGeom prst="irregularSeal1">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solidFill>
                <a:schemeClr val="tx1"/>
              </a:solidFill>
            </a:endParaRPr>
          </a:p>
        </p:txBody>
      </p:sp>
      <p:sp>
        <p:nvSpPr>
          <p:cNvPr id="16" name="ZoneTexte 15"/>
          <p:cNvSpPr txBox="1"/>
          <p:nvPr/>
        </p:nvSpPr>
        <p:spPr>
          <a:xfrm>
            <a:off x="6519767" y="2420888"/>
            <a:ext cx="2348551" cy="830997"/>
          </a:xfrm>
          <a:prstGeom prst="rect">
            <a:avLst/>
          </a:prstGeom>
          <a:noFill/>
        </p:spPr>
        <p:txBody>
          <a:bodyPr wrap="square" rtlCol="0">
            <a:spAutoFit/>
          </a:bodyPr>
          <a:lstStyle/>
          <a:p>
            <a:pPr algn="ctr"/>
            <a:r>
              <a:rPr lang="fr-FR" sz="1600" dirty="0" smtClean="0"/>
              <a:t>2011</a:t>
            </a:r>
          </a:p>
          <a:p>
            <a:pPr algn="ctr"/>
            <a:r>
              <a:rPr lang="fr-FR" sz="1600" dirty="0" smtClean="0"/>
              <a:t>Création d’un poste d’interne</a:t>
            </a:r>
            <a:endParaRPr lang="fr-FR" sz="1600" dirty="0"/>
          </a:p>
        </p:txBody>
      </p:sp>
      <p:sp>
        <p:nvSpPr>
          <p:cNvPr id="17" name="Rectangle 30"/>
          <p:cNvSpPr>
            <a:spLocks noChangeArrowheads="1"/>
          </p:cNvSpPr>
          <p:nvPr/>
        </p:nvSpPr>
        <p:spPr bwMode="auto">
          <a:xfrm>
            <a:off x="542988" y="2442051"/>
            <a:ext cx="4968875" cy="376237"/>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Char char="•"/>
              <a:defRPr sz="3200">
                <a:solidFill>
                  <a:schemeClr val="tx1"/>
                </a:solidFill>
                <a:latin typeface="Arial" charset="0"/>
                <a:cs typeface="Arial" charset="0"/>
              </a:defRPr>
            </a:lvl1pPr>
            <a:lvl2pPr marL="742950" indent="-285750">
              <a:spcBef>
                <a:spcPct val="20000"/>
              </a:spcBef>
              <a:buChar char="–"/>
              <a:defRPr sz="2800">
                <a:solidFill>
                  <a:schemeClr val="tx1"/>
                </a:solidFill>
                <a:latin typeface="Arial" charset="0"/>
                <a:cs typeface="Arial" charset="0"/>
              </a:defRPr>
            </a:lvl2pPr>
            <a:lvl3pPr marL="1143000" indent="-228600">
              <a:spcBef>
                <a:spcPct val="20000"/>
              </a:spcBef>
              <a:buChar char="•"/>
              <a:defRPr sz="2400">
                <a:solidFill>
                  <a:schemeClr val="tx1"/>
                </a:solidFill>
                <a:latin typeface="Arial" charset="0"/>
                <a:cs typeface="Arial" charset="0"/>
              </a:defRPr>
            </a:lvl3pPr>
            <a:lvl4pPr marL="1600200" indent="-228600">
              <a:spcBef>
                <a:spcPct val="20000"/>
              </a:spcBef>
              <a:buChar char="–"/>
              <a:defRPr sz="2000">
                <a:solidFill>
                  <a:schemeClr val="tx1"/>
                </a:solidFill>
                <a:latin typeface="Arial" charset="0"/>
                <a:cs typeface="Arial" charset="0"/>
              </a:defRPr>
            </a:lvl4pPr>
            <a:lvl5pPr marL="2057400" indent="-22860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algn="ctr" eaLnBrk="1" hangingPunct="1">
              <a:spcBef>
                <a:spcPct val="0"/>
              </a:spcBef>
              <a:buFontTx/>
              <a:buNone/>
            </a:pPr>
            <a:r>
              <a:rPr lang="fr-FR" altLang="fr-FR" sz="1800" b="1" dirty="0" smtClean="0"/>
              <a:t>Test d’Orientation Spatio-Temporelle</a:t>
            </a:r>
            <a:endParaRPr lang="fr-FR" altLang="fr-FR" sz="1800" b="1" dirty="0"/>
          </a:p>
        </p:txBody>
      </p:sp>
    </p:spTree>
    <p:custDataLst>
      <p:tags r:id="rId1"/>
    </p:custDataLst>
    <p:extLst>
      <p:ext uri="{BB962C8B-B14F-4D97-AF65-F5344CB8AC3E}">
        <p14:creationId xmlns:p14="http://schemas.microsoft.com/office/powerpoint/2010/main" val="133259866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xplosion 1 3"/>
          <p:cNvSpPr/>
          <p:nvPr/>
        </p:nvSpPr>
        <p:spPr>
          <a:xfrm>
            <a:off x="6120384" y="1636416"/>
            <a:ext cx="2791879" cy="2548185"/>
          </a:xfrm>
          <a:prstGeom prst="irregularSeal1">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solidFill>
                <a:schemeClr val="tx1"/>
              </a:solidFill>
            </a:endParaRPr>
          </a:p>
        </p:txBody>
      </p:sp>
      <p:sp>
        <p:nvSpPr>
          <p:cNvPr id="18434" name="Espace réservé du numéro de diapositive 4"/>
          <p:cNvSpPr txBox="1">
            <a:spLocks noGrp="1"/>
          </p:cNvSpPr>
          <p:nvPr/>
        </p:nvSpPr>
        <p:spPr bwMode="auto">
          <a:xfrm>
            <a:off x="6553200" y="5818505"/>
            <a:ext cx="21336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charset="0"/>
                <a:cs typeface="Arial" charset="0"/>
              </a:defRPr>
            </a:lvl1pPr>
            <a:lvl2pPr marL="742950" indent="-285750">
              <a:spcBef>
                <a:spcPct val="20000"/>
              </a:spcBef>
              <a:buChar char="–"/>
              <a:defRPr sz="2800">
                <a:solidFill>
                  <a:schemeClr val="tx1"/>
                </a:solidFill>
                <a:latin typeface="Arial" charset="0"/>
                <a:cs typeface="Arial" charset="0"/>
              </a:defRPr>
            </a:lvl2pPr>
            <a:lvl3pPr marL="1143000" indent="-228600">
              <a:spcBef>
                <a:spcPct val="20000"/>
              </a:spcBef>
              <a:buChar char="•"/>
              <a:defRPr sz="2400">
                <a:solidFill>
                  <a:schemeClr val="tx1"/>
                </a:solidFill>
                <a:latin typeface="Arial" charset="0"/>
                <a:cs typeface="Arial" charset="0"/>
              </a:defRPr>
            </a:lvl3pPr>
            <a:lvl4pPr marL="1600200" indent="-228600">
              <a:spcBef>
                <a:spcPct val="20000"/>
              </a:spcBef>
              <a:buChar char="–"/>
              <a:defRPr sz="2000">
                <a:solidFill>
                  <a:schemeClr val="tx1"/>
                </a:solidFill>
                <a:latin typeface="Arial" charset="0"/>
                <a:cs typeface="Arial" charset="0"/>
              </a:defRPr>
            </a:lvl4pPr>
            <a:lvl5pPr marL="2057400" indent="-22860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algn="r" eaLnBrk="1" hangingPunct="1">
              <a:spcBef>
                <a:spcPct val="0"/>
              </a:spcBef>
              <a:buFontTx/>
              <a:buNone/>
            </a:pPr>
            <a:fld id="{29A96F3F-D1CD-46B7-A849-8CA32650B19D}" type="slidenum">
              <a:rPr lang="fr-FR" altLang="fr-FR" sz="1400"/>
              <a:pPr algn="r" eaLnBrk="1" hangingPunct="1">
                <a:spcBef>
                  <a:spcPct val="0"/>
                </a:spcBef>
                <a:buFontTx/>
                <a:buNone/>
              </a:pPr>
              <a:t>16</a:t>
            </a:fld>
            <a:endParaRPr lang="fr-FR" altLang="fr-FR" sz="1400"/>
          </a:p>
        </p:txBody>
      </p:sp>
      <p:sp>
        <p:nvSpPr>
          <p:cNvPr id="18436" name="Rectangle 6"/>
          <p:cNvSpPr>
            <a:spLocks noChangeArrowheads="1"/>
          </p:cNvSpPr>
          <p:nvPr/>
        </p:nvSpPr>
        <p:spPr bwMode="auto">
          <a:xfrm>
            <a:off x="1319750" y="51096"/>
            <a:ext cx="6564618"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charset="0"/>
                <a:cs typeface="Arial" charset="0"/>
              </a:defRPr>
            </a:lvl1pPr>
            <a:lvl2pPr marL="742950" indent="-285750">
              <a:spcBef>
                <a:spcPct val="20000"/>
              </a:spcBef>
              <a:buChar char="–"/>
              <a:defRPr sz="2800">
                <a:solidFill>
                  <a:schemeClr val="tx1"/>
                </a:solidFill>
                <a:latin typeface="Arial" charset="0"/>
                <a:cs typeface="Arial" charset="0"/>
              </a:defRPr>
            </a:lvl2pPr>
            <a:lvl3pPr marL="1143000" indent="-228600">
              <a:spcBef>
                <a:spcPct val="20000"/>
              </a:spcBef>
              <a:buChar char="•"/>
              <a:defRPr sz="2400">
                <a:solidFill>
                  <a:schemeClr val="tx1"/>
                </a:solidFill>
                <a:latin typeface="Arial" charset="0"/>
                <a:cs typeface="Arial" charset="0"/>
              </a:defRPr>
            </a:lvl3pPr>
            <a:lvl4pPr marL="1600200" indent="-228600">
              <a:spcBef>
                <a:spcPct val="20000"/>
              </a:spcBef>
              <a:buChar char="–"/>
              <a:defRPr sz="2000">
                <a:solidFill>
                  <a:schemeClr val="tx1"/>
                </a:solidFill>
                <a:latin typeface="Arial" charset="0"/>
                <a:cs typeface="Arial" charset="0"/>
              </a:defRPr>
            </a:lvl4pPr>
            <a:lvl5pPr marL="2057400" indent="-22860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a:spcBef>
                <a:spcPct val="50000"/>
              </a:spcBef>
              <a:buNone/>
            </a:pPr>
            <a:r>
              <a:rPr lang="fr-FR" altLang="fr-FR" sz="2800" u="sng" dirty="0">
                <a:solidFill>
                  <a:srgbClr val="0000FF"/>
                </a:solidFill>
              </a:rPr>
              <a:t>Bilan Pharmaceutique </a:t>
            </a:r>
            <a:r>
              <a:rPr lang="fr-FR" altLang="fr-FR" sz="2800" u="sng" dirty="0" smtClean="0">
                <a:solidFill>
                  <a:srgbClr val="0000FF"/>
                </a:solidFill>
              </a:rPr>
              <a:t>Normalisé Global</a:t>
            </a:r>
            <a:endParaRPr lang="fr-FR" altLang="fr-FR" sz="2800" dirty="0">
              <a:solidFill>
                <a:srgbClr val="0000FF"/>
              </a:solidFill>
            </a:endParaRPr>
          </a:p>
        </p:txBody>
      </p:sp>
      <p:pic>
        <p:nvPicPr>
          <p:cNvPr id="18437" name="Picture 21"/>
          <p:cNvPicPr>
            <a:picLocks noChangeAspect="1" noChangeArrowheads="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6081860" y="4833944"/>
            <a:ext cx="3089765" cy="19891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445" name="Rectangle 28"/>
          <p:cNvSpPr>
            <a:spLocks noChangeArrowheads="1"/>
          </p:cNvSpPr>
          <p:nvPr/>
        </p:nvSpPr>
        <p:spPr bwMode="auto">
          <a:xfrm>
            <a:off x="1115293" y="3290312"/>
            <a:ext cx="4968875"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charset="0"/>
                <a:cs typeface="Arial" charset="0"/>
              </a:defRPr>
            </a:lvl1pPr>
            <a:lvl2pPr marL="742950" indent="-285750">
              <a:spcBef>
                <a:spcPct val="20000"/>
              </a:spcBef>
              <a:buChar char="–"/>
              <a:defRPr sz="2800">
                <a:solidFill>
                  <a:schemeClr val="tx1"/>
                </a:solidFill>
                <a:latin typeface="Arial" charset="0"/>
                <a:cs typeface="Arial" charset="0"/>
              </a:defRPr>
            </a:lvl2pPr>
            <a:lvl3pPr marL="1143000" indent="-228600">
              <a:spcBef>
                <a:spcPct val="20000"/>
              </a:spcBef>
              <a:buChar char="•"/>
              <a:defRPr sz="2400">
                <a:solidFill>
                  <a:schemeClr val="tx1"/>
                </a:solidFill>
                <a:latin typeface="Arial" charset="0"/>
                <a:cs typeface="Arial" charset="0"/>
              </a:defRPr>
            </a:lvl3pPr>
            <a:lvl4pPr marL="1600200" indent="-228600">
              <a:spcBef>
                <a:spcPct val="20000"/>
              </a:spcBef>
              <a:buChar char="–"/>
              <a:defRPr sz="2000">
                <a:solidFill>
                  <a:schemeClr val="tx1"/>
                </a:solidFill>
                <a:latin typeface="Arial" charset="0"/>
                <a:cs typeface="Arial" charset="0"/>
              </a:defRPr>
            </a:lvl4pPr>
            <a:lvl5pPr marL="2057400" indent="-22860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algn="ctr" eaLnBrk="1" hangingPunct="1">
              <a:spcBef>
                <a:spcPct val="0"/>
              </a:spcBef>
              <a:buFontTx/>
              <a:buNone/>
            </a:pPr>
            <a:r>
              <a:rPr lang="fr-FR" altLang="fr-FR" sz="1800" b="1" i="1" dirty="0">
                <a:solidFill>
                  <a:schemeClr val="bg1">
                    <a:lumMod val="50000"/>
                  </a:schemeClr>
                </a:solidFill>
              </a:rPr>
              <a:t>Échanges médico pharmaceutiques </a:t>
            </a:r>
          </a:p>
        </p:txBody>
      </p:sp>
      <p:sp>
        <p:nvSpPr>
          <p:cNvPr id="18446" name="Rectangle 29"/>
          <p:cNvSpPr>
            <a:spLocks noChangeArrowheads="1"/>
          </p:cNvSpPr>
          <p:nvPr/>
        </p:nvSpPr>
        <p:spPr bwMode="auto">
          <a:xfrm>
            <a:off x="1115293" y="4426243"/>
            <a:ext cx="4968875" cy="376237"/>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Char char="•"/>
              <a:defRPr sz="3200">
                <a:solidFill>
                  <a:schemeClr val="tx1"/>
                </a:solidFill>
                <a:latin typeface="Arial" charset="0"/>
                <a:cs typeface="Arial" charset="0"/>
              </a:defRPr>
            </a:lvl1pPr>
            <a:lvl2pPr marL="742950" indent="-285750">
              <a:spcBef>
                <a:spcPct val="20000"/>
              </a:spcBef>
              <a:buChar char="–"/>
              <a:defRPr sz="2800">
                <a:solidFill>
                  <a:schemeClr val="tx1"/>
                </a:solidFill>
                <a:latin typeface="Arial" charset="0"/>
                <a:cs typeface="Arial" charset="0"/>
              </a:defRPr>
            </a:lvl2pPr>
            <a:lvl3pPr marL="1143000" indent="-228600">
              <a:spcBef>
                <a:spcPct val="20000"/>
              </a:spcBef>
              <a:buChar char="•"/>
              <a:defRPr sz="2400">
                <a:solidFill>
                  <a:schemeClr val="tx1"/>
                </a:solidFill>
                <a:latin typeface="Arial" charset="0"/>
                <a:cs typeface="Arial" charset="0"/>
              </a:defRPr>
            </a:lvl3pPr>
            <a:lvl4pPr marL="1600200" indent="-228600">
              <a:spcBef>
                <a:spcPct val="20000"/>
              </a:spcBef>
              <a:buChar char="–"/>
              <a:defRPr sz="2000">
                <a:solidFill>
                  <a:schemeClr val="tx1"/>
                </a:solidFill>
                <a:latin typeface="Arial" charset="0"/>
                <a:cs typeface="Arial" charset="0"/>
              </a:defRPr>
            </a:lvl4pPr>
            <a:lvl5pPr marL="2057400" indent="-22860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algn="ctr" eaLnBrk="1" hangingPunct="1">
              <a:spcBef>
                <a:spcPct val="0"/>
              </a:spcBef>
              <a:buFontTx/>
              <a:buNone/>
            </a:pPr>
            <a:r>
              <a:rPr lang="fr-FR" altLang="fr-FR" sz="1800" b="1" dirty="0" smtClean="0"/>
              <a:t>Plan </a:t>
            </a:r>
            <a:r>
              <a:rPr lang="fr-FR" altLang="fr-FR" sz="1800" b="1" dirty="0"/>
              <a:t>de sortie</a:t>
            </a:r>
            <a:r>
              <a:rPr lang="fr-FR" altLang="fr-FR" sz="1800" dirty="0"/>
              <a:t> </a:t>
            </a:r>
          </a:p>
        </p:txBody>
      </p:sp>
      <p:sp>
        <p:nvSpPr>
          <p:cNvPr id="18447" name="Rectangle 30"/>
          <p:cNvSpPr>
            <a:spLocks noChangeArrowheads="1"/>
          </p:cNvSpPr>
          <p:nvPr/>
        </p:nvSpPr>
        <p:spPr bwMode="auto">
          <a:xfrm>
            <a:off x="1115293" y="5650379"/>
            <a:ext cx="4968875" cy="376237"/>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Char char="•"/>
              <a:defRPr sz="3200">
                <a:solidFill>
                  <a:schemeClr val="tx1"/>
                </a:solidFill>
                <a:latin typeface="Arial" charset="0"/>
                <a:cs typeface="Arial" charset="0"/>
              </a:defRPr>
            </a:lvl1pPr>
            <a:lvl2pPr marL="742950" indent="-285750">
              <a:spcBef>
                <a:spcPct val="20000"/>
              </a:spcBef>
              <a:buChar char="–"/>
              <a:defRPr sz="2800">
                <a:solidFill>
                  <a:schemeClr val="tx1"/>
                </a:solidFill>
                <a:latin typeface="Arial" charset="0"/>
                <a:cs typeface="Arial" charset="0"/>
              </a:defRPr>
            </a:lvl2pPr>
            <a:lvl3pPr marL="1143000" indent="-228600">
              <a:spcBef>
                <a:spcPct val="20000"/>
              </a:spcBef>
              <a:buChar char="•"/>
              <a:defRPr sz="2400">
                <a:solidFill>
                  <a:schemeClr val="tx1"/>
                </a:solidFill>
                <a:latin typeface="Arial" charset="0"/>
                <a:cs typeface="Arial" charset="0"/>
              </a:defRPr>
            </a:lvl3pPr>
            <a:lvl4pPr marL="1600200" indent="-228600">
              <a:spcBef>
                <a:spcPct val="20000"/>
              </a:spcBef>
              <a:buChar char="–"/>
              <a:defRPr sz="2000">
                <a:solidFill>
                  <a:schemeClr val="tx1"/>
                </a:solidFill>
                <a:latin typeface="Arial" charset="0"/>
                <a:cs typeface="Arial" charset="0"/>
              </a:defRPr>
            </a:lvl4pPr>
            <a:lvl5pPr marL="2057400" indent="-22860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algn="ctr" eaLnBrk="1" hangingPunct="1">
              <a:spcBef>
                <a:spcPct val="0"/>
              </a:spcBef>
              <a:buFontTx/>
              <a:buNone/>
            </a:pPr>
            <a:r>
              <a:rPr lang="fr-FR" altLang="fr-FR" sz="1800" b="1"/>
              <a:t>Information et conseil au patient sortant</a:t>
            </a:r>
          </a:p>
        </p:txBody>
      </p:sp>
      <p:sp>
        <p:nvSpPr>
          <p:cNvPr id="2" name="Espace réservé du numéro de diapositive 1"/>
          <p:cNvSpPr>
            <a:spLocks noGrp="1"/>
          </p:cNvSpPr>
          <p:nvPr>
            <p:ph type="sldNum" sz="quarter" idx="12"/>
          </p:nvPr>
        </p:nvSpPr>
        <p:spPr>
          <a:xfrm>
            <a:off x="8658938" y="5877457"/>
            <a:ext cx="448397" cy="365125"/>
          </a:xfrm>
        </p:spPr>
        <p:txBody>
          <a:bodyPr/>
          <a:lstStyle/>
          <a:p>
            <a:fld id="{C93F3F6B-A603-4548-ABE9-9F9DEC678465}" type="slidenum">
              <a:rPr lang="fr-FR" smtClean="0">
                <a:solidFill>
                  <a:schemeClr val="tx1"/>
                </a:solidFill>
              </a:rPr>
              <a:pPr/>
              <a:t>16</a:t>
            </a:fld>
            <a:endParaRPr lang="fr-FR">
              <a:solidFill>
                <a:schemeClr val="tx1"/>
              </a:solidFill>
            </a:endParaRPr>
          </a:p>
        </p:txBody>
      </p:sp>
      <p:sp>
        <p:nvSpPr>
          <p:cNvPr id="17" name="Rectangle 26"/>
          <p:cNvSpPr>
            <a:spLocks noChangeArrowheads="1"/>
          </p:cNvSpPr>
          <p:nvPr/>
        </p:nvSpPr>
        <p:spPr bwMode="auto">
          <a:xfrm>
            <a:off x="1113705" y="3850179"/>
            <a:ext cx="4968155" cy="376237"/>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a:spcBef>
                <a:spcPct val="20000"/>
              </a:spcBef>
              <a:buChar char="•"/>
              <a:defRPr sz="3200">
                <a:solidFill>
                  <a:schemeClr val="tx1"/>
                </a:solidFill>
                <a:latin typeface="Arial" charset="0"/>
                <a:cs typeface="Arial" charset="0"/>
              </a:defRPr>
            </a:lvl1pPr>
            <a:lvl2pPr marL="742950" indent="-285750">
              <a:spcBef>
                <a:spcPct val="20000"/>
              </a:spcBef>
              <a:buChar char="–"/>
              <a:defRPr sz="2800">
                <a:solidFill>
                  <a:schemeClr val="tx1"/>
                </a:solidFill>
                <a:latin typeface="Arial" charset="0"/>
                <a:cs typeface="Arial" charset="0"/>
              </a:defRPr>
            </a:lvl2pPr>
            <a:lvl3pPr marL="1143000" indent="-228600">
              <a:spcBef>
                <a:spcPct val="20000"/>
              </a:spcBef>
              <a:buChar char="•"/>
              <a:defRPr sz="2400">
                <a:solidFill>
                  <a:schemeClr val="tx1"/>
                </a:solidFill>
                <a:latin typeface="Arial" charset="0"/>
                <a:cs typeface="Arial" charset="0"/>
              </a:defRPr>
            </a:lvl3pPr>
            <a:lvl4pPr marL="1600200" indent="-228600">
              <a:spcBef>
                <a:spcPct val="20000"/>
              </a:spcBef>
              <a:buChar char="–"/>
              <a:defRPr sz="2000">
                <a:solidFill>
                  <a:schemeClr val="tx1"/>
                </a:solidFill>
                <a:latin typeface="Arial" charset="0"/>
                <a:cs typeface="Arial" charset="0"/>
              </a:defRPr>
            </a:lvl4pPr>
            <a:lvl5pPr marL="2057400" indent="-22860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eaLnBrk="1" hangingPunct="1">
              <a:spcBef>
                <a:spcPct val="0"/>
              </a:spcBef>
              <a:buFontTx/>
              <a:buNone/>
            </a:pPr>
            <a:r>
              <a:rPr lang="fr-FR" altLang="fr-FR" sz="1800" b="1" dirty="0"/>
              <a:t>Conciliation médicamenteuse à </a:t>
            </a:r>
            <a:r>
              <a:rPr lang="fr-FR" altLang="fr-FR" sz="1800" b="1" dirty="0" smtClean="0"/>
              <a:t>la sortie</a:t>
            </a:r>
            <a:endParaRPr lang="fr-FR" altLang="fr-FR" sz="1800" b="1" dirty="0"/>
          </a:p>
        </p:txBody>
      </p:sp>
      <p:sp>
        <p:nvSpPr>
          <p:cNvPr id="18441" name="Text Box 24"/>
          <p:cNvSpPr txBox="1">
            <a:spLocks noChangeArrowheads="1"/>
          </p:cNvSpPr>
          <p:nvPr/>
        </p:nvSpPr>
        <p:spPr bwMode="auto">
          <a:xfrm>
            <a:off x="1116013" y="626016"/>
            <a:ext cx="4930378" cy="376237"/>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a:spcBef>
                <a:spcPct val="20000"/>
              </a:spcBef>
              <a:buChar char="•"/>
              <a:defRPr sz="3200">
                <a:solidFill>
                  <a:schemeClr val="tx1"/>
                </a:solidFill>
                <a:latin typeface="Arial" charset="0"/>
                <a:cs typeface="Arial" charset="0"/>
              </a:defRPr>
            </a:lvl1pPr>
            <a:lvl2pPr marL="742950" indent="-285750">
              <a:spcBef>
                <a:spcPct val="20000"/>
              </a:spcBef>
              <a:buChar char="–"/>
              <a:defRPr sz="2800">
                <a:solidFill>
                  <a:schemeClr val="tx1"/>
                </a:solidFill>
                <a:latin typeface="Arial" charset="0"/>
                <a:cs typeface="Arial" charset="0"/>
              </a:defRPr>
            </a:lvl2pPr>
            <a:lvl3pPr marL="1143000" indent="-228600">
              <a:spcBef>
                <a:spcPct val="20000"/>
              </a:spcBef>
              <a:buChar char="•"/>
              <a:defRPr sz="2400">
                <a:solidFill>
                  <a:schemeClr val="tx1"/>
                </a:solidFill>
                <a:latin typeface="Arial" charset="0"/>
                <a:cs typeface="Arial" charset="0"/>
              </a:defRPr>
            </a:lvl3pPr>
            <a:lvl4pPr marL="1600200" indent="-228600">
              <a:spcBef>
                <a:spcPct val="20000"/>
              </a:spcBef>
              <a:buChar char="–"/>
              <a:defRPr sz="2000">
                <a:solidFill>
                  <a:schemeClr val="tx1"/>
                </a:solidFill>
                <a:latin typeface="Arial" charset="0"/>
                <a:cs typeface="Arial" charset="0"/>
              </a:defRPr>
            </a:lvl4pPr>
            <a:lvl5pPr marL="2057400" indent="-22860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algn="ctr">
              <a:spcBef>
                <a:spcPct val="0"/>
              </a:spcBef>
              <a:buFontTx/>
              <a:buNone/>
            </a:pPr>
            <a:r>
              <a:rPr lang="fr-FR" altLang="fr-FR" sz="1800" b="1" dirty="0"/>
              <a:t>Recueil des données du patient</a:t>
            </a:r>
            <a:endParaRPr lang="fr-FR" altLang="fr-FR" sz="1800" dirty="0"/>
          </a:p>
        </p:txBody>
      </p:sp>
      <p:sp>
        <p:nvSpPr>
          <p:cNvPr id="18442" name="Text Box 25"/>
          <p:cNvSpPr txBox="1">
            <a:spLocks noChangeArrowheads="1"/>
          </p:cNvSpPr>
          <p:nvPr/>
        </p:nvSpPr>
        <p:spPr bwMode="auto">
          <a:xfrm>
            <a:off x="1115616" y="1058064"/>
            <a:ext cx="4968875"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charset="0"/>
                <a:cs typeface="Arial" charset="0"/>
              </a:defRPr>
            </a:lvl1pPr>
            <a:lvl2pPr marL="742950" indent="-285750">
              <a:spcBef>
                <a:spcPct val="20000"/>
              </a:spcBef>
              <a:buChar char="–"/>
              <a:defRPr sz="2800">
                <a:solidFill>
                  <a:schemeClr val="tx1"/>
                </a:solidFill>
                <a:latin typeface="Arial" charset="0"/>
                <a:cs typeface="Arial" charset="0"/>
              </a:defRPr>
            </a:lvl2pPr>
            <a:lvl3pPr marL="1143000" indent="-228600">
              <a:spcBef>
                <a:spcPct val="20000"/>
              </a:spcBef>
              <a:buChar char="•"/>
              <a:defRPr sz="2400">
                <a:solidFill>
                  <a:schemeClr val="tx1"/>
                </a:solidFill>
                <a:latin typeface="Arial" charset="0"/>
                <a:cs typeface="Arial" charset="0"/>
              </a:defRPr>
            </a:lvl3pPr>
            <a:lvl4pPr marL="1600200" indent="-228600">
              <a:spcBef>
                <a:spcPct val="20000"/>
              </a:spcBef>
              <a:buChar char="–"/>
              <a:defRPr sz="2000">
                <a:solidFill>
                  <a:schemeClr val="tx1"/>
                </a:solidFill>
                <a:latin typeface="Arial" charset="0"/>
                <a:cs typeface="Arial" charset="0"/>
              </a:defRPr>
            </a:lvl4pPr>
            <a:lvl5pPr marL="2057400" indent="-22860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algn="ctr">
              <a:spcBef>
                <a:spcPct val="0"/>
              </a:spcBef>
              <a:buFontTx/>
              <a:buNone/>
            </a:pPr>
            <a:r>
              <a:rPr lang="fr-FR" altLang="fr-FR" sz="1800" b="1" i="1" dirty="0">
                <a:solidFill>
                  <a:schemeClr val="bg1">
                    <a:lumMod val="50000"/>
                  </a:schemeClr>
                </a:solidFill>
              </a:rPr>
              <a:t>Visite au patient</a:t>
            </a:r>
            <a:endParaRPr lang="fr-FR" altLang="fr-FR" sz="1800" i="1" dirty="0">
              <a:solidFill>
                <a:schemeClr val="bg1">
                  <a:lumMod val="50000"/>
                </a:schemeClr>
              </a:solidFill>
            </a:endParaRPr>
          </a:p>
        </p:txBody>
      </p:sp>
      <p:sp>
        <p:nvSpPr>
          <p:cNvPr id="18443" name="Rectangle 26"/>
          <p:cNvSpPr>
            <a:spLocks noChangeArrowheads="1"/>
          </p:cNvSpPr>
          <p:nvPr/>
        </p:nvSpPr>
        <p:spPr bwMode="auto">
          <a:xfrm>
            <a:off x="1115616" y="1490112"/>
            <a:ext cx="4930775" cy="376237"/>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a:spcBef>
                <a:spcPct val="20000"/>
              </a:spcBef>
              <a:buChar char="•"/>
              <a:defRPr sz="3200">
                <a:solidFill>
                  <a:schemeClr val="tx1"/>
                </a:solidFill>
                <a:latin typeface="Arial" charset="0"/>
                <a:cs typeface="Arial" charset="0"/>
              </a:defRPr>
            </a:lvl1pPr>
            <a:lvl2pPr marL="742950" indent="-285750">
              <a:spcBef>
                <a:spcPct val="20000"/>
              </a:spcBef>
              <a:buChar char="–"/>
              <a:defRPr sz="2800">
                <a:solidFill>
                  <a:schemeClr val="tx1"/>
                </a:solidFill>
                <a:latin typeface="Arial" charset="0"/>
                <a:cs typeface="Arial" charset="0"/>
              </a:defRPr>
            </a:lvl2pPr>
            <a:lvl3pPr marL="1143000" indent="-228600">
              <a:spcBef>
                <a:spcPct val="20000"/>
              </a:spcBef>
              <a:buChar char="•"/>
              <a:defRPr sz="2400">
                <a:solidFill>
                  <a:schemeClr val="tx1"/>
                </a:solidFill>
                <a:latin typeface="Arial" charset="0"/>
                <a:cs typeface="Arial" charset="0"/>
              </a:defRPr>
            </a:lvl3pPr>
            <a:lvl4pPr marL="1600200" indent="-228600">
              <a:spcBef>
                <a:spcPct val="20000"/>
              </a:spcBef>
              <a:buChar char="–"/>
              <a:defRPr sz="2000">
                <a:solidFill>
                  <a:schemeClr val="tx1"/>
                </a:solidFill>
                <a:latin typeface="Arial" charset="0"/>
                <a:cs typeface="Arial" charset="0"/>
              </a:defRPr>
            </a:lvl4pPr>
            <a:lvl5pPr marL="2057400" indent="-22860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eaLnBrk="1" hangingPunct="1">
              <a:spcBef>
                <a:spcPct val="0"/>
              </a:spcBef>
              <a:buFontTx/>
              <a:buNone/>
            </a:pPr>
            <a:r>
              <a:rPr lang="fr-FR" altLang="fr-FR" sz="1800" b="1" dirty="0"/>
              <a:t>Conciliation médicamenteuse à l’admission</a:t>
            </a:r>
          </a:p>
        </p:txBody>
      </p:sp>
      <p:sp>
        <p:nvSpPr>
          <p:cNvPr id="18444" name="Rectangle 27"/>
          <p:cNvSpPr>
            <a:spLocks noChangeArrowheads="1"/>
          </p:cNvSpPr>
          <p:nvPr/>
        </p:nvSpPr>
        <p:spPr bwMode="auto">
          <a:xfrm>
            <a:off x="1117601" y="1922160"/>
            <a:ext cx="4968875" cy="376237"/>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Char char="•"/>
              <a:defRPr sz="3200">
                <a:solidFill>
                  <a:schemeClr val="tx1"/>
                </a:solidFill>
                <a:latin typeface="Arial" charset="0"/>
                <a:cs typeface="Arial" charset="0"/>
              </a:defRPr>
            </a:lvl1pPr>
            <a:lvl2pPr marL="742950" indent="-285750">
              <a:spcBef>
                <a:spcPct val="20000"/>
              </a:spcBef>
              <a:buChar char="–"/>
              <a:defRPr sz="2800">
                <a:solidFill>
                  <a:schemeClr val="tx1"/>
                </a:solidFill>
                <a:latin typeface="Arial" charset="0"/>
                <a:cs typeface="Arial" charset="0"/>
              </a:defRPr>
            </a:lvl2pPr>
            <a:lvl3pPr marL="1143000" indent="-228600">
              <a:spcBef>
                <a:spcPct val="20000"/>
              </a:spcBef>
              <a:buChar char="•"/>
              <a:defRPr sz="2400">
                <a:solidFill>
                  <a:schemeClr val="tx1"/>
                </a:solidFill>
                <a:latin typeface="Arial" charset="0"/>
                <a:cs typeface="Arial" charset="0"/>
              </a:defRPr>
            </a:lvl3pPr>
            <a:lvl4pPr marL="1600200" indent="-228600">
              <a:spcBef>
                <a:spcPct val="20000"/>
              </a:spcBef>
              <a:buChar char="–"/>
              <a:defRPr sz="2000">
                <a:solidFill>
                  <a:schemeClr val="tx1"/>
                </a:solidFill>
                <a:latin typeface="Arial" charset="0"/>
                <a:cs typeface="Arial" charset="0"/>
              </a:defRPr>
            </a:lvl4pPr>
            <a:lvl5pPr marL="2057400" indent="-22860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algn="ctr" eaLnBrk="1" hangingPunct="1">
              <a:spcBef>
                <a:spcPct val="0"/>
              </a:spcBef>
              <a:buFontTx/>
              <a:buNone/>
            </a:pPr>
            <a:r>
              <a:rPr lang="fr-FR" altLang="fr-FR" sz="1800" b="1" dirty="0"/>
              <a:t>Bilan d’observance</a:t>
            </a:r>
            <a:r>
              <a:rPr lang="fr-FR" altLang="fr-FR" sz="1800" dirty="0"/>
              <a:t> </a:t>
            </a:r>
          </a:p>
        </p:txBody>
      </p:sp>
      <p:sp>
        <p:nvSpPr>
          <p:cNvPr id="18440" name="ZoneTexte 1"/>
          <p:cNvSpPr txBox="1">
            <a:spLocks noChangeArrowheads="1"/>
          </p:cNvSpPr>
          <p:nvPr/>
        </p:nvSpPr>
        <p:spPr bwMode="auto">
          <a:xfrm>
            <a:off x="539552" y="626016"/>
            <a:ext cx="400110" cy="2553246"/>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vert270" wrap="square">
            <a:spAutoFit/>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fr-FR" altLang="fr-FR" sz="1400" dirty="0"/>
              <a:t> Bilan pharmaceutique d’entrée</a:t>
            </a:r>
          </a:p>
        </p:txBody>
      </p:sp>
      <p:sp>
        <p:nvSpPr>
          <p:cNvPr id="18" name="Rectangle 27"/>
          <p:cNvSpPr>
            <a:spLocks noChangeArrowheads="1"/>
          </p:cNvSpPr>
          <p:nvPr/>
        </p:nvSpPr>
        <p:spPr bwMode="auto">
          <a:xfrm>
            <a:off x="1115616" y="2354208"/>
            <a:ext cx="4968875" cy="376237"/>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Char char="•"/>
              <a:defRPr sz="3200">
                <a:solidFill>
                  <a:schemeClr val="tx1"/>
                </a:solidFill>
                <a:latin typeface="Arial" charset="0"/>
                <a:cs typeface="Arial" charset="0"/>
              </a:defRPr>
            </a:lvl1pPr>
            <a:lvl2pPr marL="742950" indent="-285750">
              <a:spcBef>
                <a:spcPct val="20000"/>
              </a:spcBef>
              <a:buChar char="–"/>
              <a:defRPr sz="2800">
                <a:solidFill>
                  <a:schemeClr val="tx1"/>
                </a:solidFill>
                <a:latin typeface="Arial" charset="0"/>
                <a:cs typeface="Arial" charset="0"/>
              </a:defRPr>
            </a:lvl2pPr>
            <a:lvl3pPr marL="1143000" indent="-228600">
              <a:spcBef>
                <a:spcPct val="20000"/>
              </a:spcBef>
              <a:buChar char="•"/>
              <a:defRPr sz="2400">
                <a:solidFill>
                  <a:schemeClr val="tx1"/>
                </a:solidFill>
                <a:latin typeface="Arial" charset="0"/>
                <a:cs typeface="Arial" charset="0"/>
              </a:defRPr>
            </a:lvl3pPr>
            <a:lvl4pPr marL="1600200" indent="-228600">
              <a:spcBef>
                <a:spcPct val="20000"/>
              </a:spcBef>
              <a:buChar char="–"/>
              <a:defRPr sz="2000">
                <a:solidFill>
                  <a:schemeClr val="tx1"/>
                </a:solidFill>
                <a:latin typeface="Arial" charset="0"/>
                <a:cs typeface="Arial" charset="0"/>
              </a:defRPr>
            </a:lvl4pPr>
            <a:lvl5pPr marL="2057400" indent="-22860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algn="ctr" eaLnBrk="1" hangingPunct="1">
              <a:spcBef>
                <a:spcPct val="0"/>
              </a:spcBef>
              <a:buFontTx/>
              <a:buNone/>
            </a:pPr>
            <a:r>
              <a:rPr lang="fr-FR" altLang="fr-FR" sz="1800" b="1" dirty="0" smtClean="0"/>
              <a:t>Evaluation de la Fragilité</a:t>
            </a:r>
            <a:endParaRPr lang="fr-FR" altLang="fr-FR" sz="1800" dirty="0"/>
          </a:p>
        </p:txBody>
      </p:sp>
      <p:sp>
        <p:nvSpPr>
          <p:cNvPr id="19" name="ZoneTexte 1"/>
          <p:cNvSpPr txBox="1">
            <a:spLocks noChangeArrowheads="1"/>
          </p:cNvSpPr>
          <p:nvPr/>
        </p:nvSpPr>
        <p:spPr bwMode="auto">
          <a:xfrm>
            <a:off x="6201414" y="724446"/>
            <a:ext cx="2700337" cy="261610"/>
          </a:xfrm>
          <a:prstGeom prst="rect">
            <a:avLst/>
          </a:prstGeom>
          <a:noFill/>
          <a:ln>
            <a:noFill/>
          </a:ln>
          <a:extLst/>
        </p:spPr>
        <p:txBody>
          <a:bodyPr>
            <a:spAutoFit/>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fr-FR" altLang="fr-FR" sz="1100" dirty="0"/>
              <a:t> </a:t>
            </a:r>
            <a:r>
              <a:rPr lang="fr-FR" altLang="fr-FR" sz="1100" dirty="0" smtClean="0"/>
              <a:t>(dont données cliniques et biologiques)</a:t>
            </a:r>
            <a:endParaRPr lang="fr-FR" altLang="fr-FR" sz="1100" dirty="0"/>
          </a:p>
        </p:txBody>
      </p:sp>
      <p:sp>
        <p:nvSpPr>
          <p:cNvPr id="20" name="ZoneTexte 1"/>
          <p:cNvSpPr txBox="1">
            <a:spLocks noChangeArrowheads="1"/>
          </p:cNvSpPr>
          <p:nvPr/>
        </p:nvSpPr>
        <p:spPr bwMode="auto">
          <a:xfrm>
            <a:off x="539552" y="3487187"/>
            <a:ext cx="400110" cy="2611437"/>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vert270" wrap="square">
            <a:spAutoFit/>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fr-FR" altLang="fr-FR" sz="1400" dirty="0"/>
              <a:t> Bilan pharmaceutique </a:t>
            </a:r>
            <a:r>
              <a:rPr lang="fr-FR" altLang="fr-FR" sz="1400" dirty="0" smtClean="0"/>
              <a:t>de sortie</a:t>
            </a:r>
            <a:endParaRPr lang="fr-FR" altLang="fr-FR" sz="1400" dirty="0"/>
          </a:p>
        </p:txBody>
      </p:sp>
      <p:sp>
        <p:nvSpPr>
          <p:cNvPr id="21" name="Rectangle 27"/>
          <p:cNvSpPr>
            <a:spLocks noChangeArrowheads="1"/>
          </p:cNvSpPr>
          <p:nvPr/>
        </p:nvSpPr>
        <p:spPr bwMode="auto">
          <a:xfrm>
            <a:off x="1115616" y="2786256"/>
            <a:ext cx="4968875" cy="376237"/>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Char char="•"/>
              <a:defRPr sz="3200">
                <a:solidFill>
                  <a:schemeClr val="tx1"/>
                </a:solidFill>
                <a:latin typeface="Arial" charset="0"/>
                <a:cs typeface="Arial" charset="0"/>
              </a:defRPr>
            </a:lvl1pPr>
            <a:lvl2pPr marL="742950" indent="-285750">
              <a:spcBef>
                <a:spcPct val="20000"/>
              </a:spcBef>
              <a:buChar char="–"/>
              <a:defRPr sz="2800">
                <a:solidFill>
                  <a:schemeClr val="tx1"/>
                </a:solidFill>
                <a:latin typeface="Arial" charset="0"/>
                <a:cs typeface="Arial" charset="0"/>
              </a:defRPr>
            </a:lvl2pPr>
            <a:lvl3pPr marL="1143000" indent="-228600">
              <a:spcBef>
                <a:spcPct val="20000"/>
              </a:spcBef>
              <a:buChar char="•"/>
              <a:defRPr sz="2400">
                <a:solidFill>
                  <a:schemeClr val="tx1"/>
                </a:solidFill>
                <a:latin typeface="Arial" charset="0"/>
                <a:cs typeface="Arial" charset="0"/>
              </a:defRPr>
            </a:lvl3pPr>
            <a:lvl4pPr marL="1600200" indent="-228600">
              <a:spcBef>
                <a:spcPct val="20000"/>
              </a:spcBef>
              <a:buChar char="–"/>
              <a:defRPr sz="2000">
                <a:solidFill>
                  <a:schemeClr val="tx1"/>
                </a:solidFill>
                <a:latin typeface="Arial" charset="0"/>
                <a:cs typeface="Arial" charset="0"/>
              </a:defRPr>
            </a:lvl4pPr>
            <a:lvl5pPr marL="2057400" indent="-22860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algn="ctr" eaLnBrk="1" hangingPunct="1">
              <a:spcBef>
                <a:spcPct val="0"/>
              </a:spcBef>
              <a:buFontTx/>
              <a:buNone/>
            </a:pPr>
            <a:r>
              <a:rPr lang="fr-FR" altLang="fr-FR" sz="1800" b="1" dirty="0" smtClean="0">
                <a:solidFill>
                  <a:srgbClr val="FF0000"/>
                </a:solidFill>
              </a:rPr>
              <a:t>Analyse pharmaceutique de niveau 3</a:t>
            </a:r>
            <a:endParaRPr lang="fr-FR" altLang="fr-FR" sz="1800" dirty="0">
              <a:solidFill>
                <a:srgbClr val="FF0000"/>
              </a:solidFill>
            </a:endParaRPr>
          </a:p>
        </p:txBody>
      </p:sp>
      <p:sp>
        <p:nvSpPr>
          <p:cNvPr id="22" name="Rectangle 28"/>
          <p:cNvSpPr>
            <a:spLocks noChangeArrowheads="1"/>
          </p:cNvSpPr>
          <p:nvPr/>
        </p:nvSpPr>
        <p:spPr bwMode="auto">
          <a:xfrm>
            <a:off x="1115293" y="4865196"/>
            <a:ext cx="4968875"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charset="0"/>
                <a:cs typeface="Arial" charset="0"/>
              </a:defRPr>
            </a:lvl1pPr>
            <a:lvl2pPr marL="742950" indent="-285750">
              <a:spcBef>
                <a:spcPct val="20000"/>
              </a:spcBef>
              <a:buChar char="–"/>
              <a:defRPr sz="2800">
                <a:solidFill>
                  <a:schemeClr val="tx1"/>
                </a:solidFill>
                <a:latin typeface="Arial" charset="0"/>
                <a:cs typeface="Arial" charset="0"/>
              </a:defRPr>
            </a:lvl2pPr>
            <a:lvl3pPr marL="1143000" indent="-228600">
              <a:spcBef>
                <a:spcPct val="20000"/>
              </a:spcBef>
              <a:buChar char="•"/>
              <a:defRPr sz="2400">
                <a:solidFill>
                  <a:schemeClr val="tx1"/>
                </a:solidFill>
                <a:latin typeface="Arial" charset="0"/>
                <a:cs typeface="Arial" charset="0"/>
              </a:defRPr>
            </a:lvl3pPr>
            <a:lvl4pPr marL="1600200" indent="-228600">
              <a:spcBef>
                <a:spcPct val="20000"/>
              </a:spcBef>
              <a:buChar char="–"/>
              <a:defRPr sz="2000">
                <a:solidFill>
                  <a:schemeClr val="tx1"/>
                </a:solidFill>
                <a:latin typeface="Arial" charset="0"/>
                <a:cs typeface="Arial" charset="0"/>
              </a:defRPr>
            </a:lvl4pPr>
            <a:lvl5pPr marL="2057400" indent="-22860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algn="ctr" eaLnBrk="1" hangingPunct="1">
              <a:spcBef>
                <a:spcPct val="0"/>
              </a:spcBef>
              <a:buFontTx/>
              <a:buNone/>
            </a:pPr>
            <a:r>
              <a:rPr lang="fr-FR" altLang="fr-FR" sz="1800" b="1" i="1" dirty="0">
                <a:solidFill>
                  <a:schemeClr val="bg1">
                    <a:lumMod val="50000"/>
                  </a:schemeClr>
                </a:solidFill>
              </a:rPr>
              <a:t>Échanges médico pharmaceutiques </a:t>
            </a:r>
          </a:p>
        </p:txBody>
      </p:sp>
      <p:sp>
        <p:nvSpPr>
          <p:cNvPr id="23" name="Text Box 25"/>
          <p:cNvSpPr txBox="1">
            <a:spLocks noChangeArrowheads="1"/>
          </p:cNvSpPr>
          <p:nvPr/>
        </p:nvSpPr>
        <p:spPr bwMode="auto">
          <a:xfrm>
            <a:off x="1115616" y="5227856"/>
            <a:ext cx="4968875"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charset="0"/>
                <a:cs typeface="Arial" charset="0"/>
              </a:defRPr>
            </a:lvl1pPr>
            <a:lvl2pPr marL="742950" indent="-285750">
              <a:spcBef>
                <a:spcPct val="20000"/>
              </a:spcBef>
              <a:buChar char="–"/>
              <a:defRPr sz="2800">
                <a:solidFill>
                  <a:schemeClr val="tx1"/>
                </a:solidFill>
                <a:latin typeface="Arial" charset="0"/>
                <a:cs typeface="Arial" charset="0"/>
              </a:defRPr>
            </a:lvl2pPr>
            <a:lvl3pPr marL="1143000" indent="-228600">
              <a:spcBef>
                <a:spcPct val="20000"/>
              </a:spcBef>
              <a:buChar char="•"/>
              <a:defRPr sz="2400">
                <a:solidFill>
                  <a:schemeClr val="tx1"/>
                </a:solidFill>
                <a:latin typeface="Arial" charset="0"/>
                <a:cs typeface="Arial" charset="0"/>
              </a:defRPr>
            </a:lvl3pPr>
            <a:lvl4pPr marL="1600200" indent="-228600">
              <a:spcBef>
                <a:spcPct val="20000"/>
              </a:spcBef>
              <a:buChar char="–"/>
              <a:defRPr sz="2000">
                <a:solidFill>
                  <a:schemeClr val="tx1"/>
                </a:solidFill>
                <a:latin typeface="Arial" charset="0"/>
                <a:cs typeface="Arial" charset="0"/>
              </a:defRPr>
            </a:lvl4pPr>
            <a:lvl5pPr marL="2057400" indent="-22860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algn="ctr">
              <a:spcBef>
                <a:spcPct val="0"/>
              </a:spcBef>
              <a:buFontTx/>
              <a:buNone/>
            </a:pPr>
            <a:r>
              <a:rPr lang="fr-FR" altLang="fr-FR" sz="1800" b="1" i="1" dirty="0">
                <a:solidFill>
                  <a:schemeClr val="bg1">
                    <a:lumMod val="50000"/>
                  </a:schemeClr>
                </a:solidFill>
              </a:rPr>
              <a:t>Visite au patient</a:t>
            </a:r>
            <a:endParaRPr lang="fr-FR" altLang="fr-FR" sz="1800" i="1" dirty="0">
              <a:solidFill>
                <a:schemeClr val="bg1">
                  <a:lumMod val="50000"/>
                </a:schemeClr>
              </a:solidFill>
            </a:endParaRPr>
          </a:p>
        </p:txBody>
      </p:sp>
      <p:sp>
        <p:nvSpPr>
          <p:cNvPr id="3" name="ZoneTexte 2"/>
          <p:cNvSpPr txBox="1"/>
          <p:nvPr/>
        </p:nvSpPr>
        <p:spPr>
          <a:xfrm>
            <a:off x="6327905" y="2430630"/>
            <a:ext cx="2348551" cy="830997"/>
          </a:xfrm>
          <a:prstGeom prst="rect">
            <a:avLst/>
          </a:prstGeom>
          <a:noFill/>
        </p:spPr>
        <p:txBody>
          <a:bodyPr wrap="square" rtlCol="0">
            <a:spAutoFit/>
          </a:bodyPr>
          <a:lstStyle/>
          <a:p>
            <a:pPr algn="ctr"/>
            <a:r>
              <a:rPr lang="fr-FR" sz="1600" dirty="0" smtClean="0"/>
              <a:t>Renforts étudiants québécois</a:t>
            </a:r>
            <a:r>
              <a:rPr lang="fr-FR" sz="1600" dirty="0"/>
              <a:t> </a:t>
            </a:r>
            <a:r>
              <a:rPr lang="fr-FR" sz="1600" dirty="0" smtClean="0"/>
              <a:t>1 mois/an depuis 2011</a:t>
            </a:r>
            <a:endParaRPr lang="fr-FR" sz="1600" dirty="0"/>
          </a:p>
        </p:txBody>
      </p:sp>
    </p:spTree>
    <p:custDataLst>
      <p:tags r:id="rId1"/>
    </p:custDataLst>
    <p:extLst>
      <p:ext uri="{BB962C8B-B14F-4D97-AF65-F5344CB8AC3E}">
        <p14:creationId xmlns:p14="http://schemas.microsoft.com/office/powerpoint/2010/main" val="179421240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object 2"/>
          <p:cNvSpPr>
            <a:spLocks noChangeArrowheads="1"/>
          </p:cNvSpPr>
          <p:nvPr/>
        </p:nvSpPr>
        <p:spPr bwMode="auto">
          <a:xfrm>
            <a:off x="-36513" y="0"/>
            <a:ext cx="395288" cy="6858000"/>
          </a:xfrm>
          <a:prstGeom prst="rect">
            <a:avLst/>
          </a:prstGeom>
          <a:blipFill dpi="0" rotWithShape="1">
            <a:blip r:embed="rId3"/>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endParaRPr lang="fr-FR" altLang="fr-FR" sz="1800">
              <a:solidFill>
                <a:prstClr val="black"/>
              </a:solidFill>
              <a:latin typeface="Arial" panose="020B0604020202020204" pitchFamily="34" charset="0"/>
            </a:endParaRPr>
          </a:p>
        </p:txBody>
      </p:sp>
      <p:sp>
        <p:nvSpPr>
          <p:cNvPr id="3" name="object 3"/>
          <p:cNvSpPr txBox="1"/>
          <p:nvPr/>
        </p:nvSpPr>
        <p:spPr>
          <a:xfrm>
            <a:off x="765175" y="266700"/>
            <a:ext cx="7480300" cy="339725"/>
          </a:xfrm>
          <a:prstGeom prst="rect">
            <a:avLst/>
          </a:prstGeom>
        </p:spPr>
        <p:txBody>
          <a:bodyPr lIns="0" tIns="0" rIns="0" bIns="0">
            <a:spAutoFit/>
          </a:bodyPr>
          <a:lstStyle/>
          <a:p>
            <a:pPr marL="12700" algn="ctr">
              <a:defRPr/>
            </a:pPr>
            <a:r>
              <a:rPr lang="fr-FR" sz="2200" spc="-15" dirty="0" smtClean="0">
                <a:solidFill>
                  <a:srgbClr val="FF0000"/>
                </a:solidFill>
                <a:latin typeface="Arial"/>
                <a:cs typeface="Arial"/>
              </a:rPr>
              <a:t>Bilan Pharmaceutique </a:t>
            </a:r>
            <a:r>
              <a:rPr lang="fr-FR" sz="2200" spc="-15" dirty="0">
                <a:solidFill>
                  <a:srgbClr val="FF0000"/>
                </a:solidFill>
                <a:latin typeface="Arial"/>
                <a:cs typeface="Arial"/>
              </a:rPr>
              <a:t>à l’officine</a:t>
            </a:r>
            <a:endParaRPr sz="2200" dirty="0">
              <a:solidFill>
                <a:prstClr val="black"/>
              </a:solidFill>
              <a:latin typeface="Arial"/>
              <a:cs typeface="Arial"/>
            </a:endParaRPr>
          </a:p>
        </p:txBody>
      </p:sp>
      <p:sp>
        <p:nvSpPr>
          <p:cNvPr id="5" name="object 5"/>
          <p:cNvSpPr txBox="1"/>
          <p:nvPr/>
        </p:nvSpPr>
        <p:spPr>
          <a:xfrm>
            <a:off x="1671638" y="5032375"/>
            <a:ext cx="3924300" cy="531813"/>
          </a:xfrm>
          <a:prstGeom prst="rect">
            <a:avLst/>
          </a:prstGeom>
        </p:spPr>
        <p:txBody>
          <a:bodyPr lIns="0" tIns="0" rIns="0" bIns="0">
            <a:spAutoFit/>
          </a:bodyPr>
          <a:lstStyle/>
          <a:p>
            <a:pPr algn="ctr">
              <a:lnSpc>
                <a:spcPts val="2110"/>
              </a:lnSpc>
              <a:defRPr/>
            </a:pPr>
            <a:r>
              <a:rPr b="1" i="1" dirty="0">
                <a:solidFill>
                  <a:prstClr val="black"/>
                </a:solidFill>
                <a:latin typeface="Arial"/>
                <a:cs typeface="Arial"/>
              </a:rPr>
              <a:t>É</a:t>
            </a:r>
            <a:r>
              <a:rPr b="1" i="1" spc="-10" dirty="0">
                <a:solidFill>
                  <a:prstClr val="black"/>
                </a:solidFill>
                <a:latin typeface="Arial"/>
                <a:cs typeface="Arial"/>
              </a:rPr>
              <a:t>c</a:t>
            </a:r>
            <a:r>
              <a:rPr b="1" i="1" dirty="0">
                <a:solidFill>
                  <a:prstClr val="black"/>
                </a:solidFill>
                <a:latin typeface="Arial"/>
                <a:cs typeface="Arial"/>
              </a:rPr>
              <a:t>han</a:t>
            </a:r>
            <a:r>
              <a:rPr b="1" i="1" spc="5" dirty="0">
                <a:solidFill>
                  <a:prstClr val="black"/>
                </a:solidFill>
                <a:latin typeface="Arial"/>
                <a:cs typeface="Arial"/>
              </a:rPr>
              <a:t>g</a:t>
            </a:r>
            <a:r>
              <a:rPr b="1" i="1" dirty="0">
                <a:solidFill>
                  <a:prstClr val="black"/>
                </a:solidFill>
                <a:latin typeface="Arial"/>
                <a:cs typeface="Arial"/>
              </a:rPr>
              <a:t>es</a:t>
            </a:r>
            <a:r>
              <a:rPr b="1" i="1" spc="-10" dirty="0">
                <a:solidFill>
                  <a:prstClr val="black"/>
                </a:solidFill>
                <a:latin typeface="Arial"/>
                <a:cs typeface="Arial"/>
              </a:rPr>
              <a:t> </a:t>
            </a:r>
            <a:r>
              <a:rPr b="1" i="1" dirty="0">
                <a:solidFill>
                  <a:prstClr val="black"/>
                </a:solidFill>
                <a:latin typeface="Arial"/>
                <a:cs typeface="Arial"/>
              </a:rPr>
              <a:t>m</a:t>
            </a:r>
            <a:r>
              <a:rPr b="1" i="1" spc="-10" dirty="0">
                <a:solidFill>
                  <a:prstClr val="black"/>
                </a:solidFill>
                <a:latin typeface="Arial"/>
                <a:cs typeface="Arial"/>
              </a:rPr>
              <a:t>é</a:t>
            </a:r>
            <a:r>
              <a:rPr b="1" i="1" dirty="0">
                <a:solidFill>
                  <a:prstClr val="black"/>
                </a:solidFill>
                <a:latin typeface="Arial"/>
                <a:cs typeface="Arial"/>
              </a:rPr>
              <a:t>d</a:t>
            </a:r>
            <a:r>
              <a:rPr b="1" i="1" spc="5" dirty="0">
                <a:solidFill>
                  <a:prstClr val="black"/>
                </a:solidFill>
                <a:latin typeface="Arial"/>
                <a:cs typeface="Arial"/>
              </a:rPr>
              <a:t>i</a:t>
            </a:r>
            <a:r>
              <a:rPr b="1" i="1" dirty="0">
                <a:solidFill>
                  <a:prstClr val="black"/>
                </a:solidFill>
                <a:latin typeface="Arial"/>
                <a:cs typeface="Arial"/>
              </a:rPr>
              <a:t>co </a:t>
            </a:r>
            <a:r>
              <a:rPr b="1" i="1" spc="5" dirty="0">
                <a:solidFill>
                  <a:prstClr val="black"/>
                </a:solidFill>
                <a:latin typeface="Arial"/>
                <a:cs typeface="Arial"/>
              </a:rPr>
              <a:t>p</a:t>
            </a:r>
            <a:r>
              <a:rPr b="1" i="1" dirty="0">
                <a:solidFill>
                  <a:prstClr val="black"/>
                </a:solidFill>
                <a:latin typeface="Arial"/>
                <a:cs typeface="Arial"/>
              </a:rPr>
              <a:t>har</a:t>
            </a:r>
            <a:r>
              <a:rPr b="1" i="1" spc="-10" dirty="0">
                <a:solidFill>
                  <a:prstClr val="black"/>
                </a:solidFill>
                <a:latin typeface="Arial"/>
                <a:cs typeface="Arial"/>
              </a:rPr>
              <a:t>m</a:t>
            </a:r>
            <a:r>
              <a:rPr b="1" i="1" dirty="0">
                <a:solidFill>
                  <a:prstClr val="black"/>
                </a:solidFill>
                <a:latin typeface="Arial"/>
                <a:cs typeface="Arial"/>
              </a:rPr>
              <a:t>a</a:t>
            </a:r>
            <a:r>
              <a:rPr b="1" i="1" spc="-10" dirty="0">
                <a:solidFill>
                  <a:prstClr val="black"/>
                </a:solidFill>
                <a:latin typeface="Arial"/>
                <a:cs typeface="Arial"/>
              </a:rPr>
              <a:t>c</a:t>
            </a:r>
            <a:r>
              <a:rPr b="1" i="1" dirty="0">
                <a:solidFill>
                  <a:prstClr val="black"/>
                </a:solidFill>
                <a:latin typeface="Arial"/>
                <a:cs typeface="Arial"/>
              </a:rPr>
              <a:t>euti</a:t>
            </a:r>
            <a:r>
              <a:rPr b="1" i="1" spc="5" dirty="0">
                <a:solidFill>
                  <a:prstClr val="black"/>
                </a:solidFill>
                <a:latin typeface="Arial"/>
                <a:cs typeface="Arial"/>
              </a:rPr>
              <a:t>q</a:t>
            </a:r>
            <a:r>
              <a:rPr b="1" i="1" dirty="0">
                <a:solidFill>
                  <a:prstClr val="black"/>
                </a:solidFill>
                <a:latin typeface="Arial"/>
                <a:cs typeface="Arial"/>
              </a:rPr>
              <a:t>ues</a:t>
            </a:r>
            <a:endParaRPr dirty="0">
              <a:solidFill>
                <a:prstClr val="black"/>
              </a:solidFill>
              <a:latin typeface="Arial"/>
              <a:cs typeface="Arial"/>
            </a:endParaRPr>
          </a:p>
          <a:p>
            <a:pPr algn="ctr">
              <a:lnSpc>
                <a:spcPts val="2230"/>
              </a:lnSpc>
              <a:defRPr/>
            </a:pPr>
            <a:r>
              <a:rPr sz="1900" b="1" i="1" spc="-114" dirty="0">
                <a:solidFill>
                  <a:srgbClr val="A6A6A6"/>
                </a:solidFill>
                <a:latin typeface="Wingdings"/>
                <a:cs typeface="Wingdings"/>
              </a:rPr>
              <a:t></a:t>
            </a:r>
            <a:r>
              <a:rPr sz="1900" b="1" i="1" spc="-45" dirty="0">
                <a:solidFill>
                  <a:srgbClr val="A6A6A6"/>
                </a:solidFill>
                <a:latin typeface="Times New Roman"/>
                <a:cs typeface="Times New Roman"/>
              </a:rPr>
              <a:t> </a:t>
            </a:r>
            <a:r>
              <a:rPr b="1" i="1" dirty="0">
                <a:solidFill>
                  <a:srgbClr val="A6A6A6"/>
                </a:solidFill>
                <a:latin typeface="Arial"/>
                <a:cs typeface="Arial"/>
              </a:rPr>
              <a:t>Approche mu</a:t>
            </a:r>
            <a:r>
              <a:rPr b="1" i="1" spc="5" dirty="0">
                <a:solidFill>
                  <a:srgbClr val="A6A6A6"/>
                </a:solidFill>
                <a:latin typeface="Arial"/>
                <a:cs typeface="Arial"/>
              </a:rPr>
              <a:t>l</a:t>
            </a:r>
            <a:r>
              <a:rPr b="1" i="1" dirty="0">
                <a:solidFill>
                  <a:srgbClr val="A6A6A6"/>
                </a:solidFill>
                <a:latin typeface="Arial"/>
                <a:cs typeface="Arial"/>
              </a:rPr>
              <a:t>ti</a:t>
            </a:r>
            <a:r>
              <a:rPr b="1" i="1" spc="5" dirty="0">
                <a:solidFill>
                  <a:srgbClr val="A6A6A6"/>
                </a:solidFill>
                <a:latin typeface="Arial"/>
                <a:cs typeface="Arial"/>
              </a:rPr>
              <a:t>d</a:t>
            </a:r>
            <a:r>
              <a:rPr b="1" i="1" dirty="0">
                <a:solidFill>
                  <a:srgbClr val="A6A6A6"/>
                </a:solidFill>
                <a:latin typeface="Arial"/>
                <a:cs typeface="Arial"/>
              </a:rPr>
              <a:t>is</a:t>
            </a:r>
            <a:r>
              <a:rPr b="1" i="1" spc="-10" dirty="0">
                <a:solidFill>
                  <a:srgbClr val="A6A6A6"/>
                </a:solidFill>
                <a:latin typeface="Arial"/>
                <a:cs typeface="Arial"/>
              </a:rPr>
              <a:t>c</a:t>
            </a:r>
            <a:r>
              <a:rPr b="1" i="1" dirty="0">
                <a:solidFill>
                  <a:srgbClr val="A6A6A6"/>
                </a:solidFill>
                <a:latin typeface="Arial"/>
                <a:cs typeface="Arial"/>
              </a:rPr>
              <a:t>i</a:t>
            </a:r>
            <a:r>
              <a:rPr b="1" i="1" spc="5" dirty="0">
                <a:solidFill>
                  <a:srgbClr val="A6A6A6"/>
                </a:solidFill>
                <a:latin typeface="Arial"/>
                <a:cs typeface="Arial"/>
              </a:rPr>
              <a:t>p</a:t>
            </a:r>
            <a:r>
              <a:rPr b="1" i="1" dirty="0">
                <a:solidFill>
                  <a:srgbClr val="A6A6A6"/>
                </a:solidFill>
                <a:latin typeface="Arial"/>
                <a:cs typeface="Arial"/>
              </a:rPr>
              <a:t>l</a:t>
            </a:r>
            <a:r>
              <a:rPr b="1" i="1" spc="5" dirty="0">
                <a:solidFill>
                  <a:srgbClr val="A6A6A6"/>
                </a:solidFill>
                <a:latin typeface="Arial"/>
                <a:cs typeface="Arial"/>
              </a:rPr>
              <a:t>i</a:t>
            </a:r>
            <a:r>
              <a:rPr b="1" i="1" dirty="0">
                <a:solidFill>
                  <a:srgbClr val="A6A6A6"/>
                </a:solidFill>
                <a:latin typeface="Arial"/>
                <a:cs typeface="Arial"/>
              </a:rPr>
              <a:t>naire</a:t>
            </a:r>
            <a:endParaRPr dirty="0">
              <a:solidFill>
                <a:prstClr val="black"/>
              </a:solidFill>
              <a:latin typeface="Arial"/>
              <a:cs typeface="Arial"/>
            </a:endParaRPr>
          </a:p>
        </p:txBody>
      </p:sp>
      <p:sp>
        <p:nvSpPr>
          <p:cNvPr id="15365" name="object 6"/>
          <p:cNvSpPr>
            <a:spLocks noChangeArrowheads="1"/>
          </p:cNvSpPr>
          <p:nvPr/>
        </p:nvSpPr>
        <p:spPr bwMode="auto">
          <a:xfrm>
            <a:off x="8388350" y="152400"/>
            <a:ext cx="631825" cy="828675"/>
          </a:xfrm>
          <a:prstGeom prst="rect">
            <a:avLst/>
          </a:prstGeom>
          <a:blipFill dpi="0" rotWithShape="1">
            <a:blip r:embed="rId4"/>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endParaRPr lang="fr-FR" altLang="fr-FR" sz="1800">
              <a:solidFill>
                <a:prstClr val="black"/>
              </a:solidFill>
              <a:latin typeface="Arial" panose="020B0604020202020204" pitchFamily="34" charset="0"/>
            </a:endParaRPr>
          </a:p>
        </p:txBody>
      </p:sp>
      <p:sp>
        <p:nvSpPr>
          <p:cNvPr id="8" name="object 8"/>
          <p:cNvSpPr txBox="1"/>
          <p:nvPr/>
        </p:nvSpPr>
        <p:spPr>
          <a:xfrm>
            <a:off x="836613" y="1493838"/>
            <a:ext cx="5559425" cy="792162"/>
          </a:xfrm>
          <a:prstGeom prst="rect">
            <a:avLst/>
          </a:prstGeom>
        </p:spPr>
        <p:txBody>
          <a:bodyPr lIns="0" tIns="0" rIns="0" bIns="0">
            <a:spAutoFit/>
          </a:bodyPr>
          <a:lstStyle/>
          <a:p>
            <a:pPr marL="1548130">
              <a:defRPr/>
            </a:pPr>
            <a:r>
              <a:rPr b="1" i="1" dirty="0">
                <a:solidFill>
                  <a:prstClr val="black"/>
                </a:solidFill>
                <a:latin typeface="Arial"/>
                <a:cs typeface="Arial"/>
              </a:rPr>
              <a:t>É</a:t>
            </a:r>
            <a:r>
              <a:rPr b="1" i="1" spc="-10" dirty="0">
                <a:solidFill>
                  <a:prstClr val="black"/>
                </a:solidFill>
                <a:latin typeface="Arial"/>
                <a:cs typeface="Arial"/>
              </a:rPr>
              <a:t>c</a:t>
            </a:r>
            <a:r>
              <a:rPr b="1" i="1" dirty="0">
                <a:solidFill>
                  <a:prstClr val="black"/>
                </a:solidFill>
                <a:latin typeface="Arial"/>
                <a:cs typeface="Arial"/>
              </a:rPr>
              <a:t>han</a:t>
            </a:r>
            <a:r>
              <a:rPr b="1" i="1" spc="5" dirty="0">
                <a:solidFill>
                  <a:prstClr val="black"/>
                </a:solidFill>
                <a:latin typeface="Arial"/>
                <a:cs typeface="Arial"/>
              </a:rPr>
              <a:t>g</a:t>
            </a:r>
            <a:r>
              <a:rPr b="1" i="1" dirty="0">
                <a:solidFill>
                  <a:prstClr val="black"/>
                </a:solidFill>
                <a:latin typeface="Arial"/>
                <a:cs typeface="Arial"/>
              </a:rPr>
              <a:t>e </a:t>
            </a:r>
            <a:r>
              <a:rPr b="1" i="1" spc="-10" dirty="0">
                <a:solidFill>
                  <a:prstClr val="black"/>
                </a:solidFill>
                <a:latin typeface="Arial"/>
                <a:cs typeface="Arial"/>
              </a:rPr>
              <a:t>a</a:t>
            </a:r>
            <a:r>
              <a:rPr b="1" i="1" dirty="0">
                <a:solidFill>
                  <a:prstClr val="black"/>
                </a:solidFill>
                <a:latin typeface="Arial"/>
                <a:cs typeface="Arial"/>
              </a:rPr>
              <a:t>v</a:t>
            </a:r>
            <a:r>
              <a:rPr b="1" i="1" spc="-10" dirty="0">
                <a:solidFill>
                  <a:prstClr val="black"/>
                </a:solidFill>
                <a:latin typeface="Arial"/>
                <a:cs typeface="Arial"/>
              </a:rPr>
              <a:t>e</a:t>
            </a:r>
            <a:r>
              <a:rPr b="1" i="1" dirty="0">
                <a:solidFill>
                  <a:prstClr val="black"/>
                </a:solidFill>
                <a:latin typeface="Arial"/>
                <a:cs typeface="Arial"/>
              </a:rPr>
              <a:t>c</a:t>
            </a:r>
            <a:r>
              <a:rPr b="1" i="1" spc="5" dirty="0">
                <a:solidFill>
                  <a:prstClr val="black"/>
                </a:solidFill>
                <a:latin typeface="Arial"/>
                <a:cs typeface="Arial"/>
              </a:rPr>
              <a:t> </a:t>
            </a:r>
            <a:r>
              <a:rPr b="1" i="1" dirty="0">
                <a:solidFill>
                  <a:prstClr val="black"/>
                </a:solidFill>
                <a:latin typeface="Arial"/>
                <a:cs typeface="Arial"/>
              </a:rPr>
              <a:t>le</a:t>
            </a:r>
            <a:r>
              <a:rPr b="1" i="1" spc="-10" dirty="0">
                <a:solidFill>
                  <a:prstClr val="black"/>
                </a:solidFill>
                <a:latin typeface="Arial"/>
                <a:cs typeface="Arial"/>
              </a:rPr>
              <a:t> </a:t>
            </a:r>
            <a:r>
              <a:rPr b="1" i="1" dirty="0">
                <a:solidFill>
                  <a:prstClr val="black"/>
                </a:solidFill>
                <a:latin typeface="Arial"/>
                <a:cs typeface="Arial"/>
              </a:rPr>
              <a:t>patient</a:t>
            </a:r>
            <a:r>
              <a:rPr b="1" i="1" spc="5" dirty="0">
                <a:solidFill>
                  <a:prstClr val="black"/>
                </a:solidFill>
                <a:latin typeface="Arial"/>
                <a:cs typeface="Arial"/>
              </a:rPr>
              <a:t> </a:t>
            </a:r>
            <a:r>
              <a:rPr b="1" i="1" dirty="0">
                <a:solidFill>
                  <a:prstClr val="black"/>
                </a:solidFill>
                <a:latin typeface="Arial"/>
                <a:cs typeface="Arial"/>
              </a:rPr>
              <a:t>(é</a:t>
            </a:r>
            <a:r>
              <a:rPr b="1" i="1" spc="-10" dirty="0">
                <a:solidFill>
                  <a:prstClr val="black"/>
                </a:solidFill>
                <a:latin typeface="Arial"/>
                <a:cs typeface="Arial"/>
              </a:rPr>
              <a:t>c</a:t>
            </a:r>
            <a:r>
              <a:rPr b="1" i="1" dirty="0">
                <a:solidFill>
                  <a:prstClr val="black"/>
                </a:solidFill>
                <a:latin typeface="Arial"/>
                <a:cs typeface="Arial"/>
              </a:rPr>
              <a:t>o</a:t>
            </a:r>
            <a:r>
              <a:rPr b="1" i="1" spc="5" dirty="0">
                <a:solidFill>
                  <a:prstClr val="black"/>
                </a:solidFill>
                <a:latin typeface="Arial"/>
                <a:cs typeface="Arial"/>
              </a:rPr>
              <a:t>u</a:t>
            </a:r>
            <a:r>
              <a:rPr b="1" i="1" dirty="0">
                <a:solidFill>
                  <a:prstClr val="black"/>
                </a:solidFill>
                <a:latin typeface="Arial"/>
                <a:cs typeface="Arial"/>
              </a:rPr>
              <a:t>te +</a:t>
            </a:r>
            <a:r>
              <a:rPr b="1" i="1" spc="5" dirty="0">
                <a:solidFill>
                  <a:prstClr val="black"/>
                </a:solidFill>
                <a:latin typeface="Arial"/>
                <a:cs typeface="Arial"/>
              </a:rPr>
              <a:t>+</a:t>
            </a:r>
            <a:r>
              <a:rPr b="1" i="1" dirty="0">
                <a:solidFill>
                  <a:prstClr val="black"/>
                </a:solidFill>
                <a:latin typeface="Arial"/>
                <a:cs typeface="Arial"/>
              </a:rPr>
              <a:t>)</a:t>
            </a:r>
            <a:endParaRPr dirty="0">
              <a:solidFill>
                <a:prstClr val="black"/>
              </a:solidFill>
              <a:latin typeface="Arial"/>
              <a:cs typeface="Arial"/>
            </a:endParaRPr>
          </a:p>
          <a:p>
            <a:pPr>
              <a:spcBef>
                <a:spcPts val="34"/>
              </a:spcBef>
              <a:defRPr/>
            </a:pPr>
            <a:endParaRPr sz="1550" dirty="0">
              <a:solidFill>
                <a:prstClr val="black"/>
              </a:solidFill>
              <a:latin typeface="Times New Roman"/>
              <a:cs typeface="Times New Roman"/>
            </a:endParaRPr>
          </a:p>
          <a:p>
            <a:pPr marL="12700">
              <a:tabLst>
                <a:tab pos="1422400" algn="l"/>
              </a:tabLst>
              <a:defRPr/>
            </a:pPr>
            <a:r>
              <a:rPr b="1" dirty="0">
                <a:solidFill>
                  <a:prstClr val="black"/>
                </a:solidFill>
                <a:latin typeface="Arial"/>
                <a:cs typeface="Arial"/>
              </a:rPr>
              <a:t>	</a:t>
            </a:r>
            <a:r>
              <a:rPr b="1" spc="-130" dirty="0">
                <a:solidFill>
                  <a:prstClr val="black"/>
                </a:solidFill>
                <a:latin typeface="Arial"/>
                <a:cs typeface="Arial"/>
              </a:rPr>
              <a:t>T</a:t>
            </a:r>
            <a:r>
              <a:rPr b="1" dirty="0">
                <a:solidFill>
                  <a:prstClr val="black"/>
                </a:solidFill>
                <a:latin typeface="Arial"/>
                <a:cs typeface="Arial"/>
              </a:rPr>
              <a:t>e</a:t>
            </a:r>
            <a:r>
              <a:rPr b="1" spc="-10" dirty="0">
                <a:solidFill>
                  <a:prstClr val="black"/>
                </a:solidFill>
                <a:latin typeface="Arial"/>
                <a:cs typeface="Arial"/>
              </a:rPr>
              <a:t>s</a:t>
            </a:r>
            <a:r>
              <a:rPr b="1" dirty="0">
                <a:solidFill>
                  <a:prstClr val="black"/>
                </a:solidFill>
                <a:latin typeface="Arial"/>
                <a:cs typeface="Arial"/>
              </a:rPr>
              <a:t>t </a:t>
            </a:r>
            <a:r>
              <a:rPr b="1" spc="5" dirty="0">
                <a:solidFill>
                  <a:prstClr val="black"/>
                </a:solidFill>
                <a:latin typeface="Arial"/>
                <a:cs typeface="Arial"/>
              </a:rPr>
              <a:t>d</a:t>
            </a:r>
            <a:r>
              <a:rPr b="1" dirty="0">
                <a:solidFill>
                  <a:prstClr val="black"/>
                </a:solidFill>
                <a:latin typeface="Arial"/>
                <a:cs typeface="Arial"/>
              </a:rPr>
              <a:t>e l’orientati</a:t>
            </a:r>
            <a:r>
              <a:rPr b="1" spc="5" dirty="0">
                <a:solidFill>
                  <a:prstClr val="black"/>
                </a:solidFill>
                <a:latin typeface="Arial"/>
                <a:cs typeface="Arial"/>
              </a:rPr>
              <a:t>o</a:t>
            </a:r>
            <a:r>
              <a:rPr b="1" dirty="0">
                <a:solidFill>
                  <a:prstClr val="black"/>
                </a:solidFill>
                <a:latin typeface="Arial"/>
                <a:cs typeface="Arial"/>
              </a:rPr>
              <a:t>n</a:t>
            </a:r>
            <a:r>
              <a:rPr b="1" spc="-20" dirty="0">
                <a:solidFill>
                  <a:prstClr val="black"/>
                </a:solidFill>
                <a:latin typeface="Arial"/>
                <a:cs typeface="Arial"/>
              </a:rPr>
              <a:t> </a:t>
            </a:r>
            <a:r>
              <a:rPr b="1" dirty="0">
                <a:solidFill>
                  <a:prstClr val="black"/>
                </a:solidFill>
                <a:latin typeface="Arial"/>
                <a:cs typeface="Arial"/>
              </a:rPr>
              <a:t>sp</a:t>
            </a:r>
            <a:r>
              <a:rPr b="1" spc="-10" dirty="0">
                <a:solidFill>
                  <a:prstClr val="black"/>
                </a:solidFill>
                <a:latin typeface="Arial"/>
                <a:cs typeface="Arial"/>
              </a:rPr>
              <a:t>a</a:t>
            </a:r>
            <a:r>
              <a:rPr b="1" dirty="0">
                <a:solidFill>
                  <a:prstClr val="black"/>
                </a:solidFill>
                <a:latin typeface="Arial"/>
                <a:cs typeface="Arial"/>
              </a:rPr>
              <a:t>ti</a:t>
            </a:r>
            <a:r>
              <a:rPr b="1" spc="15" dirty="0">
                <a:solidFill>
                  <a:prstClr val="black"/>
                </a:solidFill>
                <a:latin typeface="Arial"/>
                <a:cs typeface="Arial"/>
              </a:rPr>
              <a:t>o</a:t>
            </a:r>
            <a:r>
              <a:rPr b="1" dirty="0">
                <a:solidFill>
                  <a:prstClr val="black"/>
                </a:solidFill>
                <a:latin typeface="Arial"/>
                <a:cs typeface="Arial"/>
              </a:rPr>
              <a:t>-te</a:t>
            </a:r>
            <a:r>
              <a:rPr b="1" spc="-10" dirty="0">
                <a:solidFill>
                  <a:prstClr val="black"/>
                </a:solidFill>
                <a:latin typeface="Arial"/>
                <a:cs typeface="Arial"/>
              </a:rPr>
              <a:t>m</a:t>
            </a:r>
            <a:r>
              <a:rPr b="1" dirty="0">
                <a:solidFill>
                  <a:prstClr val="black"/>
                </a:solidFill>
                <a:latin typeface="Arial"/>
                <a:cs typeface="Arial"/>
              </a:rPr>
              <a:t>p</a:t>
            </a:r>
            <a:r>
              <a:rPr b="1" spc="5" dirty="0">
                <a:solidFill>
                  <a:prstClr val="black"/>
                </a:solidFill>
                <a:latin typeface="Arial"/>
                <a:cs typeface="Arial"/>
              </a:rPr>
              <a:t>o</a:t>
            </a:r>
            <a:r>
              <a:rPr b="1" dirty="0">
                <a:solidFill>
                  <a:prstClr val="black"/>
                </a:solidFill>
                <a:latin typeface="Arial"/>
                <a:cs typeface="Arial"/>
              </a:rPr>
              <a:t>r</a:t>
            </a:r>
            <a:r>
              <a:rPr b="1" spc="-10" dirty="0">
                <a:solidFill>
                  <a:prstClr val="black"/>
                </a:solidFill>
                <a:latin typeface="Arial"/>
                <a:cs typeface="Arial"/>
              </a:rPr>
              <a:t>e</a:t>
            </a:r>
            <a:r>
              <a:rPr b="1" dirty="0">
                <a:solidFill>
                  <a:prstClr val="black"/>
                </a:solidFill>
                <a:latin typeface="Arial"/>
                <a:cs typeface="Arial"/>
              </a:rPr>
              <a:t>l</a:t>
            </a:r>
            <a:r>
              <a:rPr b="1" spc="5" dirty="0">
                <a:solidFill>
                  <a:prstClr val="black"/>
                </a:solidFill>
                <a:latin typeface="Arial"/>
                <a:cs typeface="Arial"/>
              </a:rPr>
              <a:t>l</a:t>
            </a:r>
            <a:r>
              <a:rPr b="1" dirty="0">
                <a:solidFill>
                  <a:prstClr val="black"/>
                </a:solidFill>
                <a:latin typeface="Arial"/>
                <a:cs typeface="Arial"/>
              </a:rPr>
              <a:t>e</a:t>
            </a:r>
            <a:endParaRPr dirty="0">
              <a:solidFill>
                <a:prstClr val="black"/>
              </a:solidFill>
              <a:latin typeface="Arial"/>
              <a:cs typeface="Arial"/>
            </a:endParaRPr>
          </a:p>
        </p:txBody>
      </p:sp>
      <p:sp>
        <p:nvSpPr>
          <p:cNvPr id="9" name="object 9"/>
          <p:cNvSpPr txBox="1"/>
          <p:nvPr/>
        </p:nvSpPr>
        <p:spPr>
          <a:xfrm>
            <a:off x="1619250" y="4495800"/>
            <a:ext cx="4968875" cy="376238"/>
          </a:xfrm>
          <a:prstGeom prst="rect">
            <a:avLst/>
          </a:prstGeom>
          <a:ln w="9525">
            <a:solidFill>
              <a:srgbClr val="000000"/>
            </a:solidFill>
          </a:ln>
        </p:spPr>
        <p:txBody>
          <a:bodyPr lIns="0" tIns="0" rIns="0" bIns="0">
            <a:spAutoFit/>
          </a:bodyPr>
          <a:lstStyle/>
          <a:p>
            <a:pPr marL="719455">
              <a:defRPr/>
            </a:pPr>
            <a:r>
              <a:rPr b="1" dirty="0">
                <a:solidFill>
                  <a:prstClr val="black"/>
                </a:solidFill>
                <a:latin typeface="Arial"/>
                <a:cs typeface="Arial"/>
              </a:rPr>
              <a:t>Infor</a:t>
            </a:r>
            <a:r>
              <a:rPr b="1" spc="-10" dirty="0">
                <a:solidFill>
                  <a:prstClr val="black"/>
                </a:solidFill>
                <a:latin typeface="Arial"/>
                <a:cs typeface="Arial"/>
              </a:rPr>
              <a:t>ma</a:t>
            </a:r>
            <a:r>
              <a:rPr b="1" dirty="0">
                <a:solidFill>
                  <a:prstClr val="black"/>
                </a:solidFill>
                <a:latin typeface="Arial"/>
                <a:cs typeface="Arial"/>
              </a:rPr>
              <a:t>tion</a:t>
            </a:r>
            <a:r>
              <a:rPr b="1" spc="-10" dirty="0">
                <a:solidFill>
                  <a:prstClr val="black"/>
                </a:solidFill>
                <a:latin typeface="Arial"/>
                <a:cs typeface="Arial"/>
              </a:rPr>
              <a:t> e</a:t>
            </a:r>
            <a:r>
              <a:rPr b="1" dirty="0">
                <a:solidFill>
                  <a:prstClr val="black"/>
                </a:solidFill>
                <a:latin typeface="Arial"/>
                <a:cs typeface="Arial"/>
              </a:rPr>
              <a:t>t cons</a:t>
            </a:r>
            <a:r>
              <a:rPr b="1" spc="-15" dirty="0">
                <a:solidFill>
                  <a:prstClr val="black"/>
                </a:solidFill>
                <a:latin typeface="Arial"/>
                <a:cs typeface="Arial"/>
              </a:rPr>
              <a:t>e</a:t>
            </a:r>
            <a:r>
              <a:rPr b="1" dirty="0">
                <a:solidFill>
                  <a:prstClr val="black"/>
                </a:solidFill>
                <a:latin typeface="Arial"/>
                <a:cs typeface="Arial"/>
              </a:rPr>
              <a:t>il</a:t>
            </a:r>
            <a:r>
              <a:rPr b="1" spc="-5" dirty="0">
                <a:solidFill>
                  <a:prstClr val="black"/>
                </a:solidFill>
                <a:latin typeface="Arial"/>
                <a:cs typeface="Arial"/>
              </a:rPr>
              <a:t> </a:t>
            </a:r>
            <a:r>
              <a:rPr b="1" spc="-10" dirty="0">
                <a:solidFill>
                  <a:prstClr val="black"/>
                </a:solidFill>
                <a:latin typeface="Arial"/>
                <a:cs typeface="Arial"/>
              </a:rPr>
              <a:t>a</a:t>
            </a:r>
            <a:r>
              <a:rPr b="1" dirty="0">
                <a:solidFill>
                  <a:prstClr val="black"/>
                </a:solidFill>
                <a:latin typeface="Arial"/>
                <a:cs typeface="Arial"/>
              </a:rPr>
              <a:t>u pati</a:t>
            </a:r>
            <a:r>
              <a:rPr b="1" spc="-10" dirty="0">
                <a:solidFill>
                  <a:prstClr val="black"/>
                </a:solidFill>
                <a:latin typeface="Arial"/>
                <a:cs typeface="Arial"/>
              </a:rPr>
              <a:t>e</a:t>
            </a:r>
            <a:r>
              <a:rPr b="1" dirty="0">
                <a:solidFill>
                  <a:prstClr val="black"/>
                </a:solidFill>
                <a:latin typeface="Arial"/>
                <a:cs typeface="Arial"/>
              </a:rPr>
              <a:t>nt</a:t>
            </a:r>
            <a:endParaRPr dirty="0">
              <a:solidFill>
                <a:prstClr val="black"/>
              </a:solidFill>
              <a:latin typeface="Arial"/>
              <a:cs typeface="Arial"/>
            </a:endParaRPr>
          </a:p>
        </p:txBody>
      </p:sp>
      <p:sp>
        <p:nvSpPr>
          <p:cNvPr id="11" name="object 11"/>
          <p:cNvSpPr txBox="1"/>
          <p:nvPr/>
        </p:nvSpPr>
        <p:spPr>
          <a:xfrm>
            <a:off x="1116013" y="5718175"/>
            <a:ext cx="5759450" cy="554038"/>
          </a:xfrm>
          <a:prstGeom prst="rect">
            <a:avLst/>
          </a:prstGeom>
          <a:ln w="9525">
            <a:solidFill>
              <a:srgbClr val="000000"/>
            </a:solidFill>
          </a:ln>
        </p:spPr>
        <p:txBody>
          <a:bodyPr lIns="0" tIns="0" rIns="0" bIns="0">
            <a:spAutoFit/>
          </a:bodyPr>
          <a:lstStyle/>
          <a:p>
            <a:pPr algn="ctr">
              <a:defRPr/>
            </a:pPr>
            <a:r>
              <a:rPr lang="fr-FR" b="1" dirty="0">
                <a:solidFill>
                  <a:prstClr val="black"/>
                </a:solidFill>
                <a:latin typeface="Arial"/>
                <a:cs typeface="Arial"/>
              </a:rPr>
              <a:t>  </a:t>
            </a:r>
            <a:r>
              <a:rPr b="1" dirty="0" err="1">
                <a:solidFill>
                  <a:prstClr val="black"/>
                </a:solidFill>
                <a:latin typeface="Arial"/>
                <a:cs typeface="Arial"/>
              </a:rPr>
              <a:t>I</a:t>
            </a:r>
            <a:r>
              <a:rPr b="1" spc="5" dirty="0" err="1">
                <a:solidFill>
                  <a:prstClr val="black"/>
                </a:solidFill>
                <a:latin typeface="Arial"/>
                <a:cs typeface="Arial"/>
              </a:rPr>
              <a:t>n</a:t>
            </a:r>
            <a:r>
              <a:rPr b="1" spc="-45" dirty="0" err="1">
                <a:solidFill>
                  <a:prstClr val="black"/>
                </a:solidFill>
                <a:latin typeface="Arial"/>
                <a:cs typeface="Arial"/>
              </a:rPr>
              <a:t>v</a:t>
            </a:r>
            <a:r>
              <a:rPr b="1" dirty="0" err="1">
                <a:solidFill>
                  <a:prstClr val="black"/>
                </a:solidFill>
                <a:latin typeface="Arial"/>
                <a:cs typeface="Arial"/>
              </a:rPr>
              <a:t>entai</a:t>
            </a:r>
            <a:r>
              <a:rPr b="1" spc="-10" dirty="0" err="1">
                <a:solidFill>
                  <a:prstClr val="black"/>
                </a:solidFill>
                <a:latin typeface="Arial"/>
                <a:cs typeface="Arial"/>
              </a:rPr>
              <a:t>r</a:t>
            </a:r>
            <a:r>
              <a:rPr b="1" dirty="0" err="1">
                <a:solidFill>
                  <a:prstClr val="black"/>
                </a:solidFill>
                <a:latin typeface="Arial"/>
                <a:cs typeface="Arial"/>
              </a:rPr>
              <a:t>e</a:t>
            </a:r>
            <a:r>
              <a:rPr b="1" spc="30" dirty="0">
                <a:solidFill>
                  <a:prstClr val="black"/>
                </a:solidFill>
                <a:latin typeface="Arial"/>
                <a:cs typeface="Arial"/>
              </a:rPr>
              <a:t> </a:t>
            </a:r>
            <a:r>
              <a:rPr b="1" dirty="0">
                <a:solidFill>
                  <a:prstClr val="black"/>
                </a:solidFill>
                <a:latin typeface="Arial"/>
                <a:cs typeface="Arial"/>
              </a:rPr>
              <a:t>des</a:t>
            </a:r>
            <a:r>
              <a:rPr b="1" spc="-10" dirty="0">
                <a:solidFill>
                  <a:prstClr val="black"/>
                </a:solidFill>
                <a:latin typeface="Arial"/>
                <a:cs typeface="Arial"/>
              </a:rPr>
              <a:t> </a:t>
            </a:r>
            <a:r>
              <a:rPr b="1" spc="5" dirty="0">
                <a:solidFill>
                  <a:prstClr val="black"/>
                </a:solidFill>
                <a:latin typeface="Arial"/>
                <a:cs typeface="Arial"/>
              </a:rPr>
              <a:t>i</a:t>
            </a:r>
            <a:r>
              <a:rPr b="1" dirty="0">
                <a:solidFill>
                  <a:prstClr val="black"/>
                </a:solidFill>
                <a:latin typeface="Arial"/>
                <a:cs typeface="Arial"/>
              </a:rPr>
              <a:t>nter</a:t>
            </a:r>
            <a:r>
              <a:rPr b="1" spc="-45" dirty="0">
                <a:solidFill>
                  <a:prstClr val="black"/>
                </a:solidFill>
                <a:latin typeface="Arial"/>
                <a:cs typeface="Arial"/>
              </a:rPr>
              <a:t>v</a:t>
            </a:r>
            <a:r>
              <a:rPr b="1" dirty="0">
                <a:solidFill>
                  <a:prstClr val="black"/>
                </a:solidFill>
                <a:latin typeface="Arial"/>
                <a:cs typeface="Arial"/>
              </a:rPr>
              <a:t>enti</a:t>
            </a:r>
            <a:r>
              <a:rPr b="1" spc="5" dirty="0">
                <a:solidFill>
                  <a:prstClr val="black"/>
                </a:solidFill>
                <a:latin typeface="Arial"/>
                <a:cs typeface="Arial"/>
              </a:rPr>
              <a:t>o</a:t>
            </a:r>
            <a:r>
              <a:rPr b="1" dirty="0">
                <a:solidFill>
                  <a:prstClr val="black"/>
                </a:solidFill>
                <a:latin typeface="Arial"/>
                <a:cs typeface="Arial"/>
              </a:rPr>
              <a:t>ns</a:t>
            </a:r>
            <a:r>
              <a:rPr b="1" spc="25" dirty="0">
                <a:solidFill>
                  <a:prstClr val="black"/>
                </a:solidFill>
                <a:latin typeface="Arial"/>
                <a:cs typeface="Arial"/>
              </a:rPr>
              <a:t> </a:t>
            </a:r>
            <a:r>
              <a:rPr b="1" dirty="0">
                <a:solidFill>
                  <a:prstClr val="black"/>
                </a:solidFill>
                <a:latin typeface="Arial"/>
                <a:cs typeface="Arial"/>
              </a:rPr>
              <a:t>p</a:t>
            </a:r>
            <a:r>
              <a:rPr b="1" spc="5" dirty="0">
                <a:solidFill>
                  <a:prstClr val="black"/>
                </a:solidFill>
                <a:latin typeface="Arial"/>
                <a:cs typeface="Arial"/>
              </a:rPr>
              <a:t>h</a:t>
            </a:r>
            <a:r>
              <a:rPr b="1" dirty="0">
                <a:solidFill>
                  <a:prstClr val="black"/>
                </a:solidFill>
                <a:latin typeface="Arial"/>
                <a:cs typeface="Arial"/>
              </a:rPr>
              <a:t>a</a:t>
            </a:r>
            <a:r>
              <a:rPr b="1" spc="-10" dirty="0">
                <a:solidFill>
                  <a:prstClr val="black"/>
                </a:solidFill>
                <a:latin typeface="Arial"/>
                <a:cs typeface="Arial"/>
              </a:rPr>
              <a:t>r</a:t>
            </a:r>
            <a:r>
              <a:rPr b="1" dirty="0">
                <a:solidFill>
                  <a:prstClr val="black"/>
                </a:solidFill>
                <a:latin typeface="Arial"/>
                <a:cs typeface="Arial"/>
              </a:rPr>
              <a:t>m</a:t>
            </a:r>
            <a:r>
              <a:rPr b="1" spc="-10" dirty="0">
                <a:solidFill>
                  <a:prstClr val="black"/>
                </a:solidFill>
                <a:latin typeface="Arial"/>
                <a:cs typeface="Arial"/>
              </a:rPr>
              <a:t>a</a:t>
            </a:r>
            <a:r>
              <a:rPr b="1" dirty="0">
                <a:solidFill>
                  <a:prstClr val="black"/>
                </a:solidFill>
                <a:latin typeface="Arial"/>
                <a:cs typeface="Arial"/>
              </a:rPr>
              <a:t>c</a:t>
            </a:r>
            <a:r>
              <a:rPr b="1" spc="-10" dirty="0">
                <a:solidFill>
                  <a:prstClr val="black"/>
                </a:solidFill>
                <a:latin typeface="Arial"/>
                <a:cs typeface="Arial"/>
              </a:rPr>
              <a:t>e</a:t>
            </a:r>
            <a:r>
              <a:rPr b="1" dirty="0">
                <a:solidFill>
                  <a:prstClr val="black"/>
                </a:solidFill>
                <a:latin typeface="Arial"/>
                <a:cs typeface="Arial"/>
              </a:rPr>
              <a:t>ut</a:t>
            </a:r>
            <a:r>
              <a:rPr b="1" spc="5" dirty="0">
                <a:solidFill>
                  <a:prstClr val="black"/>
                </a:solidFill>
                <a:latin typeface="Arial"/>
                <a:cs typeface="Arial"/>
              </a:rPr>
              <a:t>i</a:t>
            </a:r>
            <a:r>
              <a:rPr b="1" dirty="0">
                <a:solidFill>
                  <a:prstClr val="black"/>
                </a:solidFill>
                <a:latin typeface="Arial"/>
                <a:cs typeface="Arial"/>
              </a:rPr>
              <a:t>q</a:t>
            </a:r>
            <a:r>
              <a:rPr b="1" spc="5" dirty="0">
                <a:solidFill>
                  <a:prstClr val="black"/>
                </a:solidFill>
                <a:latin typeface="Arial"/>
                <a:cs typeface="Arial"/>
              </a:rPr>
              <a:t>u</a:t>
            </a:r>
            <a:r>
              <a:rPr b="1" dirty="0">
                <a:solidFill>
                  <a:prstClr val="black"/>
                </a:solidFill>
                <a:latin typeface="Arial"/>
                <a:cs typeface="Arial"/>
              </a:rPr>
              <a:t>es</a:t>
            </a:r>
            <a:endParaRPr dirty="0">
              <a:solidFill>
                <a:prstClr val="black"/>
              </a:solidFill>
              <a:latin typeface="Arial"/>
              <a:cs typeface="Arial"/>
            </a:endParaRPr>
          </a:p>
          <a:p>
            <a:pPr algn="ctr">
              <a:defRPr/>
            </a:pPr>
            <a:r>
              <a:rPr dirty="0">
                <a:solidFill>
                  <a:prstClr val="black"/>
                </a:solidFill>
                <a:latin typeface="Arial"/>
                <a:cs typeface="Arial"/>
              </a:rPr>
              <a:t>(Fich</a:t>
            </a:r>
            <a:r>
              <a:rPr spc="-10" dirty="0">
                <a:solidFill>
                  <a:prstClr val="black"/>
                </a:solidFill>
                <a:latin typeface="Arial"/>
                <a:cs typeface="Arial"/>
              </a:rPr>
              <a:t>e</a:t>
            </a:r>
            <a:r>
              <a:rPr dirty="0">
                <a:solidFill>
                  <a:prstClr val="black"/>
                </a:solidFill>
                <a:latin typeface="Arial"/>
                <a:cs typeface="Arial"/>
              </a:rPr>
              <a:t>s d’IP</a:t>
            </a:r>
            <a:r>
              <a:rPr spc="-25" dirty="0">
                <a:solidFill>
                  <a:prstClr val="black"/>
                </a:solidFill>
                <a:latin typeface="Arial"/>
                <a:cs typeface="Arial"/>
              </a:rPr>
              <a:t> </a:t>
            </a:r>
            <a:r>
              <a:rPr dirty="0">
                <a:solidFill>
                  <a:prstClr val="black"/>
                </a:solidFill>
                <a:latin typeface="Arial"/>
                <a:cs typeface="Arial"/>
              </a:rPr>
              <a:t>se</a:t>
            </a:r>
            <a:r>
              <a:rPr spc="-10" dirty="0">
                <a:solidFill>
                  <a:prstClr val="black"/>
                </a:solidFill>
                <a:latin typeface="Arial"/>
                <a:cs typeface="Arial"/>
              </a:rPr>
              <a:t>l</a:t>
            </a:r>
            <a:r>
              <a:rPr dirty="0">
                <a:solidFill>
                  <a:prstClr val="black"/>
                </a:solidFill>
                <a:latin typeface="Arial"/>
                <a:cs typeface="Arial"/>
              </a:rPr>
              <a:t>on</a:t>
            </a:r>
            <a:r>
              <a:rPr spc="5" dirty="0">
                <a:solidFill>
                  <a:prstClr val="black"/>
                </a:solidFill>
                <a:latin typeface="Arial"/>
                <a:cs typeface="Arial"/>
              </a:rPr>
              <a:t> </a:t>
            </a:r>
            <a:r>
              <a:rPr dirty="0">
                <a:solidFill>
                  <a:prstClr val="black"/>
                </a:solidFill>
                <a:latin typeface="Arial"/>
                <a:cs typeface="Arial"/>
              </a:rPr>
              <a:t>le</a:t>
            </a:r>
            <a:r>
              <a:rPr spc="-10" dirty="0">
                <a:solidFill>
                  <a:prstClr val="black"/>
                </a:solidFill>
                <a:latin typeface="Arial"/>
                <a:cs typeface="Arial"/>
              </a:rPr>
              <a:t> </a:t>
            </a:r>
            <a:r>
              <a:rPr dirty="0">
                <a:solidFill>
                  <a:prstClr val="black"/>
                </a:solidFill>
                <a:latin typeface="Arial"/>
                <a:cs typeface="Arial"/>
              </a:rPr>
              <a:t>mo</a:t>
            </a:r>
            <a:r>
              <a:rPr spc="-10" dirty="0">
                <a:solidFill>
                  <a:prstClr val="black"/>
                </a:solidFill>
                <a:latin typeface="Arial"/>
                <a:cs typeface="Arial"/>
              </a:rPr>
              <a:t>d</a:t>
            </a:r>
            <a:r>
              <a:rPr dirty="0">
                <a:solidFill>
                  <a:prstClr val="black"/>
                </a:solidFill>
                <a:latin typeface="Arial"/>
                <a:cs typeface="Arial"/>
              </a:rPr>
              <a:t>è</a:t>
            </a:r>
            <a:r>
              <a:rPr spc="-10" dirty="0">
                <a:solidFill>
                  <a:prstClr val="black"/>
                </a:solidFill>
                <a:latin typeface="Arial"/>
                <a:cs typeface="Arial"/>
              </a:rPr>
              <a:t>l</a:t>
            </a:r>
            <a:r>
              <a:rPr dirty="0">
                <a:solidFill>
                  <a:prstClr val="black"/>
                </a:solidFill>
                <a:latin typeface="Arial"/>
                <a:cs typeface="Arial"/>
              </a:rPr>
              <a:t>e</a:t>
            </a:r>
            <a:r>
              <a:rPr spc="5" dirty="0">
                <a:solidFill>
                  <a:prstClr val="black"/>
                </a:solidFill>
                <a:latin typeface="Arial"/>
                <a:cs typeface="Arial"/>
              </a:rPr>
              <a:t> </a:t>
            </a:r>
            <a:r>
              <a:rPr dirty="0">
                <a:solidFill>
                  <a:prstClr val="black"/>
                </a:solidFill>
                <a:latin typeface="Arial"/>
                <a:cs typeface="Arial"/>
              </a:rPr>
              <a:t>de</a:t>
            </a:r>
            <a:r>
              <a:rPr spc="5" dirty="0">
                <a:solidFill>
                  <a:prstClr val="black"/>
                </a:solidFill>
                <a:latin typeface="Arial"/>
                <a:cs typeface="Arial"/>
              </a:rPr>
              <a:t> </a:t>
            </a:r>
            <a:r>
              <a:rPr dirty="0">
                <a:solidFill>
                  <a:prstClr val="black"/>
                </a:solidFill>
                <a:latin typeface="Arial"/>
                <a:cs typeface="Arial"/>
              </a:rPr>
              <a:t>la</a:t>
            </a:r>
            <a:r>
              <a:rPr spc="-10" dirty="0">
                <a:solidFill>
                  <a:prstClr val="black"/>
                </a:solidFill>
                <a:latin typeface="Arial"/>
                <a:cs typeface="Arial"/>
              </a:rPr>
              <a:t> </a:t>
            </a:r>
            <a:r>
              <a:rPr dirty="0">
                <a:solidFill>
                  <a:prstClr val="black"/>
                </a:solidFill>
                <a:latin typeface="Arial"/>
                <a:cs typeface="Arial"/>
              </a:rPr>
              <a:t>S</a:t>
            </a:r>
            <a:r>
              <a:rPr spc="5" dirty="0">
                <a:solidFill>
                  <a:prstClr val="black"/>
                </a:solidFill>
                <a:latin typeface="Arial"/>
                <a:cs typeface="Arial"/>
              </a:rPr>
              <a:t>F</a:t>
            </a:r>
            <a:r>
              <a:rPr dirty="0">
                <a:solidFill>
                  <a:prstClr val="black"/>
                </a:solidFill>
                <a:latin typeface="Arial"/>
                <a:cs typeface="Arial"/>
              </a:rPr>
              <a:t>PC)</a:t>
            </a:r>
          </a:p>
        </p:txBody>
      </p:sp>
      <p:sp>
        <p:nvSpPr>
          <p:cNvPr id="15369" name="object 12"/>
          <p:cNvSpPr>
            <a:spLocks/>
          </p:cNvSpPr>
          <p:nvPr/>
        </p:nvSpPr>
        <p:spPr bwMode="auto">
          <a:xfrm>
            <a:off x="627063" y="692150"/>
            <a:ext cx="361950" cy="366713"/>
          </a:xfrm>
          <a:custGeom>
            <a:avLst/>
            <a:gdLst>
              <a:gd name="T0" fmla="*/ 0 w 360680"/>
              <a:gd name="T1" fmla="*/ 366395 h 367030"/>
              <a:gd name="T2" fmla="*/ 361631 w 360680"/>
              <a:gd name="T3" fmla="*/ 366395 h 367030"/>
              <a:gd name="T4" fmla="*/ 361631 w 360680"/>
              <a:gd name="T5" fmla="*/ 0 h 367030"/>
              <a:gd name="T6" fmla="*/ 0 w 360680"/>
              <a:gd name="T7" fmla="*/ 0 h 367030"/>
              <a:gd name="T8" fmla="*/ 0 w 360680"/>
              <a:gd name="T9" fmla="*/ 366395 h 36703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60680" h="367030">
                <a:moveTo>
                  <a:pt x="0" y="366712"/>
                </a:moveTo>
                <a:lnTo>
                  <a:pt x="360362" y="366712"/>
                </a:lnTo>
                <a:lnTo>
                  <a:pt x="360362" y="0"/>
                </a:lnTo>
                <a:lnTo>
                  <a:pt x="0" y="0"/>
                </a:lnTo>
                <a:lnTo>
                  <a:pt x="0" y="366712"/>
                </a:lnTo>
                <a:close/>
              </a:path>
            </a:pathLst>
          </a:custGeom>
          <a:solidFill>
            <a:srgbClr val="FFFF00"/>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fr-FR">
              <a:solidFill>
                <a:prstClr val="black"/>
              </a:solidFill>
            </a:endParaRPr>
          </a:p>
        </p:txBody>
      </p:sp>
      <p:sp>
        <p:nvSpPr>
          <p:cNvPr id="15370" name="object 13"/>
          <p:cNvSpPr>
            <a:spLocks/>
          </p:cNvSpPr>
          <p:nvPr/>
        </p:nvSpPr>
        <p:spPr bwMode="auto">
          <a:xfrm>
            <a:off x="604838" y="1905000"/>
            <a:ext cx="361950" cy="366713"/>
          </a:xfrm>
          <a:custGeom>
            <a:avLst/>
            <a:gdLst>
              <a:gd name="T0" fmla="*/ 0 w 360680"/>
              <a:gd name="T1" fmla="*/ 0 h 367030"/>
              <a:gd name="T2" fmla="*/ 360680 w 360680"/>
              <a:gd name="T3" fmla="*/ 367030 h 367030"/>
            </a:gdLst>
            <a:ahLst/>
            <a:cxnLst/>
            <a:rect l="T0" t="T1" r="T2" b="T3"/>
            <a:pathLst>
              <a:path w="360680" h="367030">
                <a:moveTo>
                  <a:pt x="0" y="366712"/>
                </a:moveTo>
                <a:lnTo>
                  <a:pt x="360362" y="366712"/>
                </a:lnTo>
                <a:lnTo>
                  <a:pt x="360362" y="0"/>
                </a:lnTo>
                <a:lnTo>
                  <a:pt x="0" y="0"/>
                </a:lnTo>
                <a:lnTo>
                  <a:pt x="0" y="366712"/>
                </a:lnTo>
                <a:close/>
              </a:path>
            </a:pathLst>
          </a:cu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pPr>
            <a:r>
              <a:rPr lang="fr-FR" altLang="fr-FR" sz="1800" b="1">
                <a:solidFill>
                  <a:prstClr val="black"/>
                </a:solidFill>
                <a:latin typeface="Arial" panose="020B0604020202020204" pitchFamily="34" charset="0"/>
              </a:rPr>
              <a:t>2</a:t>
            </a:r>
          </a:p>
        </p:txBody>
      </p:sp>
      <p:sp>
        <p:nvSpPr>
          <p:cNvPr id="15371" name="object 16"/>
          <p:cNvSpPr txBox="1">
            <a:spLocks noChangeArrowheads="1"/>
          </p:cNvSpPr>
          <p:nvPr/>
        </p:nvSpPr>
        <p:spPr bwMode="auto">
          <a:xfrm>
            <a:off x="719138" y="774700"/>
            <a:ext cx="127000" cy="230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nSpc>
                <a:spcPts val="2138"/>
              </a:lnSpc>
              <a:spcBef>
                <a:spcPct val="0"/>
              </a:spcBef>
              <a:buFontTx/>
              <a:buNone/>
            </a:pPr>
            <a:r>
              <a:rPr lang="fr-FR" altLang="fr-FR" sz="1800" b="1">
                <a:solidFill>
                  <a:prstClr val="black"/>
                </a:solidFill>
                <a:latin typeface="Arial" panose="020B0604020202020204" pitchFamily="34" charset="0"/>
              </a:rPr>
              <a:t>1</a:t>
            </a:r>
            <a:endParaRPr lang="fr-FR" altLang="fr-FR" sz="1800">
              <a:solidFill>
                <a:prstClr val="black"/>
              </a:solidFill>
              <a:latin typeface="Arial" panose="020B0604020202020204" pitchFamily="34" charset="0"/>
            </a:endParaRPr>
          </a:p>
        </p:txBody>
      </p:sp>
      <p:sp>
        <p:nvSpPr>
          <p:cNvPr id="15372" name="object 17"/>
          <p:cNvSpPr txBox="1">
            <a:spLocks noChangeArrowheads="1"/>
          </p:cNvSpPr>
          <p:nvPr/>
        </p:nvSpPr>
        <p:spPr bwMode="auto">
          <a:xfrm>
            <a:off x="627063" y="2492375"/>
            <a:ext cx="361950" cy="366713"/>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marL="90488">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fr-FR" altLang="fr-FR" sz="1800" b="1">
                <a:solidFill>
                  <a:prstClr val="black"/>
                </a:solidFill>
                <a:latin typeface="Arial" panose="020B0604020202020204" pitchFamily="34" charset="0"/>
              </a:rPr>
              <a:t>3</a:t>
            </a:r>
            <a:endParaRPr lang="fr-FR" altLang="fr-FR" sz="1800">
              <a:solidFill>
                <a:prstClr val="black"/>
              </a:solidFill>
              <a:latin typeface="Arial" panose="020B0604020202020204" pitchFamily="34" charset="0"/>
            </a:endParaRPr>
          </a:p>
        </p:txBody>
      </p:sp>
      <p:sp>
        <p:nvSpPr>
          <p:cNvPr id="15373" name="object 18"/>
          <p:cNvSpPr txBox="1">
            <a:spLocks noChangeArrowheads="1"/>
          </p:cNvSpPr>
          <p:nvPr/>
        </p:nvSpPr>
        <p:spPr bwMode="auto">
          <a:xfrm>
            <a:off x="1187450" y="5743575"/>
            <a:ext cx="288925" cy="276225"/>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marL="90488">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fr-FR" altLang="fr-FR" sz="1800" b="1">
                <a:solidFill>
                  <a:prstClr val="black"/>
                </a:solidFill>
                <a:latin typeface="Arial" panose="020B0604020202020204" pitchFamily="34" charset="0"/>
              </a:rPr>
              <a:t>5</a:t>
            </a:r>
            <a:endParaRPr lang="fr-FR" altLang="fr-FR" sz="1800">
              <a:solidFill>
                <a:prstClr val="black"/>
              </a:solidFill>
              <a:latin typeface="Arial" panose="020B0604020202020204" pitchFamily="34" charset="0"/>
            </a:endParaRPr>
          </a:p>
        </p:txBody>
      </p:sp>
      <p:sp>
        <p:nvSpPr>
          <p:cNvPr id="15374" name="object 19"/>
          <p:cNvSpPr>
            <a:spLocks/>
          </p:cNvSpPr>
          <p:nvPr/>
        </p:nvSpPr>
        <p:spPr bwMode="auto">
          <a:xfrm>
            <a:off x="627063" y="720725"/>
            <a:ext cx="7058025" cy="620713"/>
          </a:xfrm>
          <a:custGeom>
            <a:avLst/>
            <a:gdLst>
              <a:gd name="T0" fmla="*/ 0 w 7056755"/>
              <a:gd name="T1" fmla="*/ 620395 h 621030"/>
              <a:gd name="T2" fmla="*/ 7057771 w 7056755"/>
              <a:gd name="T3" fmla="*/ 620395 h 621030"/>
              <a:gd name="T4" fmla="*/ 7057771 w 7056755"/>
              <a:gd name="T5" fmla="*/ 0 h 621030"/>
              <a:gd name="T6" fmla="*/ 0 w 7056755"/>
              <a:gd name="T7" fmla="*/ 0 h 621030"/>
              <a:gd name="T8" fmla="*/ 0 w 7056755"/>
              <a:gd name="T9" fmla="*/ 620395 h 62103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7056755" h="621030">
                <a:moveTo>
                  <a:pt x="0" y="620712"/>
                </a:moveTo>
                <a:lnTo>
                  <a:pt x="7056501" y="620712"/>
                </a:lnTo>
                <a:lnTo>
                  <a:pt x="7056501" y="0"/>
                </a:lnTo>
                <a:lnTo>
                  <a:pt x="0" y="0"/>
                </a:lnTo>
                <a:lnTo>
                  <a:pt x="0" y="620712"/>
                </a:lnTo>
                <a:close/>
              </a:path>
            </a:pathLst>
          </a:cu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fr-FR">
              <a:solidFill>
                <a:prstClr val="black"/>
              </a:solidFill>
            </a:endParaRPr>
          </a:p>
        </p:txBody>
      </p:sp>
      <p:sp>
        <p:nvSpPr>
          <p:cNvPr id="21" name="object 21"/>
          <p:cNvSpPr txBox="1"/>
          <p:nvPr/>
        </p:nvSpPr>
        <p:spPr>
          <a:xfrm>
            <a:off x="1828800" y="803275"/>
            <a:ext cx="4652963" cy="474663"/>
          </a:xfrm>
          <a:prstGeom prst="rect">
            <a:avLst/>
          </a:prstGeom>
        </p:spPr>
        <p:txBody>
          <a:bodyPr lIns="0" tIns="0" rIns="0" bIns="0">
            <a:spAutoFit/>
          </a:bodyPr>
          <a:lstStyle/>
          <a:p>
            <a:pPr marL="635" algn="ctr">
              <a:defRPr/>
            </a:pPr>
            <a:r>
              <a:rPr b="1" dirty="0">
                <a:solidFill>
                  <a:prstClr val="black"/>
                </a:solidFill>
                <a:latin typeface="Arial"/>
                <a:cs typeface="Arial"/>
              </a:rPr>
              <a:t>R</a:t>
            </a:r>
            <a:r>
              <a:rPr b="1" spc="-10" dirty="0">
                <a:solidFill>
                  <a:prstClr val="black"/>
                </a:solidFill>
                <a:latin typeface="Arial"/>
                <a:cs typeface="Arial"/>
              </a:rPr>
              <a:t>e</a:t>
            </a:r>
            <a:r>
              <a:rPr b="1" dirty="0">
                <a:solidFill>
                  <a:prstClr val="black"/>
                </a:solidFill>
                <a:latin typeface="Arial"/>
                <a:cs typeface="Arial"/>
              </a:rPr>
              <a:t>cu</a:t>
            </a:r>
            <a:r>
              <a:rPr b="1" spc="-10" dirty="0">
                <a:solidFill>
                  <a:prstClr val="black"/>
                </a:solidFill>
                <a:latin typeface="Arial"/>
                <a:cs typeface="Arial"/>
              </a:rPr>
              <a:t>e</a:t>
            </a:r>
            <a:r>
              <a:rPr b="1" dirty="0">
                <a:solidFill>
                  <a:prstClr val="black"/>
                </a:solidFill>
                <a:latin typeface="Arial"/>
                <a:cs typeface="Arial"/>
              </a:rPr>
              <a:t>il</a:t>
            </a:r>
            <a:r>
              <a:rPr b="1" spc="5" dirty="0">
                <a:solidFill>
                  <a:prstClr val="black"/>
                </a:solidFill>
                <a:latin typeface="Arial"/>
                <a:cs typeface="Arial"/>
              </a:rPr>
              <a:t> d</a:t>
            </a:r>
            <a:r>
              <a:rPr b="1" dirty="0">
                <a:solidFill>
                  <a:prstClr val="black"/>
                </a:solidFill>
                <a:latin typeface="Arial"/>
                <a:cs typeface="Arial"/>
              </a:rPr>
              <a:t>es</a:t>
            </a:r>
            <a:r>
              <a:rPr b="1" spc="-10" dirty="0">
                <a:solidFill>
                  <a:prstClr val="black"/>
                </a:solidFill>
                <a:latin typeface="Arial"/>
                <a:cs typeface="Arial"/>
              </a:rPr>
              <a:t> </a:t>
            </a:r>
            <a:r>
              <a:rPr b="1" spc="5" dirty="0">
                <a:solidFill>
                  <a:prstClr val="black"/>
                </a:solidFill>
                <a:latin typeface="Arial"/>
                <a:cs typeface="Arial"/>
              </a:rPr>
              <a:t>d</a:t>
            </a:r>
            <a:r>
              <a:rPr b="1" dirty="0">
                <a:solidFill>
                  <a:prstClr val="black"/>
                </a:solidFill>
                <a:latin typeface="Arial"/>
                <a:cs typeface="Arial"/>
              </a:rPr>
              <a:t>o</a:t>
            </a:r>
            <a:r>
              <a:rPr b="1" spc="5" dirty="0">
                <a:solidFill>
                  <a:prstClr val="black"/>
                </a:solidFill>
                <a:latin typeface="Arial"/>
                <a:cs typeface="Arial"/>
              </a:rPr>
              <a:t>n</a:t>
            </a:r>
            <a:r>
              <a:rPr b="1" dirty="0">
                <a:solidFill>
                  <a:prstClr val="black"/>
                </a:solidFill>
                <a:latin typeface="Arial"/>
                <a:cs typeface="Arial"/>
              </a:rPr>
              <a:t>né</a:t>
            </a:r>
            <a:r>
              <a:rPr b="1" spc="-10" dirty="0">
                <a:solidFill>
                  <a:prstClr val="black"/>
                </a:solidFill>
                <a:latin typeface="Arial"/>
                <a:cs typeface="Arial"/>
              </a:rPr>
              <a:t>e</a:t>
            </a:r>
            <a:r>
              <a:rPr b="1" dirty="0">
                <a:solidFill>
                  <a:prstClr val="black"/>
                </a:solidFill>
                <a:latin typeface="Arial"/>
                <a:cs typeface="Arial"/>
              </a:rPr>
              <a:t>s</a:t>
            </a:r>
            <a:r>
              <a:rPr b="1" spc="-15" dirty="0">
                <a:solidFill>
                  <a:prstClr val="black"/>
                </a:solidFill>
                <a:latin typeface="Arial"/>
                <a:cs typeface="Arial"/>
              </a:rPr>
              <a:t> </a:t>
            </a:r>
            <a:r>
              <a:rPr b="1" dirty="0">
                <a:solidFill>
                  <a:prstClr val="black"/>
                </a:solidFill>
                <a:latin typeface="Arial"/>
                <a:cs typeface="Arial"/>
              </a:rPr>
              <a:t>du</a:t>
            </a:r>
            <a:r>
              <a:rPr b="1" spc="-5" dirty="0">
                <a:solidFill>
                  <a:prstClr val="black"/>
                </a:solidFill>
                <a:latin typeface="Arial"/>
                <a:cs typeface="Arial"/>
              </a:rPr>
              <a:t> </a:t>
            </a:r>
            <a:r>
              <a:rPr b="1" dirty="0">
                <a:solidFill>
                  <a:prstClr val="black"/>
                </a:solidFill>
                <a:latin typeface="Arial"/>
                <a:cs typeface="Arial"/>
              </a:rPr>
              <a:t>patient</a:t>
            </a:r>
            <a:endParaRPr>
              <a:solidFill>
                <a:prstClr val="black"/>
              </a:solidFill>
              <a:latin typeface="Arial"/>
              <a:cs typeface="Arial"/>
            </a:endParaRPr>
          </a:p>
          <a:p>
            <a:pPr algn="ctr">
              <a:lnSpc>
                <a:spcPts val="1905"/>
              </a:lnSpc>
              <a:spcBef>
                <a:spcPts val="10"/>
              </a:spcBef>
              <a:defRPr/>
            </a:pPr>
            <a:r>
              <a:rPr sz="1600" spc="-10" dirty="0">
                <a:solidFill>
                  <a:prstClr val="black"/>
                </a:solidFill>
                <a:latin typeface="Arial"/>
                <a:cs typeface="Arial"/>
              </a:rPr>
              <a:t>IMC,</a:t>
            </a:r>
            <a:r>
              <a:rPr sz="1600" spc="15" dirty="0">
                <a:solidFill>
                  <a:prstClr val="black"/>
                </a:solidFill>
                <a:latin typeface="Arial"/>
                <a:cs typeface="Arial"/>
              </a:rPr>
              <a:t> </a:t>
            </a:r>
            <a:r>
              <a:rPr sz="1600" spc="-10" dirty="0">
                <a:solidFill>
                  <a:prstClr val="black"/>
                </a:solidFill>
                <a:latin typeface="Arial"/>
                <a:cs typeface="Arial"/>
              </a:rPr>
              <a:t>F</a:t>
            </a:r>
            <a:r>
              <a:rPr sz="1600" spc="-15" dirty="0">
                <a:solidFill>
                  <a:prstClr val="black"/>
                </a:solidFill>
                <a:latin typeface="Arial"/>
                <a:cs typeface="Arial"/>
              </a:rPr>
              <a:t>o</a:t>
            </a:r>
            <a:r>
              <a:rPr sz="1600" spc="-10" dirty="0">
                <a:solidFill>
                  <a:prstClr val="black"/>
                </a:solidFill>
                <a:latin typeface="Arial"/>
                <a:cs typeface="Arial"/>
              </a:rPr>
              <a:t>nct</a:t>
            </a:r>
            <a:r>
              <a:rPr sz="1600" dirty="0">
                <a:solidFill>
                  <a:prstClr val="black"/>
                </a:solidFill>
                <a:latin typeface="Arial"/>
                <a:cs typeface="Arial"/>
              </a:rPr>
              <a:t>i</a:t>
            </a:r>
            <a:r>
              <a:rPr sz="1600" spc="-10" dirty="0">
                <a:solidFill>
                  <a:prstClr val="black"/>
                </a:solidFill>
                <a:latin typeface="Arial"/>
                <a:cs typeface="Arial"/>
              </a:rPr>
              <a:t>on</a:t>
            </a:r>
            <a:r>
              <a:rPr sz="1600" spc="-5" dirty="0">
                <a:solidFill>
                  <a:prstClr val="black"/>
                </a:solidFill>
                <a:latin typeface="Arial"/>
                <a:cs typeface="Arial"/>
              </a:rPr>
              <a:t> </a:t>
            </a:r>
            <a:r>
              <a:rPr sz="1600" spc="-20" dirty="0">
                <a:solidFill>
                  <a:prstClr val="black"/>
                </a:solidFill>
                <a:latin typeface="Arial"/>
                <a:cs typeface="Arial"/>
              </a:rPr>
              <a:t>r</a:t>
            </a:r>
            <a:r>
              <a:rPr sz="1600" spc="-10" dirty="0">
                <a:solidFill>
                  <a:prstClr val="black"/>
                </a:solidFill>
                <a:latin typeface="Arial"/>
                <a:cs typeface="Arial"/>
              </a:rPr>
              <a:t>énale</a:t>
            </a:r>
            <a:r>
              <a:rPr sz="1600" spc="-5" dirty="0">
                <a:solidFill>
                  <a:prstClr val="black"/>
                </a:solidFill>
                <a:latin typeface="Arial"/>
                <a:cs typeface="Arial"/>
              </a:rPr>
              <a:t> </a:t>
            </a:r>
            <a:r>
              <a:rPr sz="1600" spc="-10" dirty="0">
                <a:solidFill>
                  <a:prstClr val="black"/>
                </a:solidFill>
                <a:latin typeface="Arial"/>
                <a:cs typeface="Arial"/>
              </a:rPr>
              <a:t>(C</a:t>
            </a:r>
            <a:r>
              <a:rPr sz="1600" spc="-30" dirty="0">
                <a:solidFill>
                  <a:prstClr val="black"/>
                </a:solidFill>
                <a:latin typeface="Arial"/>
                <a:cs typeface="Arial"/>
              </a:rPr>
              <a:t>G</a:t>
            </a:r>
            <a:r>
              <a:rPr sz="1600" spc="-5" dirty="0">
                <a:solidFill>
                  <a:prstClr val="black"/>
                </a:solidFill>
                <a:latin typeface="Arial"/>
                <a:cs typeface="Arial"/>
              </a:rPr>
              <a:t>,</a:t>
            </a:r>
            <a:r>
              <a:rPr sz="1600" spc="30" dirty="0">
                <a:solidFill>
                  <a:prstClr val="black"/>
                </a:solidFill>
                <a:latin typeface="Arial"/>
                <a:cs typeface="Arial"/>
              </a:rPr>
              <a:t> </a:t>
            </a:r>
            <a:r>
              <a:rPr sz="1600" spc="-15" dirty="0">
                <a:solidFill>
                  <a:prstClr val="black"/>
                </a:solidFill>
                <a:latin typeface="Arial"/>
                <a:cs typeface="Arial"/>
              </a:rPr>
              <a:t>MDR</a:t>
            </a:r>
            <a:r>
              <a:rPr sz="1600" spc="-25" dirty="0">
                <a:solidFill>
                  <a:prstClr val="black"/>
                </a:solidFill>
                <a:latin typeface="Arial"/>
                <a:cs typeface="Arial"/>
              </a:rPr>
              <a:t>D</a:t>
            </a:r>
            <a:r>
              <a:rPr sz="1600" spc="-5" dirty="0">
                <a:solidFill>
                  <a:prstClr val="black"/>
                </a:solidFill>
                <a:latin typeface="Arial"/>
                <a:cs typeface="Arial"/>
              </a:rPr>
              <a:t>,</a:t>
            </a:r>
            <a:r>
              <a:rPr sz="1600" spc="5" dirty="0">
                <a:solidFill>
                  <a:prstClr val="black"/>
                </a:solidFill>
                <a:latin typeface="Arial"/>
                <a:cs typeface="Arial"/>
              </a:rPr>
              <a:t> </a:t>
            </a:r>
            <a:r>
              <a:rPr sz="1600" spc="-15" dirty="0">
                <a:solidFill>
                  <a:prstClr val="black"/>
                </a:solidFill>
                <a:latin typeface="Arial"/>
                <a:cs typeface="Arial"/>
              </a:rPr>
              <a:t>MDRD</a:t>
            </a:r>
            <a:r>
              <a:rPr sz="1600" spc="-10" dirty="0">
                <a:solidFill>
                  <a:prstClr val="black"/>
                </a:solidFill>
                <a:latin typeface="Arial"/>
                <a:cs typeface="Arial"/>
              </a:rPr>
              <a:t> modif</a:t>
            </a:r>
            <a:r>
              <a:rPr sz="1600" dirty="0">
                <a:solidFill>
                  <a:prstClr val="black"/>
                </a:solidFill>
                <a:latin typeface="Arial"/>
                <a:cs typeface="Arial"/>
              </a:rPr>
              <a:t>i</a:t>
            </a:r>
            <a:r>
              <a:rPr sz="1600" spc="-10" dirty="0">
                <a:solidFill>
                  <a:prstClr val="black"/>
                </a:solidFill>
                <a:latin typeface="Arial"/>
                <a:cs typeface="Arial"/>
              </a:rPr>
              <a:t>ée)</a:t>
            </a:r>
            <a:endParaRPr sz="1600">
              <a:solidFill>
                <a:prstClr val="black"/>
              </a:solidFill>
              <a:latin typeface="Arial"/>
              <a:cs typeface="Arial"/>
            </a:endParaRPr>
          </a:p>
        </p:txBody>
      </p:sp>
      <p:sp>
        <p:nvSpPr>
          <p:cNvPr id="22" name="object 22"/>
          <p:cNvSpPr txBox="1"/>
          <p:nvPr/>
        </p:nvSpPr>
        <p:spPr>
          <a:xfrm>
            <a:off x="627063" y="2492375"/>
            <a:ext cx="7127875" cy="620713"/>
          </a:xfrm>
          <a:prstGeom prst="rect">
            <a:avLst/>
          </a:prstGeom>
          <a:ln w="9525">
            <a:solidFill>
              <a:srgbClr val="000000"/>
            </a:solidFill>
          </a:ln>
        </p:spPr>
        <p:txBody>
          <a:bodyPr lIns="0" tIns="0" rIns="0" bIns="0">
            <a:spAutoFit/>
          </a:bodyPr>
          <a:lstStyle/>
          <a:p>
            <a:pPr algn="ctr">
              <a:defRPr/>
            </a:pPr>
            <a:r>
              <a:rPr b="1" dirty="0">
                <a:solidFill>
                  <a:prstClr val="black"/>
                </a:solidFill>
                <a:latin typeface="Arial"/>
                <a:cs typeface="Arial"/>
              </a:rPr>
              <a:t>Bilan</a:t>
            </a:r>
            <a:r>
              <a:rPr b="1" spc="-10" dirty="0">
                <a:solidFill>
                  <a:prstClr val="black"/>
                </a:solidFill>
                <a:latin typeface="Arial"/>
                <a:cs typeface="Arial"/>
              </a:rPr>
              <a:t> </a:t>
            </a:r>
            <a:r>
              <a:rPr b="1" dirty="0">
                <a:solidFill>
                  <a:prstClr val="black"/>
                </a:solidFill>
                <a:latin typeface="Arial"/>
                <a:cs typeface="Arial"/>
              </a:rPr>
              <a:t>d</a:t>
            </a:r>
            <a:r>
              <a:rPr b="1" spc="5" dirty="0">
                <a:solidFill>
                  <a:prstClr val="black"/>
                </a:solidFill>
                <a:latin typeface="Arial"/>
                <a:cs typeface="Arial"/>
              </a:rPr>
              <a:t>’</a:t>
            </a:r>
            <a:r>
              <a:rPr b="1" dirty="0">
                <a:solidFill>
                  <a:prstClr val="black"/>
                </a:solidFill>
                <a:latin typeface="Arial"/>
                <a:cs typeface="Arial"/>
              </a:rPr>
              <a:t>o</a:t>
            </a:r>
            <a:r>
              <a:rPr b="1" spc="5" dirty="0">
                <a:solidFill>
                  <a:prstClr val="black"/>
                </a:solidFill>
                <a:latin typeface="Arial"/>
                <a:cs typeface="Arial"/>
              </a:rPr>
              <a:t>b</a:t>
            </a:r>
            <a:r>
              <a:rPr b="1" dirty="0">
                <a:solidFill>
                  <a:prstClr val="black"/>
                </a:solidFill>
                <a:latin typeface="Arial"/>
                <a:cs typeface="Arial"/>
              </a:rPr>
              <a:t>s</a:t>
            </a:r>
            <a:r>
              <a:rPr b="1" spc="-10" dirty="0">
                <a:solidFill>
                  <a:prstClr val="black"/>
                </a:solidFill>
                <a:latin typeface="Arial"/>
                <a:cs typeface="Arial"/>
              </a:rPr>
              <a:t>e</a:t>
            </a:r>
            <a:r>
              <a:rPr b="1" dirty="0">
                <a:solidFill>
                  <a:prstClr val="black"/>
                </a:solidFill>
                <a:latin typeface="Arial"/>
                <a:cs typeface="Arial"/>
              </a:rPr>
              <a:t>r</a:t>
            </a:r>
            <a:r>
              <a:rPr b="1" spc="-45" dirty="0">
                <a:solidFill>
                  <a:prstClr val="black"/>
                </a:solidFill>
                <a:latin typeface="Arial"/>
                <a:cs typeface="Arial"/>
              </a:rPr>
              <a:t>v</a:t>
            </a:r>
            <a:r>
              <a:rPr b="1" dirty="0">
                <a:solidFill>
                  <a:prstClr val="black"/>
                </a:solidFill>
                <a:latin typeface="Arial"/>
                <a:cs typeface="Arial"/>
              </a:rPr>
              <a:t>an</a:t>
            </a:r>
            <a:r>
              <a:rPr b="1" spc="-10" dirty="0">
                <a:solidFill>
                  <a:prstClr val="black"/>
                </a:solidFill>
                <a:latin typeface="Arial"/>
                <a:cs typeface="Arial"/>
              </a:rPr>
              <a:t>c</a:t>
            </a:r>
            <a:r>
              <a:rPr b="1" dirty="0">
                <a:solidFill>
                  <a:prstClr val="black"/>
                </a:solidFill>
                <a:latin typeface="Arial"/>
                <a:cs typeface="Arial"/>
              </a:rPr>
              <a:t>e</a:t>
            </a:r>
            <a:endParaRPr dirty="0">
              <a:solidFill>
                <a:prstClr val="black"/>
              </a:solidFill>
              <a:latin typeface="Arial"/>
              <a:cs typeface="Arial"/>
            </a:endParaRPr>
          </a:p>
          <a:p>
            <a:pPr marL="526415">
              <a:spcBef>
                <a:spcPts val="10"/>
              </a:spcBef>
              <a:defRPr/>
            </a:pPr>
            <a:r>
              <a:rPr sz="1600" spc="-10" dirty="0">
                <a:solidFill>
                  <a:prstClr val="black"/>
                </a:solidFill>
                <a:latin typeface="Arial"/>
                <a:cs typeface="Arial"/>
              </a:rPr>
              <a:t>(</a:t>
            </a:r>
            <a:r>
              <a:rPr sz="1600" spc="-200" dirty="0">
                <a:solidFill>
                  <a:prstClr val="black"/>
                </a:solidFill>
                <a:latin typeface="Arial"/>
                <a:cs typeface="Arial"/>
              </a:rPr>
              <a:t>T</a:t>
            </a:r>
            <a:r>
              <a:rPr sz="1600" spc="-10" dirty="0">
                <a:solidFill>
                  <a:prstClr val="black"/>
                </a:solidFill>
                <a:latin typeface="Arial"/>
                <a:cs typeface="Arial"/>
              </a:rPr>
              <a:t>est</a:t>
            </a:r>
            <a:r>
              <a:rPr sz="1600" spc="25" dirty="0">
                <a:solidFill>
                  <a:prstClr val="black"/>
                </a:solidFill>
                <a:latin typeface="Arial"/>
                <a:cs typeface="Arial"/>
              </a:rPr>
              <a:t> </a:t>
            </a:r>
            <a:r>
              <a:rPr sz="1600" spc="-10" dirty="0">
                <a:solidFill>
                  <a:prstClr val="black"/>
                </a:solidFill>
                <a:latin typeface="Arial"/>
                <a:cs typeface="Arial"/>
              </a:rPr>
              <a:t>de</a:t>
            </a:r>
            <a:r>
              <a:rPr sz="1600" spc="-5" dirty="0">
                <a:solidFill>
                  <a:prstClr val="black"/>
                </a:solidFill>
                <a:latin typeface="Arial"/>
                <a:cs typeface="Arial"/>
              </a:rPr>
              <a:t> </a:t>
            </a:r>
            <a:r>
              <a:rPr sz="1600" spc="-25" dirty="0">
                <a:solidFill>
                  <a:prstClr val="black"/>
                </a:solidFill>
                <a:latin typeface="Arial"/>
                <a:cs typeface="Arial"/>
              </a:rPr>
              <a:t>G</a:t>
            </a:r>
            <a:r>
              <a:rPr sz="1600" spc="-5" dirty="0">
                <a:solidFill>
                  <a:prstClr val="black"/>
                </a:solidFill>
                <a:latin typeface="Arial"/>
                <a:cs typeface="Arial"/>
              </a:rPr>
              <a:t>ir</a:t>
            </a:r>
            <a:r>
              <a:rPr sz="1600" spc="-15" dirty="0">
                <a:solidFill>
                  <a:prstClr val="black"/>
                </a:solidFill>
                <a:latin typeface="Arial"/>
                <a:cs typeface="Arial"/>
              </a:rPr>
              <a:t>e</a:t>
            </a:r>
            <a:r>
              <a:rPr sz="1600" spc="-10" dirty="0">
                <a:solidFill>
                  <a:prstClr val="black"/>
                </a:solidFill>
                <a:latin typeface="Arial"/>
                <a:cs typeface="Arial"/>
              </a:rPr>
              <a:t>r</a:t>
            </a:r>
            <a:r>
              <a:rPr sz="1600" spc="-15" dirty="0">
                <a:solidFill>
                  <a:prstClr val="black"/>
                </a:solidFill>
                <a:latin typeface="Arial"/>
                <a:cs typeface="Arial"/>
              </a:rPr>
              <a:t>d</a:t>
            </a:r>
            <a:r>
              <a:rPr sz="1600" spc="-5" dirty="0">
                <a:solidFill>
                  <a:prstClr val="black"/>
                </a:solidFill>
                <a:latin typeface="Arial"/>
                <a:cs typeface="Arial"/>
              </a:rPr>
              <a:t>,</a:t>
            </a:r>
            <a:r>
              <a:rPr sz="1600" spc="30" dirty="0">
                <a:solidFill>
                  <a:prstClr val="black"/>
                </a:solidFill>
                <a:latin typeface="Arial"/>
                <a:cs typeface="Arial"/>
              </a:rPr>
              <a:t> </a:t>
            </a:r>
            <a:r>
              <a:rPr sz="1600" spc="-10" dirty="0">
                <a:solidFill>
                  <a:prstClr val="black"/>
                </a:solidFill>
                <a:latin typeface="Arial"/>
                <a:cs typeface="Arial"/>
              </a:rPr>
              <a:t>Rapp</a:t>
            </a:r>
            <a:r>
              <a:rPr sz="1600" spc="-20" dirty="0">
                <a:solidFill>
                  <a:prstClr val="black"/>
                </a:solidFill>
                <a:latin typeface="Arial"/>
                <a:cs typeface="Arial"/>
              </a:rPr>
              <a:t>r</a:t>
            </a:r>
            <a:r>
              <a:rPr sz="1600" spc="-10" dirty="0">
                <a:solidFill>
                  <a:prstClr val="black"/>
                </a:solidFill>
                <a:latin typeface="Arial"/>
                <a:cs typeface="Arial"/>
              </a:rPr>
              <a:t>ochement</a:t>
            </a:r>
            <a:r>
              <a:rPr sz="1600" spc="20" dirty="0">
                <a:solidFill>
                  <a:prstClr val="black"/>
                </a:solidFill>
                <a:latin typeface="Arial"/>
                <a:cs typeface="Arial"/>
              </a:rPr>
              <a:t> </a:t>
            </a:r>
            <a:r>
              <a:rPr sz="1600" spc="-10" dirty="0">
                <a:solidFill>
                  <a:prstClr val="black"/>
                </a:solidFill>
                <a:latin typeface="Arial"/>
                <a:cs typeface="Arial"/>
              </a:rPr>
              <a:t>quantité</a:t>
            </a:r>
            <a:r>
              <a:rPr sz="1600" spc="-5" dirty="0">
                <a:solidFill>
                  <a:prstClr val="black"/>
                </a:solidFill>
                <a:latin typeface="Arial"/>
                <a:cs typeface="Arial"/>
              </a:rPr>
              <a:t> </a:t>
            </a:r>
            <a:r>
              <a:rPr sz="1600" spc="-10" dirty="0">
                <a:solidFill>
                  <a:prstClr val="black"/>
                </a:solidFill>
                <a:latin typeface="Arial"/>
                <a:cs typeface="Arial"/>
              </a:rPr>
              <a:t>pr</a:t>
            </a:r>
            <a:r>
              <a:rPr sz="1600" spc="-15" dirty="0">
                <a:solidFill>
                  <a:prstClr val="black"/>
                </a:solidFill>
                <a:latin typeface="Arial"/>
                <a:cs typeface="Arial"/>
              </a:rPr>
              <a:t>e</a:t>
            </a:r>
            <a:r>
              <a:rPr sz="1600" spc="-10" dirty="0">
                <a:solidFill>
                  <a:prstClr val="black"/>
                </a:solidFill>
                <a:latin typeface="Arial"/>
                <a:cs typeface="Arial"/>
              </a:rPr>
              <a:t>scrite/</a:t>
            </a:r>
            <a:r>
              <a:rPr sz="1600" spc="5" dirty="0">
                <a:solidFill>
                  <a:prstClr val="black"/>
                </a:solidFill>
                <a:latin typeface="Arial"/>
                <a:cs typeface="Arial"/>
              </a:rPr>
              <a:t> </a:t>
            </a:r>
            <a:r>
              <a:rPr sz="1600" spc="-10" dirty="0">
                <a:solidFill>
                  <a:prstClr val="black"/>
                </a:solidFill>
                <a:latin typeface="Arial"/>
                <a:cs typeface="Arial"/>
              </a:rPr>
              <a:t>quantité</a:t>
            </a:r>
            <a:r>
              <a:rPr sz="1600" spc="10" dirty="0">
                <a:solidFill>
                  <a:prstClr val="black"/>
                </a:solidFill>
                <a:latin typeface="Arial"/>
                <a:cs typeface="Arial"/>
              </a:rPr>
              <a:t> </a:t>
            </a:r>
            <a:r>
              <a:rPr sz="1600" spc="-10" dirty="0">
                <a:solidFill>
                  <a:prstClr val="black"/>
                </a:solidFill>
                <a:latin typeface="Arial"/>
                <a:cs typeface="Arial"/>
              </a:rPr>
              <a:t>di</a:t>
            </a:r>
            <a:r>
              <a:rPr sz="1600" spc="-5" dirty="0">
                <a:solidFill>
                  <a:prstClr val="black"/>
                </a:solidFill>
                <a:latin typeface="Arial"/>
                <a:cs typeface="Arial"/>
              </a:rPr>
              <a:t>s</a:t>
            </a:r>
            <a:r>
              <a:rPr sz="1600" spc="-10" dirty="0">
                <a:solidFill>
                  <a:prstClr val="black"/>
                </a:solidFill>
                <a:latin typeface="Arial"/>
                <a:cs typeface="Arial"/>
              </a:rPr>
              <a:t>pensée)</a:t>
            </a:r>
            <a:endParaRPr sz="1600" dirty="0">
              <a:solidFill>
                <a:prstClr val="black"/>
              </a:solidFill>
              <a:latin typeface="Arial"/>
              <a:cs typeface="Arial"/>
            </a:endParaRPr>
          </a:p>
        </p:txBody>
      </p:sp>
      <p:sp>
        <p:nvSpPr>
          <p:cNvPr id="15377" name="object 7"/>
          <p:cNvSpPr>
            <a:spLocks/>
          </p:cNvSpPr>
          <p:nvPr/>
        </p:nvSpPr>
        <p:spPr bwMode="auto">
          <a:xfrm>
            <a:off x="627063" y="1905000"/>
            <a:ext cx="7127875" cy="504825"/>
          </a:xfrm>
          <a:custGeom>
            <a:avLst/>
            <a:gdLst>
              <a:gd name="T0" fmla="*/ 0 w 7127875"/>
              <a:gd name="T1" fmla="*/ 504399 h 376555"/>
              <a:gd name="T2" fmla="*/ 7127875 w 7127875"/>
              <a:gd name="T3" fmla="*/ 504399 h 376555"/>
              <a:gd name="T4" fmla="*/ 7127875 w 7127875"/>
              <a:gd name="T5" fmla="*/ 0 h 376555"/>
              <a:gd name="T6" fmla="*/ 0 w 7127875"/>
              <a:gd name="T7" fmla="*/ 0 h 376555"/>
              <a:gd name="T8" fmla="*/ 0 w 7127875"/>
              <a:gd name="T9" fmla="*/ 504399 h 37655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7127875" h="376555">
                <a:moveTo>
                  <a:pt x="0" y="376237"/>
                </a:moveTo>
                <a:lnTo>
                  <a:pt x="7127875" y="376237"/>
                </a:lnTo>
                <a:lnTo>
                  <a:pt x="7127875" y="0"/>
                </a:lnTo>
                <a:lnTo>
                  <a:pt x="0" y="0"/>
                </a:lnTo>
                <a:lnTo>
                  <a:pt x="0" y="376237"/>
                </a:lnTo>
                <a:close/>
              </a:path>
            </a:pathLst>
          </a:cu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fr-FR">
              <a:solidFill>
                <a:prstClr val="black"/>
              </a:solidFill>
            </a:endParaRPr>
          </a:p>
        </p:txBody>
      </p:sp>
      <p:sp>
        <p:nvSpPr>
          <p:cNvPr id="15378" name="object 13"/>
          <p:cNvSpPr>
            <a:spLocks/>
          </p:cNvSpPr>
          <p:nvPr/>
        </p:nvSpPr>
        <p:spPr bwMode="auto">
          <a:xfrm>
            <a:off x="604838" y="3429000"/>
            <a:ext cx="361950" cy="366713"/>
          </a:xfrm>
          <a:custGeom>
            <a:avLst/>
            <a:gdLst>
              <a:gd name="T0" fmla="*/ 0 w 360680"/>
              <a:gd name="T1" fmla="*/ 0 h 367030"/>
              <a:gd name="T2" fmla="*/ 360680 w 360680"/>
              <a:gd name="T3" fmla="*/ 367030 h 367030"/>
            </a:gdLst>
            <a:ahLst/>
            <a:cxnLst/>
            <a:rect l="T0" t="T1" r="T2" b="T3"/>
            <a:pathLst>
              <a:path w="360680" h="367030">
                <a:moveTo>
                  <a:pt x="0" y="366712"/>
                </a:moveTo>
                <a:lnTo>
                  <a:pt x="360362" y="366712"/>
                </a:lnTo>
                <a:lnTo>
                  <a:pt x="360362" y="0"/>
                </a:lnTo>
                <a:lnTo>
                  <a:pt x="0" y="0"/>
                </a:lnTo>
                <a:lnTo>
                  <a:pt x="0" y="366712"/>
                </a:lnTo>
                <a:close/>
              </a:path>
            </a:pathLst>
          </a:cu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pPr>
            <a:r>
              <a:rPr lang="fr-FR" altLang="fr-FR" sz="1800" b="1">
                <a:solidFill>
                  <a:prstClr val="black"/>
                </a:solidFill>
                <a:latin typeface="Arial" panose="020B0604020202020204" pitchFamily="34" charset="0"/>
              </a:rPr>
              <a:t>4</a:t>
            </a:r>
          </a:p>
        </p:txBody>
      </p:sp>
      <p:graphicFrame>
        <p:nvGraphicFramePr>
          <p:cNvPr id="26" name="object 20"/>
          <p:cNvGraphicFramePr>
            <a:graphicFrameLocks noGrp="1"/>
          </p:cNvGraphicFramePr>
          <p:nvPr/>
        </p:nvGraphicFramePr>
        <p:xfrm>
          <a:off x="604838" y="3429000"/>
          <a:ext cx="7150100" cy="646113"/>
        </p:xfrm>
        <a:graphic>
          <a:graphicData uri="http://schemas.openxmlformats.org/drawingml/2006/table">
            <a:tbl>
              <a:tblPr firstRow="1" bandRow="1">
                <a:tableStyleId>{2D5ABB26-0587-4C30-8999-92F81FD0307C}</a:tableStyleId>
              </a:tblPr>
              <a:tblGrid>
                <a:gridCol w="367049">
                  <a:extLst>
                    <a:ext uri="{9D8B030D-6E8A-4147-A177-3AD203B41FA5}">
                      <a16:colId xmlns:a16="http://schemas.microsoft.com/office/drawing/2014/main" val="20000"/>
                    </a:ext>
                  </a:extLst>
                </a:gridCol>
                <a:gridCol w="70172">
                  <a:extLst>
                    <a:ext uri="{9D8B030D-6E8A-4147-A177-3AD203B41FA5}">
                      <a16:colId xmlns:a16="http://schemas.microsoft.com/office/drawing/2014/main" val="20001"/>
                    </a:ext>
                  </a:extLst>
                </a:gridCol>
                <a:gridCol w="6712879">
                  <a:extLst>
                    <a:ext uri="{9D8B030D-6E8A-4147-A177-3AD203B41FA5}">
                      <a16:colId xmlns:a16="http://schemas.microsoft.com/office/drawing/2014/main" val="20002"/>
                    </a:ext>
                  </a:extLst>
                </a:gridCol>
              </a:tblGrid>
              <a:tr h="368202">
                <a:tc>
                  <a:txBody>
                    <a:bodyPr/>
                    <a:lstStyle/>
                    <a:p>
                      <a:pPr algn="l"/>
                      <a:endParaRPr sz="1800" dirty="0">
                        <a:latin typeface="Arial"/>
                        <a:cs typeface="Arial"/>
                      </a:endParaRPr>
                    </a:p>
                  </a:txBody>
                  <a:tcPr marL="0" marR="0" marT="0" marB="0">
                    <a:lnL w="9525">
                      <a:solidFill>
                        <a:srgbClr val="000000"/>
                      </a:solidFill>
                      <a:prstDash val="solid"/>
                    </a:lnL>
                    <a:lnT w="9525">
                      <a:solidFill>
                        <a:srgbClr val="000000"/>
                      </a:solidFill>
                      <a:prstDash val="solid"/>
                    </a:lnT>
                  </a:tcPr>
                </a:tc>
                <a:tc>
                  <a:txBody>
                    <a:bodyPr/>
                    <a:lstStyle/>
                    <a:p>
                      <a:pPr marL="0" indent="0" algn="l">
                        <a:lnSpc>
                          <a:spcPct val="100000"/>
                        </a:lnSpc>
                      </a:pPr>
                      <a:endParaRPr sz="1800" dirty="0">
                        <a:latin typeface="Arial"/>
                        <a:cs typeface="Arial"/>
                      </a:endParaRPr>
                    </a:p>
                  </a:txBody>
                  <a:tcPr marL="0" marR="0" marT="0" marB="0">
                    <a:lnT w="9525">
                      <a:solidFill>
                        <a:srgbClr val="000000"/>
                      </a:solidFill>
                      <a:prstDash val="solid"/>
                    </a:lnT>
                    <a:solidFill>
                      <a:srgbClr val="FFFF00"/>
                    </a:solidFill>
                  </a:tcPr>
                </a:tc>
                <a:tc>
                  <a:txBody>
                    <a:bodyPr/>
                    <a:lstStyle/>
                    <a:p>
                      <a:pPr marL="845185" algn="l">
                        <a:lnSpc>
                          <a:spcPct val="100000"/>
                        </a:lnSpc>
                      </a:pPr>
                      <a:r>
                        <a:rPr lang="fr-FR" sz="1800" b="1" dirty="0" smtClean="0">
                          <a:latin typeface="Arial"/>
                          <a:cs typeface="Arial"/>
                        </a:rPr>
                        <a:t>           </a:t>
                      </a:r>
                      <a:r>
                        <a:rPr sz="1800" b="1" dirty="0" err="1" smtClean="0">
                          <a:latin typeface="Arial"/>
                          <a:cs typeface="Arial"/>
                        </a:rPr>
                        <a:t>D</a:t>
                      </a:r>
                      <a:r>
                        <a:rPr sz="1800" b="1" spc="-10" dirty="0" err="1" smtClean="0">
                          <a:latin typeface="Arial"/>
                          <a:cs typeface="Arial"/>
                        </a:rPr>
                        <a:t>é</a:t>
                      </a:r>
                      <a:r>
                        <a:rPr sz="1800" b="1" dirty="0" err="1" smtClean="0">
                          <a:latin typeface="Arial"/>
                          <a:cs typeface="Arial"/>
                        </a:rPr>
                        <a:t>p</a:t>
                      </a:r>
                      <a:r>
                        <a:rPr sz="1800" b="1" spc="5" dirty="0" err="1" smtClean="0">
                          <a:latin typeface="Arial"/>
                          <a:cs typeface="Arial"/>
                        </a:rPr>
                        <a:t>i</a:t>
                      </a:r>
                      <a:r>
                        <a:rPr sz="1800" b="1" dirty="0" err="1" smtClean="0">
                          <a:latin typeface="Arial"/>
                          <a:cs typeface="Arial"/>
                        </a:rPr>
                        <a:t>st</a:t>
                      </a:r>
                      <a:r>
                        <a:rPr sz="1800" b="1" spc="-10" dirty="0" err="1" smtClean="0">
                          <a:latin typeface="Arial"/>
                          <a:cs typeface="Arial"/>
                        </a:rPr>
                        <a:t>a</a:t>
                      </a:r>
                      <a:r>
                        <a:rPr sz="1800" b="1" dirty="0" err="1" smtClean="0">
                          <a:latin typeface="Arial"/>
                          <a:cs typeface="Arial"/>
                        </a:rPr>
                        <a:t>ge</a:t>
                      </a:r>
                      <a:r>
                        <a:rPr sz="1800" b="1" dirty="0" smtClean="0">
                          <a:latin typeface="Arial"/>
                          <a:cs typeface="Arial"/>
                        </a:rPr>
                        <a:t> </a:t>
                      </a:r>
                      <a:r>
                        <a:rPr sz="1800" b="1" spc="5" dirty="0">
                          <a:latin typeface="Arial"/>
                          <a:cs typeface="Arial"/>
                        </a:rPr>
                        <a:t>d</a:t>
                      </a:r>
                      <a:r>
                        <a:rPr sz="1800" b="1" dirty="0">
                          <a:latin typeface="Arial"/>
                          <a:cs typeface="Arial"/>
                        </a:rPr>
                        <a:t>e la Fr</a:t>
                      </a:r>
                      <a:r>
                        <a:rPr sz="1800" b="1" spc="-10" dirty="0">
                          <a:latin typeface="Arial"/>
                          <a:cs typeface="Arial"/>
                        </a:rPr>
                        <a:t>a</a:t>
                      </a:r>
                      <a:r>
                        <a:rPr sz="1800" b="1" dirty="0">
                          <a:latin typeface="Arial"/>
                          <a:cs typeface="Arial"/>
                        </a:rPr>
                        <a:t>g</a:t>
                      </a:r>
                      <a:r>
                        <a:rPr sz="1800" b="1" spc="5" dirty="0">
                          <a:latin typeface="Arial"/>
                          <a:cs typeface="Arial"/>
                        </a:rPr>
                        <a:t>i</a:t>
                      </a:r>
                      <a:r>
                        <a:rPr sz="1800" b="1" dirty="0">
                          <a:latin typeface="Arial"/>
                          <a:cs typeface="Arial"/>
                        </a:rPr>
                        <a:t>l</a:t>
                      </a:r>
                      <a:r>
                        <a:rPr sz="1800" b="1" spc="5" dirty="0">
                          <a:latin typeface="Arial"/>
                          <a:cs typeface="Arial"/>
                        </a:rPr>
                        <a:t>i</a:t>
                      </a:r>
                      <a:r>
                        <a:rPr sz="1800" b="1" dirty="0">
                          <a:latin typeface="Arial"/>
                          <a:cs typeface="Arial"/>
                        </a:rPr>
                        <a:t>té</a:t>
                      </a:r>
                      <a:endParaRPr sz="1800" dirty="0">
                        <a:latin typeface="Arial"/>
                        <a:cs typeface="Arial"/>
                      </a:endParaRPr>
                    </a:p>
                  </a:txBody>
                  <a:tcPr marL="0" marR="0" marT="0" marB="0">
                    <a:lnR w="9525">
                      <a:solidFill>
                        <a:srgbClr val="000000"/>
                      </a:solidFill>
                      <a:prstDash val="solid"/>
                    </a:lnR>
                    <a:lnT w="9525">
                      <a:solidFill>
                        <a:srgbClr val="000000"/>
                      </a:solidFill>
                      <a:prstDash val="solid"/>
                    </a:lnT>
                  </a:tcPr>
                </a:tc>
                <a:extLst>
                  <a:ext uri="{0D108BD9-81ED-4DB2-BD59-A6C34878D82A}">
                    <a16:rowId xmlns:a16="http://schemas.microsoft.com/office/drawing/2014/main" val="10000"/>
                  </a:ext>
                </a:extLst>
              </a:tr>
              <a:tr h="277911">
                <a:tc gridSpan="3">
                  <a:txBody>
                    <a:bodyPr/>
                    <a:lstStyle/>
                    <a:p>
                      <a:pPr marL="374650" algn="ctr">
                        <a:lnSpc>
                          <a:spcPct val="100000"/>
                        </a:lnSpc>
                      </a:pPr>
                      <a:r>
                        <a:rPr sz="1800" dirty="0" smtClean="0">
                          <a:latin typeface="Arial"/>
                          <a:cs typeface="Arial"/>
                        </a:rPr>
                        <a:t>(</a:t>
                      </a:r>
                      <a:r>
                        <a:rPr sz="1800" dirty="0">
                          <a:latin typeface="Arial"/>
                          <a:cs typeface="Arial"/>
                        </a:rPr>
                        <a:t>SEGA</a:t>
                      </a:r>
                      <a:r>
                        <a:rPr sz="1800" spc="-105" dirty="0">
                          <a:latin typeface="Arial"/>
                          <a:cs typeface="Arial"/>
                        </a:rPr>
                        <a:t> </a:t>
                      </a:r>
                      <a:r>
                        <a:rPr sz="1800" dirty="0">
                          <a:latin typeface="Arial"/>
                          <a:cs typeface="Arial"/>
                        </a:rPr>
                        <a:t>vo</a:t>
                      </a:r>
                      <a:r>
                        <a:rPr sz="1800" spc="-10" dirty="0">
                          <a:latin typeface="Arial"/>
                          <a:cs typeface="Arial"/>
                        </a:rPr>
                        <a:t>l</a:t>
                      </a:r>
                      <a:r>
                        <a:rPr sz="1800" dirty="0">
                          <a:latin typeface="Arial"/>
                          <a:cs typeface="Arial"/>
                        </a:rPr>
                        <a:t>et</a:t>
                      </a:r>
                      <a:r>
                        <a:rPr sz="1800" spc="-95" dirty="0">
                          <a:latin typeface="Arial"/>
                          <a:cs typeface="Arial"/>
                        </a:rPr>
                        <a:t> </a:t>
                      </a:r>
                      <a:r>
                        <a:rPr sz="1800" dirty="0">
                          <a:latin typeface="Arial"/>
                          <a:cs typeface="Arial"/>
                        </a:rPr>
                        <a:t>A,</a:t>
                      </a:r>
                      <a:r>
                        <a:rPr sz="1800" spc="-10" dirty="0">
                          <a:latin typeface="Arial"/>
                          <a:cs typeface="Arial"/>
                        </a:rPr>
                        <a:t> </a:t>
                      </a:r>
                      <a:r>
                        <a:rPr sz="1800" dirty="0">
                          <a:latin typeface="Arial"/>
                          <a:cs typeface="Arial"/>
                        </a:rPr>
                        <a:t>Sc</a:t>
                      </a:r>
                      <a:r>
                        <a:rPr sz="1800" spc="-10" dirty="0">
                          <a:latin typeface="Arial"/>
                          <a:cs typeface="Arial"/>
                        </a:rPr>
                        <a:t>o</a:t>
                      </a:r>
                      <a:r>
                        <a:rPr sz="1800" dirty="0">
                          <a:latin typeface="Arial"/>
                          <a:cs typeface="Arial"/>
                        </a:rPr>
                        <a:t>re</a:t>
                      </a:r>
                      <a:r>
                        <a:rPr sz="1800" spc="5" dirty="0">
                          <a:latin typeface="Arial"/>
                          <a:cs typeface="Arial"/>
                        </a:rPr>
                        <a:t> </a:t>
                      </a:r>
                      <a:r>
                        <a:rPr sz="1800" dirty="0">
                          <a:latin typeface="Arial"/>
                          <a:cs typeface="Arial"/>
                        </a:rPr>
                        <a:t>Gér</a:t>
                      </a:r>
                      <a:r>
                        <a:rPr sz="1800" spc="-10" dirty="0">
                          <a:latin typeface="Arial"/>
                          <a:cs typeface="Arial"/>
                        </a:rPr>
                        <a:t>o</a:t>
                      </a:r>
                      <a:r>
                        <a:rPr sz="1800" dirty="0">
                          <a:latin typeface="Arial"/>
                          <a:cs typeface="Arial"/>
                        </a:rPr>
                        <a:t>nt</a:t>
                      </a:r>
                      <a:r>
                        <a:rPr sz="1800" spc="-10" dirty="0">
                          <a:latin typeface="Arial"/>
                          <a:cs typeface="Arial"/>
                        </a:rPr>
                        <a:t>o</a:t>
                      </a:r>
                      <a:r>
                        <a:rPr sz="1800" dirty="0">
                          <a:latin typeface="Arial"/>
                          <a:cs typeface="Arial"/>
                        </a:rPr>
                        <a:t>p</a:t>
                      </a:r>
                      <a:r>
                        <a:rPr sz="1800" spc="-10" dirty="0">
                          <a:latin typeface="Arial"/>
                          <a:cs typeface="Arial"/>
                        </a:rPr>
                        <a:t>ô</a:t>
                      </a:r>
                      <a:r>
                        <a:rPr sz="1800" dirty="0">
                          <a:latin typeface="Arial"/>
                          <a:cs typeface="Arial"/>
                        </a:rPr>
                        <a:t>le</a:t>
                      </a:r>
                      <a:r>
                        <a:rPr sz="1800" spc="5" dirty="0">
                          <a:latin typeface="Arial"/>
                          <a:cs typeface="Arial"/>
                        </a:rPr>
                        <a:t> </a:t>
                      </a:r>
                      <a:r>
                        <a:rPr sz="1800" dirty="0">
                          <a:latin typeface="Arial"/>
                          <a:cs typeface="Arial"/>
                        </a:rPr>
                        <a:t>de</a:t>
                      </a:r>
                      <a:r>
                        <a:rPr sz="1800" spc="-30" dirty="0">
                          <a:latin typeface="Arial"/>
                          <a:cs typeface="Arial"/>
                        </a:rPr>
                        <a:t> </a:t>
                      </a:r>
                      <a:r>
                        <a:rPr sz="1800" spc="-190" dirty="0">
                          <a:latin typeface="Arial"/>
                          <a:cs typeface="Arial"/>
                        </a:rPr>
                        <a:t>T</a:t>
                      </a:r>
                      <a:r>
                        <a:rPr sz="1800" dirty="0">
                          <a:latin typeface="Arial"/>
                          <a:cs typeface="Arial"/>
                        </a:rPr>
                        <a:t>o</a:t>
                      </a:r>
                      <a:r>
                        <a:rPr sz="1800" spc="-10" dirty="0">
                          <a:latin typeface="Arial"/>
                          <a:cs typeface="Arial"/>
                        </a:rPr>
                        <a:t>u</a:t>
                      </a:r>
                      <a:r>
                        <a:rPr sz="1800" dirty="0">
                          <a:latin typeface="Arial"/>
                          <a:cs typeface="Arial"/>
                        </a:rPr>
                        <a:t>l</a:t>
                      </a:r>
                      <a:r>
                        <a:rPr sz="1800" spc="-10" dirty="0">
                          <a:latin typeface="Arial"/>
                          <a:cs typeface="Arial"/>
                        </a:rPr>
                        <a:t>o</a:t>
                      </a:r>
                      <a:r>
                        <a:rPr sz="1800" dirty="0">
                          <a:latin typeface="Arial"/>
                          <a:cs typeface="Arial"/>
                        </a:rPr>
                        <a:t>us</a:t>
                      </a:r>
                      <a:r>
                        <a:rPr sz="1800" spc="-10" dirty="0">
                          <a:latin typeface="Arial"/>
                          <a:cs typeface="Arial"/>
                        </a:rPr>
                        <a:t>e</a:t>
                      </a:r>
                      <a:r>
                        <a:rPr sz="1800" dirty="0">
                          <a:latin typeface="Arial"/>
                          <a:cs typeface="Arial"/>
                        </a:rPr>
                        <a:t>)</a:t>
                      </a:r>
                    </a:p>
                  </a:txBody>
                  <a:tcPr marL="0" marR="0" marT="0" marB="0">
                    <a:lnL w="9525">
                      <a:solidFill>
                        <a:srgbClr val="000000"/>
                      </a:solidFill>
                      <a:prstDash val="solid"/>
                    </a:lnL>
                    <a:lnR w="9525">
                      <a:solidFill>
                        <a:srgbClr val="000000"/>
                      </a:solidFill>
                      <a:prstDash val="solid"/>
                    </a:lnR>
                    <a:lnB w="9525">
                      <a:solidFill>
                        <a:srgbClr val="000000"/>
                      </a:solidFill>
                      <a:prstDash val="solid"/>
                    </a:lnB>
                  </a:tcPr>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414949859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8504238" y="6465888"/>
            <a:ext cx="103187" cy="177800"/>
          </a:xfrm>
          <a:prstGeom prst="rect">
            <a:avLst/>
          </a:prstGeom>
        </p:spPr>
        <p:txBody>
          <a:bodyPr lIns="0" tIns="0" rIns="0" bIns="0">
            <a:spAutoFit/>
          </a:bodyPr>
          <a:lstStyle/>
          <a:p>
            <a:pPr marL="12700">
              <a:defRPr/>
            </a:pPr>
            <a:r>
              <a:rPr sz="1200" spc="-10" dirty="0">
                <a:solidFill>
                  <a:srgbClr val="888888"/>
                </a:solidFill>
                <a:latin typeface="Calibri"/>
                <a:cs typeface="Calibri"/>
              </a:rPr>
              <a:t>2</a:t>
            </a:r>
            <a:endParaRPr sz="1200" dirty="0">
              <a:latin typeface="Calibri"/>
              <a:cs typeface="Calibri"/>
            </a:endParaRPr>
          </a:p>
        </p:txBody>
      </p:sp>
      <p:sp>
        <p:nvSpPr>
          <p:cNvPr id="6" name="ZoneTexte 5"/>
          <p:cNvSpPr txBox="1"/>
          <p:nvPr/>
        </p:nvSpPr>
        <p:spPr>
          <a:xfrm>
            <a:off x="698500" y="1333500"/>
            <a:ext cx="8137525" cy="3539430"/>
          </a:xfrm>
          <a:prstGeom prst="rect">
            <a:avLst/>
          </a:prstGeom>
          <a:noFill/>
        </p:spPr>
        <p:txBody>
          <a:bodyPr>
            <a:spAutoFit/>
          </a:bodyPr>
          <a:lstStyle/>
          <a:p>
            <a:pPr marL="1163638" indent="-1163638">
              <a:lnSpc>
                <a:spcPct val="200000"/>
              </a:lnSpc>
              <a:defRPr/>
            </a:pPr>
            <a:r>
              <a:rPr lang="fr-FR" sz="1600" b="1" u="sng" dirty="0">
                <a:latin typeface="Arial" charset="0"/>
                <a:cs typeface="Arial" charset="0"/>
              </a:rPr>
              <a:t>1° PARTIE </a:t>
            </a:r>
            <a:r>
              <a:rPr lang="fr-FR" sz="1600" b="1" dirty="0">
                <a:latin typeface="Arial" charset="0"/>
                <a:cs typeface="Arial" charset="0"/>
              </a:rPr>
              <a:t>:  </a:t>
            </a:r>
            <a:r>
              <a:rPr lang="fr-FR" sz="1600" b="1" dirty="0" smtClean="0">
                <a:latin typeface="Arial" charset="0"/>
                <a:cs typeface="Arial" charset="0"/>
              </a:rPr>
              <a:t>CONTEXTE </a:t>
            </a:r>
          </a:p>
          <a:p>
            <a:pPr marL="1163638" indent="-1163638">
              <a:lnSpc>
                <a:spcPct val="200000"/>
              </a:lnSpc>
              <a:defRPr/>
            </a:pPr>
            <a:r>
              <a:rPr lang="fr-FR" sz="1600" b="1" dirty="0">
                <a:latin typeface="Arial" charset="0"/>
                <a:cs typeface="Arial" charset="0"/>
              </a:rPr>
              <a:t>	</a:t>
            </a:r>
          </a:p>
          <a:p>
            <a:pPr marL="1163638" indent="-1163638">
              <a:lnSpc>
                <a:spcPct val="200000"/>
              </a:lnSpc>
              <a:defRPr/>
            </a:pPr>
            <a:r>
              <a:rPr lang="fr-FR" sz="1600" b="1" u="sng" dirty="0">
                <a:latin typeface="Arial" charset="0"/>
                <a:cs typeface="Arial" charset="0"/>
              </a:rPr>
              <a:t>2° PARTIE :</a:t>
            </a:r>
            <a:r>
              <a:rPr lang="fr-FR" sz="1600" b="1" dirty="0">
                <a:latin typeface="Arial" charset="0"/>
                <a:cs typeface="Arial" charset="0"/>
              </a:rPr>
              <a:t>	GENESE DU BILAN PHARMACEUTIQUE NORMALISE (noté BPN)</a:t>
            </a:r>
          </a:p>
          <a:p>
            <a:pPr>
              <a:lnSpc>
                <a:spcPct val="200000"/>
              </a:lnSpc>
              <a:tabLst>
                <a:tab pos="989013" algn="l"/>
              </a:tabLst>
              <a:defRPr/>
            </a:pPr>
            <a:endParaRPr lang="fr-FR" sz="1600" b="1" dirty="0">
              <a:latin typeface="Arial" charset="0"/>
              <a:cs typeface="Arial" charset="0"/>
            </a:endParaRPr>
          </a:p>
          <a:p>
            <a:pPr>
              <a:lnSpc>
                <a:spcPct val="200000"/>
              </a:lnSpc>
              <a:defRPr/>
            </a:pPr>
            <a:r>
              <a:rPr lang="fr-FR" sz="1600" b="1" u="sng" dirty="0">
                <a:latin typeface="Arial" charset="0"/>
                <a:cs typeface="Arial" charset="0"/>
              </a:rPr>
              <a:t>3° PARTIE </a:t>
            </a:r>
            <a:r>
              <a:rPr lang="fr-FR" sz="1600" b="1" dirty="0">
                <a:latin typeface="Arial" charset="0"/>
                <a:cs typeface="Arial" charset="0"/>
              </a:rPr>
              <a:t>: LES RESULTATS A L’HOPITAL ET EN VILLE</a:t>
            </a:r>
          </a:p>
          <a:p>
            <a:pPr>
              <a:lnSpc>
                <a:spcPct val="200000"/>
              </a:lnSpc>
              <a:defRPr/>
            </a:pPr>
            <a:endParaRPr lang="fr-FR" sz="1600" b="1" dirty="0">
              <a:latin typeface="Arial" charset="0"/>
              <a:cs typeface="Arial" charset="0"/>
            </a:endParaRPr>
          </a:p>
          <a:p>
            <a:pPr>
              <a:lnSpc>
                <a:spcPct val="200000"/>
              </a:lnSpc>
              <a:defRPr/>
            </a:pPr>
            <a:r>
              <a:rPr lang="fr-FR" sz="1600" b="1" u="sng" dirty="0">
                <a:latin typeface="Arial" charset="0"/>
                <a:cs typeface="Arial" charset="0"/>
              </a:rPr>
              <a:t>4° PARTIE </a:t>
            </a:r>
            <a:r>
              <a:rPr lang="fr-FR" sz="1600" b="1" dirty="0">
                <a:latin typeface="Arial" charset="0"/>
                <a:cs typeface="Arial" charset="0"/>
              </a:rPr>
              <a:t>: CONCLUSIONS ET PERSPECTIVES</a:t>
            </a:r>
          </a:p>
        </p:txBody>
      </p:sp>
      <p:sp>
        <p:nvSpPr>
          <p:cNvPr id="17412" name="ZoneTexte 2"/>
          <p:cNvSpPr txBox="1">
            <a:spLocks noChangeArrowheads="1"/>
          </p:cNvSpPr>
          <p:nvPr/>
        </p:nvSpPr>
        <p:spPr bwMode="auto">
          <a:xfrm>
            <a:off x="3203575" y="333375"/>
            <a:ext cx="252095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fr-FR" altLang="fr-FR" sz="3200">
                <a:solidFill>
                  <a:srgbClr val="0000FF"/>
                </a:solidFill>
              </a:rPr>
              <a:t>PLAN</a:t>
            </a:r>
          </a:p>
        </p:txBody>
      </p:sp>
      <p:sp>
        <p:nvSpPr>
          <p:cNvPr id="8" name="Rectangle 5"/>
          <p:cNvSpPr>
            <a:spLocks noChangeArrowheads="1"/>
          </p:cNvSpPr>
          <p:nvPr/>
        </p:nvSpPr>
        <p:spPr bwMode="auto">
          <a:xfrm>
            <a:off x="0" y="0"/>
            <a:ext cx="191293" cy="6858000"/>
          </a:xfrm>
          <a:prstGeom prst="rect">
            <a:avLst/>
          </a:prstGeom>
          <a:gradFill rotWithShape="1">
            <a:gsLst>
              <a:gs pos="0">
                <a:srgbClr val="0099FF"/>
              </a:gs>
              <a:gs pos="100000">
                <a:schemeClr val="bg1"/>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charset="0"/>
                <a:cs typeface="Arial" charset="0"/>
              </a:defRPr>
            </a:lvl1pPr>
            <a:lvl2pPr marL="742950" indent="-285750">
              <a:spcBef>
                <a:spcPct val="20000"/>
              </a:spcBef>
              <a:buChar char="–"/>
              <a:defRPr sz="2800">
                <a:solidFill>
                  <a:schemeClr val="tx1"/>
                </a:solidFill>
                <a:latin typeface="Arial" charset="0"/>
                <a:cs typeface="Arial" charset="0"/>
              </a:defRPr>
            </a:lvl2pPr>
            <a:lvl3pPr marL="1143000" indent="-228600">
              <a:spcBef>
                <a:spcPct val="20000"/>
              </a:spcBef>
              <a:buChar char="•"/>
              <a:defRPr sz="2400">
                <a:solidFill>
                  <a:schemeClr val="tx1"/>
                </a:solidFill>
                <a:latin typeface="Arial" charset="0"/>
                <a:cs typeface="Arial" charset="0"/>
              </a:defRPr>
            </a:lvl3pPr>
            <a:lvl4pPr marL="1600200" indent="-228600">
              <a:spcBef>
                <a:spcPct val="20000"/>
              </a:spcBef>
              <a:buChar char="–"/>
              <a:defRPr sz="2000">
                <a:solidFill>
                  <a:schemeClr val="tx1"/>
                </a:solidFill>
                <a:latin typeface="Arial" charset="0"/>
                <a:cs typeface="Arial" charset="0"/>
              </a:defRPr>
            </a:lvl4pPr>
            <a:lvl5pPr marL="2057400" indent="-22860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algn="ctr" eaLnBrk="1" hangingPunct="1">
              <a:spcBef>
                <a:spcPct val="0"/>
              </a:spcBef>
              <a:buFontTx/>
              <a:buNone/>
            </a:pPr>
            <a:endParaRPr lang="en-GB" altLang="fr-FR" sz="1800"/>
          </a:p>
        </p:txBody>
      </p:sp>
    </p:spTree>
    <p:extLst>
      <p:ext uri="{BB962C8B-B14F-4D97-AF65-F5344CB8AC3E}">
        <p14:creationId xmlns:p14="http://schemas.microsoft.com/office/powerpoint/2010/main" val="83898739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re 1"/>
          <p:cNvSpPr>
            <a:spLocks noGrp="1"/>
          </p:cNvSpPr>
          <p:nvPr>
            <p:ph type="title"/>
          </p:nvPr>
        </p:nvSpPr>
        <p:spPr/>
        <p:txBody>
          <a:bodyPr/>
          <a:lstStyle/>
          <a:p>
            <a:pPr eaLnBrk="1" hangingPunct="1"/>
            <a:r>
              <a:rPr lang="fr-FR" altLang="fr-FR" sz="3200" u="sng" smtClean="0"/>
              <a:t>Populations étudiées</a:t>
            </a:r>
          </a:p>
        </p:txBody>
      </p:sp>
      <p:sp>
        <p:nvSpPr>
          <p:cNvPr id="34819" name="Espace réservé du contenu 2"/>
          <p:cNvSpPr>
            <a:spLocks noGrp="1"/>
          </p:cNvSpPr>
          <p:nvPr>
            <p:ph idx="1"/>
          </p:nvPr>
        </p:nvSpPr>
        <p:spPr>
          <a:xfrm>
            <a:off x="460375" y="2133600"/>
            <a:ext cx="4040188" cy="2663825"/>
          </a:xfrm>
        </p:spPr>
        <p:txBody>
          <a:bodyPr>
            <a:normAutofit lnSpcReduction="10000"/>
          </a:bodyPr>
          <a:lstStyle/>
          <a:p>
            <a:pPr eaLnBrk="1" hangingPunct="1">
              <a:buFont typeface="Arial" charset="0"/>
              <a:buChar char="•"/>
              <a:defRPr/>
            </a:pPr>
            <a:r>
              <a:rPr lang="fr-FR" altLang="fr-FR" sz="2000" dirty="0" smtClean="0"/>
              <a:t>Novembre 2011 </a:t>
            </a:r>
            <a:r>
              <a:rPr lang="fr-FR" altLang="fr-FR" sz="2000" dirty="0" smtClean="0">
                <a:sym typeface="Wingdings" panose="05000000000000000000" pitchFamily="2" charset="2"/>
              </a:rPr>
              <a:t> février 2014</a:t>
            </a:r>
          </a:p>
          <a:p>
            <a:pPr eaLnBrk="1" hangingPunct="1">
              <a:buFont typeface="Arial" charset="0"/>
              <a:buChar char="•"/>
              <a:defRPr/>
            </a:pPr>
            <a:r>
              <a:rPr lang="fr-FR" altLang="fr-FR" b="1" dirty="0" smtClean="0"/>
              <a:t>539 patients </a:t>
            </a:r>
            <a:r>
              <a:rPr lang="fr-FR" altLang="fr-FR" sz="1200" b="1" dirty="0" smtClean="0"/>
              <a:t>de plus de 65 ans</a:t>
            </a:r>
            <a:r>
              <a:rPr lang="fr-FR" altLang="fr-FR" sz="1200" dirty="0" smtClean="0"/>
              <a:t> et ayant </a:t>
            </a:r>
            <a:r>
              <a:rPr lang="fr-FR" altLang="fr-FR" sz="1200" b="1" dirty="0" smtClean="0"/>
              <a:t>au moins un médicament prescrit à l’entrée</a:t>
            </a:r>
            <a:endParaRPr lang="fr-FR" altLang="fr-FR" dirty="0" smtClean="0"/>
          </a:p>
          <a:p>
            <a:pPr eaLnBrk="1" hangingPunct="1">
              <a:buFont typeface="Arial" charset="0"/>
              <a:buChar char="•"/>
              <a:defRPr/>
            </a:pPr>
            <a:r>
              <a:rPr lang="fr-FR" altLang="fr-FR" sz="2000" dirty="0" smtClean="0">
                <a:solidFill>
                  <a:srgbClr val="0000FF"/>
                </a:solidFill>
              </a:rPr>
              <a:t>Âge moyen est de 84 ans +/- 7,1</a:t>
            </a:r>
          </a:p>
          <a:p>
            <a:pPr eaLnBrk="1" hangingPunct="1">
              <a:buFont typeface="Arial" charset="0"/>
              <a:buChar char="•"/>
              <a:defRPr/>
            </a:pPr>
            <a:r>
              <a:rPr lang="fr-FR" altLang="fr-FR" sz="2000" b="1" dirty="0" smtClean="0"/>
              <a:t>2/3 de femmes</a:t>
            </a:r>
            <a:r>
              <a:rPr lang="fr-FR" altLang="fr-FR" sz="2000" dirty="0"/>
              <a:t> </a:t>
            </a:r>
            <a:r>
              <a:rPr lang="fr-FR" sz="2000" dirty="0" smtClean="0">
                <a:cs typeface="Calibri"/>
              </a:rPr>
              <a:t>soit un sexe ratio H/F</a:t>
            </a:r>
            <a:r>
              <a:rPr lang="fr-FR" sz="2000" spc="-90" dirty="0" smtClean="0">
                <a:cs typeface="Arial"/>
              </a:rPr>
              <a:t> </a:t>
            </a:r>
            <a:r>
              <a:rPr lang="fr-FR" sz="2000" spc="-10" dirty="0" smtClean="0">
                <a:cs typeface="Calibri"/>
              </a:rPr>
              <a:t>de</a:t>
            </a:r>
            <a:r>
              <a:rPr lang="fr-FR" sz="2000" spc="15" dirty="0" smtClean="0">
                <a:cs typeface="Calibri"/>
              </a:rPr>
              <a:t> </a:t>
            </a:r>
            <a:r>
              <a:rPr lang="fr-FR" sz="2000" dirty="0" smtClean="0">
                <a:cs typeface="Calibri"/>
              </a:rPr>
              <a:t>0.67</a:t>
            </a:r>
          </a:p>
          <a:p>
            <a:pPr eaLnBrk="1" hangingPunct="1">
              <a:buFont typeface="Arial" charset="0"/>
              <a:buChar char="•"/>
              <a:defRPr/>
            </a:pPr>
            <a:r>
              <a:rPr lang="fr-FR" sz="2000" dirty="0" smtClean="0">
                <a:cs typeface="Calibri"/>
              </a:rPr>
              <a:t>Interne en pharmacie principalement</a:t>
            </a:r>
          </a:p>
          <a:p>
            <a:pPr eaLnBrk="1" hangingPunct="1">
              <a:buFont typeface="Arial" charset="0"/>
              <a:buChar char="•"/>
              <a:defRPr/>
            </a:pPr>
            <a:endParaRPr lang="fr-FR" altLang="fr-FR" b="1" dirty="0" smtClean="0"/>
          </a:p>
        </p:txBody>
      </p:sp>
      <p:sp>
        <p:nvSpPr>
          <p:cNvPr id="25604" name="Espace réservé du numéro de diapositive 1"/>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010E10F3-730B-48B0-8E8A-0C95A9CF5A30}" type="slidenum">
              <a:rPr lang="fr-FR" altLang="fr-FR" sz="1200">
                <a:solidFill>
                  <a:srgbClr val="898989"/>
                </a:solidFill>
              </a:rPr>
              <a:pPr>
                <a:spcBef>
                  <a:spcPct val="0"/>
                </a:spcBef>
                <a:buFontTx/>
                <a:buNone/>
              </a:pPr>
              <a:t>19</a:t>
            </a:fld>
            <a:endParaRPr lang="fr-FR" altLang="fr-FR" sz="1200">
              <a:solidFill>
                <a:srgbClr val="898989"/>
              </a:solidFill>
            </a:endParaRPr>
          </a:p>
        </p:txBody>
      </p:sp>
      <p:sp>
        <p:nvSpPr>
          <p:cNvPr id="25605" name="Rectangle 1"/>
          <p:cNvSpPr>
            <a:spLocks noChangeArrowheads="1"/>
          </p:cNvSpPr>
          <p:nvPr/>
        </p:nvSpPr>
        <p:spPr bwMode="auto">
          <a:xfrm>
            <a:off x="1763713" y="1304925"/>
            <a:ext cx="2670175"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fr-FR" altLang="fr-FR" sz="3200"/>
              <a:t>A L’ HOPITAL</a:t>
            </a:r>
          </a:p>
        </p:txBody>
      </p:sp>
      <p:sp>
        <p:nvSpPr>
          <p:cNvPr id="25606" name="Titre 1"/>
          <p:cNvSpPr txBox="1">
            <a:spLocks/>
          </p:cNvSpPr>
          <p:nvPr/>
        </p:nvSpPr>
        <p:spPr bwMode="auto">
          <a:xfrm>
            <a:off x="5219700" y="1208088"/>
            <a:ext cx="3683000" cy="777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fr-FR" altLang="fr-FR">
                <a:latin typeface="Arial" panose="020B0604020202020204" pitchFamily="34" charset="0"/>
              </a:rPr>
              <a:t>A L’OFFICINE</a:t>
            </a:r>
          </a:p>
        </p:txBody>
      </p:sp>
      <p:cxnSp>
        <p:nvCxnSpPr>
          <p:cNvPr id="4" name="Connecteur droit 3"/>
          <p:cNvCxnSpPr/>
          <p:nvPr/>
        </p:nvCxnSpPr>
        <p:spPr>
          <a:xfrm>
            <a:off x="4787900" y="1304925"/>
            <a:ext cx="0" cy="5076825"/>
          </a:xfrm>
          <a:prstGeom prst="line">
            <a:avLst/>
          </a:prstGeom>
        </p:spPr>
        <p:style>
          <a:lnRef idx="1">
            <a:schemeClr val="accent1"/>
          </a:lnRef>
          <a:fillRef idx="0">
            <a:schemeClr val="accent1"/>
          </a:fillRef>
          <a:effectRef idx="0">
            <a:schemeClr val="accent1"/>
          </a:effectRef>
          <a:fontRef idx="minor">
            <a:schemeClr val="tx1"/>
          </a:fontRef>
        </p:style>
      </p:cxnSp>
      <p:sp>
        <p:nvSpPr>
          <p:cNvPr id="11" name="Espace réservé du contenu 2"/>
          <p:cNvSpPr txBox="1">
            <a:spLocks/>
          </p:cNvSpPr>
          <p:nvPr/>
        </p:nvSpPr>
        <p:spPr bwMode="auto">
          <a:xfrm>
            <a:off x="5011738" y="2097088"/>
            <a:ext cx="4098925" cy="2663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12700">
              <a:spcBef>
                <a:spcPts val="1080"/>
              </a:spcBef>
              <a:defRPr/>
            </a:pPr>
            <a:r>
              <a:rPr lang="fr-FR" sz="2000" spc="-15" dirty="0" smtClean="0">
                <a:cs typeface="Calibri"/>
              </a:rPr>
              <a:t>Mars </a:t>
            </a:r>
            <a:r>
              <a:rPr lang="fr-FR" sz="2000" spc="-15" dirty="0" smtClean="0">
                <a:cs typeface="Calibri"/>
                <a:sym typeface="Wingdings" panose="05000000000000000000" pitchFamily="2" charset="2"/>
              </a:rPr>
              <a:t></a:t>
            </a:r>
            <a:r>
              <a:rPr lang="fr-FR" sz="2000" spc="-15" dirty="0" smtClean="0">
                <a:cs typeface="Calibri"/>
              </a:rPr>
              <a:t> mai 2014</a:t>
            </a:r>
          </a:p>
          <a:p>
            <a:pPr marL="12700">
              <a:spcBef>
                <a:spcPts val="1080"/>
              </a:spcBef>
              <a:defRPr/>
            </a:pPr>
            <a:r>
              <a:rPr lang="fr-FR" b="1" spc="-15" dirty="0" smtClean="0">
                <a:cs typeface="Calibri"/>
              </a:rPr>
              <a:t>89</a:t>
            </a:r>
            <a:r>
              <a:rPr lang="fr-FR" b="1" spc="-10" dirty="0" smtClean="0">
                <a:cs typeface="Calibri"/>
              </a:rPr>
              <a:t>2</a:t>
            </a:r>
            <a:r>
              <a:rPr lang="fr-FR" b="1" dirty="0" smtClean="0">
                <a:cs typeface="Calibri"/>
              </a:rPr>
              <a:t> </a:t>
            </a:r>
            <a:r>
              <a:rPr lang="fr-FR" b="1" spc="-5" dirty="0">
                <a:cs typeface="Calibri"/>
              </a:rPr>
              <a:t>p</a:t>
            </a:r>
            <a:r>
              <a:rPr lang="fr-FR" b="1" spc="-10" dirty="0">
                <a:cs typeface="Calibri"/>
              </a:rPr>
              <a:t>a</a:t>
            </a:r>
            <a:r>
              <a:rPr lang="fr-FR" b="1" dirty="0">
                <a:cs typeface="Calibri"/>
              </a:rPr>
              <a:t>t</a:t>
            </a:r>
            <a:r>
              <a:rPr lang="fr-FR" b="1" spc="-10" dirty="0">
                <a:cs typeface="Calibri"/>
              </a:rPr>
              <a:t>ie</a:t>
            </a:r>
            <a:r>
              <a:rPr lang="fr-FR" b="1" spc="-20" dirty="0">
                <a:cs typeface="Calibri"/>
              </a:rPr>
              <a:t>n</a:t>
            </a:r>
            <a:r>
              <a:rPr lang="fr-FR" b="1" dirty="0">
                <a:cs typeface="Calibri"/>
              </a:rPr>
              <a:t>ts</a:t>
            </a:r>
            <a:r>
              <a:rPr lang="fr-FR" spc="-5" dirty="0">
                <a:cs typeface="Calibri"/>
              </a:rPr>
              <a:t> </a:t>
            </a:r>
            <a:r>
              <a:rPr lang="fr-FR" altLang="fr-FR" sz="1200" b="1" dirty="0" smtClean="0"/>
              <a:t>de plus de 65 ans</a:t>
            </a:r>
            <a:r>
              <a:rPr lang="fr-FR" altLang="fr-FR" sz="1200" dirty="0" smtClean="0"/>
              <a:t> et ayant </a:t>
            </a:r>
            <a:r>
              <a:rPr lang="fr-FR" altLang="fr-FR" sz="1200" b="1" dirty="0" smtClean="0"/>
              <a:t>au moins un médicament prescrit à l’entrée</a:t>
            </a:r>
            <a:endParaRPr lang="fr-FR" sz="1200" spc="-5" dirty="0" smtClean="0">
              <a:cs typeface="Calibri"/>
            </a:endParaRPr>
          </a:p>
          <a:p>
            <a:pPr marL="12700">
              <a:spcBef>
                <a:spcPts val="1080"/>
              </a:spcBef>
              <a:defRPr/>
            </a:pPr>
            <a:r>
              <a:rPr lang="fr-FR" sz="2000" dirty="0" smtClean="0">
                <a:solidFill>
                  <a:srgbClr val="0000FF"/>
                </a:solidFill>
                <a:cs typeface="Calibri"/>
              </a:rPr>
              <a:t>Â</a:t>
            </a:r>
            <a:r>
              <a:rPr lang="fr-FR" sz="2000" spc="-10" dirty="0" smtClean="0">
                <a:solidFill>
                  <a:srgbClr val="0000FF"/>
                </a:solidFill>
                <a:cs typeface="Calibri"/>
              </a:rPr>
              <a:t>g</a:t>
            </a:r>
            <a:r>
              <a:rPr lang="fr-FR" sz="2000" dirty="0" smtClean="0">
                <a:solidFill>
                  <a:srgbClr val="0000FF"/>
                </a:solidFill>
                <a:cs typeface="Calibri"/>
              </a:rPr>
              <a:t>e</a:t>
            </a:r>
            <a:r>
              <a:rPr lang="fr-FR" sz="2000" spc="-10" dirty="0" smtClean="0">
                <a:solidFill>
                  <a:srgbClr val="0000FF"/>
                </a:solidFill>
                <a:cs typeface="Calibri"/>
              </a:rPr>
              <a:t> </a:t>
            </a:r>
            <a:r>
              <a:rPr lang="fr-FR" sz="2000" dirty="0" smtClean="0">
                <a:solidFill>
                  <a:srgbClr val="0000FF"/>
                </a:solidFill>
                <a:cs typeface="Calibri"/>
              </a:rPr>
              <a:t>m</a:t>
            </a:r>
            <a:r>
              <a:rPr lang="fr-FR" sz="2000" spc="-15" dirty="0" smtClean="0">
                <a:solidFill>
                  <a:srgbClr val="0000FF"/>
                </a:solidFill>
                <a:cs typeface="Calibri"/>
              </a:rPr>
              <a:t>o</a:t>
            </a:r>
            <a:r>
              <a:rPr lang="fr-FR" sz="2000" spc="-25" dirty="0" smtClean="0">
                <a:solidFill>
                  <a:srgbClr val="0000FF"/>
                </a:solidFill>
                <a:cs typeface="Calibri"/>
              </a:rPr>
              <a:t>y</a:t>
            </a:r>
            <a:r>
              <a:rPr lang="fr-FR" sz="2000" dirty="0" smtClean="0">
                <a:solidFill>
                  <a:srgbClr val="0000FF"/>
                </a:solidFill>
                <a:cs typeface="Calibri"/>
              </a:rPr>
              <a:t>en</a:t>
            </a:r>
            <a:r>
              <a:rPr lang="fr-FR" sz="2000" spc="10" dirty="0" smtClean="0">
                <a:solidFill>
                  <a:srgbClr val="0000FF"/>
                </a:solidFill>
                <a:cs typeface="Calibri"/>
              </a:rPr>
              <a:t> </a:t>
            </a:r>
            <a:r>
              <a:rPr lang="fr-FR" sz="2000" dirty="0" smtClean="0">
                <a:solidFill>
                  <a:srgbClr val="0000FF"/>
                </a:solidFill>
                <a:cs typeface="Calibri"/>
              </a:rPr>
              <a:t>e</a:t>
            </a:r>
            <a:r>
              <a:rPr lang="fr-FR" sz="2000" spc="-20" dirty="0" smtClean="0">
                <a:solidFill>
                  <a:srgbClr val="0000FF"/>
                </a:solidFill>
                <a:cs typeface="Calibri"/>
              </a:rPr>
              <a:t>s</a:t>
            </a:r>
            <a:r>
              <a:rPr lang="fr-FR" sz="2000" dirty="0" smtClean="0">
                <a:solidFill>
                  <a:srgbClr val="0000FF"/>
                </a:solidFill>
                <a:cs typeface="Calibri"/>
              </a:rPr>
              <a:t>t </a:t>
            </a:r>
            <a:r>
              <a:rPr lang="fr-FR" sz="2000" spc="-5" dirty="0" smtClean="0">
                <a:solidFill>
                  <a:srgbClr val="0000FF"/>
                </a:solidFill>
                <a:cs typeface="Calibri"/>
              </a:rPr>
              <a:t>de</a:t>
            </a:r>
            <a:r>
              <a:rPr lang="fr-FR" sz="2000" spc="20" dirty="0" smtClean="0">
                <a:solidFill>
                  <a:srgbClr val="0000FF"/>
                </a:solidFill>
                <a:cs typeface="Calibri"/>
              </a:rPr>
              <a:t> </a:t>
            </a:r>
            <a:r>
              <a:rPr lang="fr-FR" sz="2000" spc="-5" dirty="0" smtClean="0">
                <a:solidFill>
                  <a:srgbClr val="0000FF"/>
                </a:solidFill>
                <a:cs typeface="Calibri"/>
              </a:rPr>
              <a:t>80.6 </a:t>
            </a:r>
            <a:r>
              <a:rPr lang="fr-FR" sz="2000" dirty="0" smtClean="0">
                <a:solidFill>
                  <a:srgbClr val="0000FF"/>
                </a:solidFill>
                <a:cs typeface="Calibri"/>
              </a:rPr>
              <a:t>ans</a:t>
            </a:r>
            <a:r>
              <a:rPr lang="fr-FR" sz="2000" spc="-10" dirty="0" smtClean="0">
                <a:solidFill>
                  <a:srgbClr val="0000FF"/>
                </a:solidFill>
                <a:cs typeface="Calibri"/>
              </a:rPr>
              <a:t> </a:t>
            </a:r>
            <a:r>
              <a:rPr lang="fr-FR" sz="2000" dirty="0" smtClean="0">
                <a:solidFill>
                  <a:srgbClr val="0000FF"/>
                </a:solidFill>
                <a:cs typeface="Calibri"/>
              </a:rPr>
              <a:t>+/-</a:t>
            </a:r>
            <a:r>
              <a:rPr lang="fr-FR" sz="2000" spc="10" dirty="0" smtClean="0">
                <a:solidFill>
                  <a:srgbClr val="0000FF"/>
                </a:solidFill>
                <a:cs typeface="Calibri"/>
              </a:rPr>
              <a:t> </a:t>
            </a:r>
            <a:r>
              <a:rPr lang="fr-FR" sz="2000" dirty="0" smtClean="0">
                <a:solidFill>
                  <a:srgbClr val="0000FF"/>
                </a:solidFill>
                <a:cs typeface="Calibri"/>
              </a:rPr>
              <a:t>6.6</a:t>
            </a:r>
          </a:p>
          <a:p>
            <a:pPr marL="12700">
              <a:spcBef>
                <a:spcPts val="1080"/>
              </a:spcBef>
              <a:defRPr/>
            </a:pPr>
            <a:r>
              <a:rPr lang="fr-FR" sz="2000" dirty="0" smtClean="0">
                <a:cs typeface="Calibri"/>
              </a:rPr>
              <a:t>552 Femmes et 334 Hommes soit un sexe ratio H/F</a:t>
            </a:r>
            <a:r>
              <a:rPr lang="fr-FR" sz="2000" spc="-90" dirty="0" smtClean="0">
                <a:latin typeface="Arial"/>
                <a:cs typeface="Arial"/>
              </a:rPr>
              <a:t> </a:t>
            </a:r>
            <a:r>
              <a:rPr lang="fr-FR" sz="2000" spc="-10" dirty="0" smtClean="0">
                <a:cs typeface="Calibri"/>
              </a:rPr>
              <a:t>de</a:t>
            </a:r>
            <a:r>
              <a:rPr lang="fr-FR" sz="2000" spc="15" dirty="0" smtClean="0">
                <a:cs typeface="Calibri"/>
              </a:rPr>
              <a:t> </a:t>
            </a:r>
            <a:r>
              <a:rPr lang="fr-FR" sz="2000" dirty="0" smtClean="0">
                <a:cs typeface="Calibri"/>
              </a:rPr>
              <a:t>0.6</a:t>
            </a:r>
          </a:p>
          <a:p>
            <a:pPr marL="12700">
              <a:spcBef>
                <a:spcPts val="1080"/>
              </a:spcBef>
              <a:defRPr/>
            </a:pPr>
            <a:r>
              <a:rPr lang="fr-FR" sz="2000" b="1" spc="-10" dirty="0" smtClean="0">
                <a:cs typeface="Calibri"/>
              </a:rPr>
              <a:t>55 étu</a:t>
            </a:r>
            <a:r>
              <a:rPr lang="fr-FR" sz="2000" b="1" spc="-5" dirty="0" smtClean="0">
                <a:cs typeface="Calibri"/>
              </a:rPr>
              <a:t>d</a:t>
            </a:r>
            <a:r>
              <a:rPr lang="fr-FR" sz="2000" b="1" spc="-10" dirty="0" smtClean="0">
                <a:cs typeface="Calibri"/>
              </a:rPr>
              <a:t>ia</a:t>
            </a:r>
            <a:r>
              <a:rPr lang="fr-FR" sz="2000" b="1" spc="-30" dirty="0" smtClean="0">
                <a:cs typeface="Calibri"/>
              </a:rPr>
              <a:t>n</a:t>
            </a:r>
            <a:r>
              <a:rPr lang="fr-FR" sz="2000" b="1" spc="-10" dirty="0" smtClean="0">
                <a:cs typeface="Calibri"/>
              </a:rPr>
              <a:t>ts</a:t>
            </a:r>
            <a:r>
              <a:rPr lang="fr-FR" sz="2000" b="1" spc="-35" dirty="0" smtClean="0">
                <a:cs typeface="Calibri"/>
              </a:rPr>
              <a:t> </a:t>
            </a:r>
            <a:r>
              <a:rPr lang="fr-FR" sz="2000" b="1" spc="-10" dirty="0" smtClean="0">
                <a:cs typeface="Calibri"/>
              </a:rPr>
              <a:t>(et</a:t>
            </a:r>
            <a:r>
              <a:rPr lang="fr-FR" sz="2000" b="1" spc="-20" dirty="0" smtClean="0">
                <a:cs typeface="Calibri"/>
              </a:rPr>
              <a:t> </a:t>
            </a:r>
            <a:r>
              <a:rPr lang="fr-FR" sz="2000" b="1" dirty="0" smtClean="0">
                <a:cs typeface="Calibri"/>
              </a:rPr>
              <a:t>le</a:t>
            </a:r>
            <a:r>
              <a:rPr lang="fr-FR" sz="2000" b="1" spc="-10" dirty="0" smtClean="0">
                <a:cs typeface="Calibri"/>
              </a:rPr>
              <a:t>u</a:t>
            </a:r>
            <a:r>
              <a:rPr lang="fr-FR" sz="2000" b="1" spc="-30" dirty="0" smtClean="0">
                <a:cs typeface="Calibri"/>
              </a:rPr>
              <a:t>r</a:t>
            </a:r>
            <a:r>
              <a:rPr lang="fr-FR" sz="2000" b="1" spc="-10" dirty="0" smtClean="0">
                <a:cs typeface="Calibri"/>
              </a:rPr>
              <a:t>s</a:t>
            </a:r>
            <a:r>
              <a:rPr lang="fr-FR" sz="2000" b="1" spc="-25" dirty="0" smtClean="0">
                <a:cs typeface="Calibri"/>
              </a:rPr>
              <a:t> </a:t>
            </a:r>
            <a:r>
              <a:rPr lang="fr-FR" sz="2000" b="1" spc="-15" dirty="0" smtClean="0">
                <a:cs typeface="Calibri"/>
              </a:rPr>
              <a:t>maît</a:t>
            </a:r>
            <a:r>
              <a:rPr lang="fr-FR" sz="2000" b="1" spc="-35" dirty="0" smtClean="0">
                <a:cs typeface="Calibri"/>
              </a:rPr>
              <a:t>r</a:t>
            </a:r>
            <a:r>
              <a:rPr lang="fr-FR" sz="2000" b="1" dirty="0" smtClean="0">
                <a:cs typeface="Calibri"/>
              </a:rPr>
              <a:t>e</a:t>
            </a:r>
            <a:r>
              <a:rPr lang="fr-FR" sz="2000" b="1" spc="-10" dirty="0" smtClean="0">
                <a:cs typeface="Calibri"/>
              </a:rPr>
              <a:t>s d</a:t>
            </a:r>
            <a:r>
              <a:rPr lang="fr-FR" sz="2000" b="1" dirty="0" smtClean="0">
                <a:cs typeface="Calibri"/>
              </a:rPr>
              <a:t>e</a:t>
            </a:r>
            <a:r>
              <a:rPr lang="fr-FR" sz="2000" b="1" spc="-20" dirty="0" smtClean="0">
                <a:cs typeface="Calibri"/>
              </a:rPr>
              <a:t> </a:t>
            </a:r>
            <a:r>
              <a:rPr lang="fr-FR" sz="2000" b="1" spc="-35" dirty="0" smtClean="0">
                <a:cs typeface="Calibri"/>
              </a:rPr>
              <a:t>s</a:t>
            </a:r>
            <a:r>
              <a:rPr lang="fr-FR" sz="2000" b="1" spc="-25" dirty="0" smtClean="0">
                <a:cs typeface="Calibri"/>
              </a:rPr>
              <a:t>t</a:t>
            </a:r>
            <a:r>
              <a:rPr lang="fr-FR" sz="2000" b="1" spc="-10" dirty="0" smtClean="0">
                <a:cs typeface="Calibri"/>
              </a:rPr>
              <a:t>a</a:t>
            </a:r>
            <a:r>
              <a:rPr lang="fr-FR" sz="2000" b="1" spc="-40" dirty="0" smtClean="0">
                <a:cs typeface="Calibri"/>
              </a:rPr>
              <a:t>g</a:t>
            </a:r>
            <a:r>
              <a:rPr lang="fr-FR" sz="2000" b="1" dirty="0" smtClean="0">
                <a:cs typeface="Calibri"/>
              </a:rPr>
              <a:t>e</a:t>
            </a:r>
            <a:r>
              <a:rPr lang="fr-FR" sz="2000" b="1" spc="-10" dirty="0" smtClean="0">
                <a:cs typeface="Calibri"/>
              </a:rPr>
              <a:t>) ont</a:t>
            </a:r>
            <a:r>
              <a:rPr lang="fr-FR" sz="2000" b="1" spc="-30" dirty="0" smtClean="0">
                <a:cs typeface="Calibri"/>
              </a:rPr>
              <a:t> r</a:t>
            </a:r>
            <a:r>
              <a:rPr lang="fr-FR" sz="2000" b="1" dirty="0" smtClean="0">
                <a:cs typeface="Calibri"/>
              </a:rPr>
              <a:t>e</a:t>
            </a:r>
            <a:r>
              <a:rPr lang="fr-FR" sz="2000" b="1" spc="-5" dirty="0" smtClean="0">
                <a:cs typeface="Calibri"/>
              </a:rPr>
              <a:t>ç</a:t>
            </a:r>
            <a:r>
              <a:rPr lang="fr-FR" sz="2000" b="1" dirty="0" smtClean="0">
                <a:cs typeface="Calibri"/>
              </a:rPr>
              <a:t>u</a:t>
            </a:r>
            <a:r>
              <a:rPr lang="fr-FR" sz="2000" b="1" spc="-5" dirty="0" smtClean="0">
                <a:cs typeface="Calibri"/>
              </a:rPr>
              <a:t> </a:t>
            </a:r>
            <a:r>
              <a:rPr lang="fr-FR" sz="2000" b="1" dirty="0" smtClean="0">
                <a:cs typeface="Calibri"/>
              </a:rPr>
              <a:t>e</a:t>
            </a:r>
            <a:r>
              <a:rPr lang="fr-FR" sz="2000" b="1" spc="-10" dirty="0" smtClean="0">
                <a:cs typeface="Calibri"/>
              </a:rPr>
              <a:t>n </a:t>
            </a:r>
            <a:r>
              <a:rPr lang="fr-FR" sz="2000" b="1" spc="-5" dirty="0" smtClean="0">
                <a:cs typeface="Calibri"/>
              </a:rPr>
              <a:t>m</a:t>
            </a:r>
            <a:r>
              <a:rPr lang="fr-FR" sz="2000" b="1" spc="-10" dirty="0" smtClean="0">
                <a:cs typeface="Calibri"/>
              </a:rPr>
              <a:t>o</a:t>
            </a:r>
            <a:r>
              <a:rPr lang="fr-FR" sz="2000" b="1" spc="-35" dirty="0" smtClean="0">
                <a:cs typeface="Calibri"/>
              </a:rPr>
              <a:t>y</a:t>
            </a:r>
            <a:r>
              <a:rPr lang="fr-FR" sz="2000" b="1" dirty="0" smtClean="0">
                <a:cs typeface="Calibri"/>
              </a:rPr>
              <a:t>e</a:t>
            </a:r>
            <a:r>
              <a:rPr lang="fr-FR" sz="2000" b="1" spc="-10" dirty="0" smtClean="0">
                <a:cs typeface="Calibri"/>
              </a:rPr>
              <a:t>n</a:t>
            </a:r>
            <a:r>
              <a:rPr lang="fr-FR" sz="2000" b="1" spc="-20" dirty="0" smtClean="0">
                <a:cs typeface="Calibri"/>
              </a:rPr>
              <a:t>n</a:t>
            </a:r>
            <a:r>
              <a:rPr lang="fr-FR" sz="2000" b="1" dirty="0" smtClean="0">
                <a:cs typeface="Calibri"/>
              </a:rPr>
              <a:t>e</a:t>
            </a:r>
            <a:r>
              <a:rPr lang="fr-FR" sz="2000" b="1" spc="-10" dirty="0" smtClean="0">
                <a:cs typeface="Calibri"/>
              </a:rPr>
              <a:t> 16</a:t>
            </a:r>
            <a:r>
              <a:rPr lang="fr-FR" sz="2000" b="1" spc="-25" dirty="0" smtClean="0">
                <a:cs typeface="Calibri"/>
              </a:rPr>
              <a:t> </a:t>
            </a:r>
            <a:r>
              <a:rPr lang="fr-FR" sz="2000" b="1" spc="-10" dirty="0" smtClean="0">
                <a:cs typeface="Calibri"/>
              </a:rPr>
              <a:t>p</a:t>
            </a:r>
            <a:r>
              <a:rPr lang="fr-FR" sz="2000" b="1" spc="-25" dirty="0" smtClean="0">
                <a:cs typeface="Calibri"/>
              </a:rPr>
              <a:t>a</a:t>
            </a:r>
            <a:r>
              <a:rPr lang="fr-FR" sz="2000" b="1" spc="-10" dirty="0" smtClean="0">
                <a:cs typeface="Calibri"/>
              </a:rPr>
              <a:t>tie</a:t>
            </a:r>
            <a:r>
              <a:rPr lang="fr-FR" sz="2000" b="1" spc="-30" dirty="0" smtClean="0">
                <a:cs typeface="Calibri"/>
              </a:rPr>
              <a:t>n</a:t>
            </a:r>
            <a:r>
              <a:rPr lang="fr-FR" sz="2000" b="1" spc="-10" dirty="0" smtClean="0">
                <a:cs typeface="Calibri"/>
              </a:rPr>
              <a:t>ts</a:t>
            </a:r>
            <a:r>
              <a:rPr lang="fr-FR" sz="2000" b="1" spc="-35" dirty="0" smtClean="0">
                <a:cs typeface="Calibri"/>
              </a:rPr>
              <a:t> </a:t>
            </a:r>
            <a:r>
              <a:rPr lang="fr-FR" sz="2000" b="1" spc="-10" dirty="0" smtClean="0">
                <a:cs typeface="Calibri"/>
              </a:rPr>
              <a:t>s</a:t>
            </a:r>
            <a:r>
              <a:rPr lang="fr-FR" sz="2000" b="1" spc="-5" dirty="0" smtClean="0">
                <a:cs typeface="Calibri"/>
              </a:rPr>
              <a:t>u</a:t>
            </a:r>
            <a:r>
              <a:rPr lang="fr-FR" sz="2000" b="1" dirty="0" smtClean="0">
                <a:cs typeface="Calibri"/>
              </a:rPr>
              <a:t>r</a:t>
            </a:r>
            <a:r>
              <a:rPr lang="fr-FR" sz="2000" b="1" spc="-20" dirty="0" smtClean="0">
                <a:cs typeface="Calibri"/>
              </a:rPr>
              <a:t> </a:t>
            </a:r>
            <a:r>
              <a:rPr lang="fr-FR" sz="2000" b="1" spc="-10" dirty="0" smtClean="0">
                <a:cs typeface="Calibri"/>
              </a:rPr>
              <a:t>2</a:t>
            </a:r>
            <a:r>
              <a:rPr lang="fr-FR" sz="2000" b="1" spc="10" dirty="0" smtClean="0">
                <a:cs typeface="Calibri"/>
              </a:rPr>
              <a:t> </a:t>
            </a:r>
            <a:r>
              <a:rPr lang="fr-FR" sz="2000" b="1" spc="-15" dirty="0" smtClean="0">
                <a:cs typeface="Calibri"/>
              </a:rPr>
              <a:t>mois</a:t>
            </a:r>
            <a:endParaRPr lang="fr-FR" sz="2000" dirty="0" smtClean="0">
              <a:cs typeface="Calibri"/>
            </a:endParaRPr>
          </a:p>
          <a:p>
            <a:pPr marL="12700">
              <a:spcBef>
                <a:spcPts val="1080"/>
              </a:spcBef>
              <a:defRPr/>
            </a:pPr>
            <a:endParaRPr lang="fr-FR" sz="2000" dirty="0" smtClean="0">
              <a:cs typeface="Calibri"/>
            </a:endParaRPr>
          </a:p>
          <a:p>
            <a:pPr marL="12700">
              <a:spcBef>
                <a:spcPts val="1080"/>
              </a:spcBef>
              <a:defRPr/>
            </a:pPr>
            <a:endParaRPr lang="fr-FR" sz="2000" dirty="0">
              <a:cs typeface="Calibri"/>
            </a:endParaRPr>
          </a:p>
        </p:txBody>
      </p:sp>
      <p:sp>
        <p:nvSpPr>
          <p:cNvPr id="25609" name="object 4"/>
          <p:cNvSpPr>
            <a:spLocks noChangeArrowheads="1"/>
          </p:cNvSpPr>
          <p:nvPr/>
        </p:nvSpPr>
        <p:spPr bwMode="auto">
          <a:xfrm>
            <a:off x="0" y="0"/>
            <a:ext cx="323850" cy="6858000"/>
          </a:xfrm>
          <a:prstGeom prst="rect">
            <a:avLst/>
          </a:prstGeom>
          <a:blipFill dpi="0" rotWithShape="1">
            <a:blip r:embed="rId2"/>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endParaRPr lang="fr-FR" altLang="fr-FR"/>
          </a:p>
        </p:txBody>
      </p:sp>
    </p:spTree>
    <p:extLst>
      <p:ext uri="{BB962C8B-B14F-4D97-AF65-F5344CB8AC3E}">
        <p14:creationId xmlns:p14="http://schemas.microsoft.com/office/powerpoint/2010/main" val="254628922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8504238" y="6465888"/>
            <a:ext cx="103187" cy="177800"/>
          </a:xfrm>
          <a:prstGeom prst="rect">
            <a:avLst/>
          </a:prstGeom>
        </p:spPr>
        <p:txBody>
          <a:bodyPr lIns="0" tIns="0" rIns="0" bIns="0">
            <a:spAutoFit/>
          </a:bodyPr>
          <a:lstStyle/>
          <a:p>
            <a:pPr marL="12700">
              <a:defRPr/>
            </a:pPr>
            <a:r>
              <a:rPr sz="1200" spc="-10" dirty="0">
                <a:solidFill>
                  <a:srgbClr val="888888"/>
                </a:solidFill>
                <a:latin typeface="Calibri"/>
                <a:cs typeface="Calibri"/>
              </a:rPr>
              <a:t>2</a:t>
            </a:r>
            <a:endParaRPr sz="1200" dirty="0">
              <a:latin typeface="Calibri"/>
              <a:cs typeface="Calibri"/>
            </a:endParaRPr>
          </a:p>
        </p:txBody>
      </p:sp>
      <p:sp>
        <p:nvSpPr>
          <p:cNvPr id="7171" name="object 4"/>
          <p:cNvSpPr>
            <a:spLocks noChangeArrowheads="1"/>
          </p:cNvSpPr>
          <p:nvPr/>
        </p:nvSpPr>
        <p:spPr bwMode="auto">
          <a:xfrm>
            <a:off x="0" y="0"/>
            <a:ext cx="323850" cy="6858000"/>
          </a:xfrm>
          <a:prstGeom prst="rect">
            <a:avLst/>
          </a:prstGeom>
          <a:blipFill dpi="0" rotWithShape="1">
            <a:blip r:embed="rId4"/>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endParaRPr lang="fr-FR" altLang="fr-FR"/>
          </a:p>
        </p:txBody>
      </p:sp>
      <p:grpSp>
        <p:nvGrpSpPr>
          <p:cNvPr id="7172" name="Groupe 5"/>
          <p:cNvGrpSpPr>
            <a:grpSpLocks/>
          </p:cNvGrpSpPr>
          <p:nvPr/>
        </p:nvGrpSpPr>
        <p:grpSpPr bwMode="auto">
          <a:xfrm>
            <a:off x="611188" y="656629"/>
            <a:ext cx="7945437" cy="5364658"/>
            <a:chOff x="1001064" y="1268730"/>
            <a:chExt cx="7200900" cy="5363528"/>
          </a:xfrm>
        </p:grpSpPr>
        <p:sp>
          <p:nvSpPr>
            <p:cNvPr id="7174" name="object 3"/>
            <p:cNvSpPr>
              <a:spLocks noChangeArrowheads="1"/>
            </p:cNvSpPr>
            <p:nvPr/>
          </p:nvSpPr>
          <p:spPr bwMode="auto">
            <a:xfrm>
              <a:off x="2376588" y="4004883"/>
              <a:ext cx="4667377" cy="2627375"/>
            </a:xfrm>
            <a:prstGeom prst="rect">
              <a:avLst/>
            </a:prstGeom>
            <a:blipFill dpi="0" rotWithShape="1">
              <a:blip r:embed="rId5"/>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endParaRPr lang="fr-FR" altLang="fr-FR"/>
            </a:p>
          </p:txBody>
        </p:sp>
        <p:sp>
          <p:nvSpPr>
            <p:cNvPr id="5" name="object 5"/>
            <p:cNvSpPr txBox="1"/>
            <p:nvPr/>
          </p:nvSpPr>
          <p:spPr>
            <a:xfrm>
              <a:off x="1001064" y="1268730"/>
              <a:ext cx="7200900" cy="2492464"/>
            </a:xfrm>
            <a:prstGeom prst="rect">
              <a:avLst/>
            </a:prstGeom>
            <a:ln w="9525">
              <a:solidFill>
                <a:schemeClr val="bg1"/>
              </a:solidFill>
            </a:ln>
          </p:spPr>
          <p:txBody>
            <a:bodyPr lIns="0" tIns="0" rIns="0" bIns="0">
              <a:spAutoFit/>
            </a:bodyPr>
            <a:lstStyle/>
            <a:p>
              <a:pPr marL="86360">
                <a:lnSpc>
                  <a:spcPct val="150000"/>
                </a:lnSpc>
                <a:defRPr/>
              </a:pPr>
              <a:r>
                <a:rPr u="heavy" spc="-5" dirty="0" err="1">
                  <a:latin typeface="Calibri"/>
                  <a:cs typeface="Calibri"/>
                </a:rPr>
                <a:t>Object</a:t>
              </a:r>
              <a:r>
                <a:rPr u="heavy" spc="-10" dirty="0" err="1">
                  <a:latin typeface="Calibri"/>
                  <a:cs typeface="Calibri"/>
                </a:rPr>
                <a:t>i</a:t>
              </a:r>
              <a:r>
                <a:rPr u="heavy" spc="-25" dirty="0" err="1">
                  <a:latin typeface="Calibri"/>
                  <a:cs typeface="Calibri"/>
                </a:rPr>
                <a:t>f</a:t>
              </a:r>
              <a:r>
                <a:rPr u="heavy" dirty="0" err="1">
                  <a:latin typeface="Calibri"/>
                  <a:cs typeface="Calibri"/>
                </a:rPr>
                <a:t>s</a:t>
              </a:r>
              <a:r>
                <a:rPr u="heavy" dirty="0">
                  <a:latin typeface="Calibri"/>
                  <a:cs typeface="Calibri"/>
                </a:rPr>
                <a:t> </a:t>
              </a:r>
              <a:r>
                <a:rPr lang="fr-FR" u="heavy" dirty="0">
                  <a:latin typeface="Calibri"/>
                  <a:cs typeface="Calibri"/>
                </a:rPr>
                <a:t>:</a:t>
              </a:r>
              <a:endParaRPr lang="fr-FR" u="heavy" spc="-5" dirty="0">
                <a:latin typeface="Calibri"/>
                <a:cs typeface="Calibri"/>
              </a:endParaRPr>
            </a:p>
            <a:p>
              <a:pPr marL="285750" indent="-285750">
                <a:lnSpc>
                  <a:spcPct val="150000"/>
                </a:lnSpc>
                <a:buFontTx/>
                <a:buChar char="-"/>
                <a:defRPr/>
              </a:pPr>
              <a:endParaRPr lang="fr-FR" dirty="0" smtClean="0">
                <a:latin typeface="Arial" charset="0"/>
                <a:cs typeface="Arial" charset="0"/>
              </a:endParaRPr>
            </a:p>
            <a:p>
              <a:pPr marL="285750" indent="-285750">
                <a:lnSpc>
                  <a:spcPct val="150000"/>
                </a:lnSpc>
                <a:buFontTx/>
                <a:buChar char="-"/>
                <a:defRPr/>
              </a:pPr>
              <a:r>
                <a:rPr lang="fr-FR" dirty="0" smtClean="0">
                  <a:latin typeface="Arial" charset="0"/>
                  <a:cs typeface="Arial" charset="0"/>
                </a:rPr>
                <a:t>Lutter contre l’iatrogénie médicamenteuse</a:t>
              </a:r>
            </a:p>
            <a:p>
              <a:pPr marL="285750" indent="-285750">
                <a:lnSpc>
                  <a:spcPct val="150000"/>
                </a:lnSpc>
                <a:buFontTx/>
                <a:buChar char="-"/>
                <a:defRPr/>
              </a:pPr>
              <a:r>
                <a:rPr lang="fr-FR" dirty="0" smtClean="0">
                  <a:latin typeface="Arial" charset="0"/>
                  <a:cs typeface="Arial" charset="0"/>
                </a:rPr>
                <a:t>Définir </a:t>
              </a:r>
              <a:r>
                <a:rPr lang="fr-FR" dirty="0">
                  <a:latin typeface="Arial" charset="0"/>
                  <a:cs typeface="Arial" charset="0"/>
                </a:rPr>
                <a:t>un processus de soins du pharmacien clinicien </a:t>
              </a:r>
              <a:r>
                <a:rPr lang="fr-FR" dirty="0">
                  <a:solidFill>
                    <a:schemeClr val="bg1">
                      <a:lumMod val="65000"/>
                    </a:schemeClr>
                  </a:solidFill>
                  <a:latin typeface="Arial" charset="0"/>
                  <a:cs typeface="Arial" charset="0"/>
                </a:rPr>
                <a:t>impliqué en gériatrie</a:t>
              </a:r>
            </a:p>
            <a:p>
              <a:pPr marL="285750" indent="-285750">
                <a:lnSpc>
                  <a:spcPct val="150000"/>
                </a:lnSpc>
                <a:buFontTx/>
                <a:buChar char="-"/>
                <a:defRPr/>
              </a:pPr>
              <a:r>
                <a:rPr lang="fr-FR" dirty="0" smtClean="0">
                  <a:latin typeface="Arial" charset="0"/>
                  <a:cs typeface="Arial" charset="0"/>
                </a:rPr>
                <a:t>Le transposer à l’officine et le déployer à l’hôpital</a:t>
              </a:r>
              <a:endParaRPr lang="fr-FR" dirty="0">
                <a:latin typeface="Arial" charset="0"/>
                <a:cs typeface="Arial" charset="0"/>
              </a:endParaRPr>
            </a:p>
            <a:p>
              <a:pPr marL="285750" indent="-285750">
                <a:lnSpc>
                  <a:spcPct val="150000"/>
                </a:lnSpc>
                <a:buFontTx/>
                <a:buChar char="-"/>
                <a:defRPr/>
              </a:pPr>
              <a:endParaRPr lang="fr-FR" dirty="0">
                <a:latin typeface="Arial" charset="0"/>
                <a:cs typeface="Arial" charset="0"/>
              </a:endParaRPr>
            </a:p>
          </p:txBody>
        </p:sp>
      </p:grpSp>
      <p:graphicFrame>
        <p:nvGraphicFramePr>
          <p:cNvPr id="7173" name="Objet 6"/>
          <p:cNvGraphicFramePr>
            <a:graphicFrameLocks noGrp="1" noChangeAspect="1"/>
          </p:cNvGraphicFramePr>
          <p:nvPr/>
        </p:nvGraphicFramePr>
        <p:xfrm>
          <a:off x="8459788" y="79375"/>
          <a:ext cx="631825" cy="828675"/>
        </p:xfrm>
        <a:graphic>
          <a:graphicData uri="http://schemas.openxmlformats.org/presentationml/2006/ole">
            <mc:AlternateContent xmlns:mc="http://schemas.openxmlformats.org/markup-compatibility/2006">
              <mc:Choice xmlns:v="urn:schemas-microsoft-com:vml" Requires="v">
                <p:oleObj spid="_x0000_s25607" name="Image bitmap" r:id="rId6" imgW="914286" imgH="1200318" progId="PBrush">
                  <p:embed/>
                </p:oleObj>
              </mc:Choice>
              <mc:Fallback>
                <p:oleObj name="Image bitmap" r:id="rId6" imgW="914286" imgH="1200318" progId="PBrush">
                  <p:embed/>
                  <p:pic>
                    <p:nvPicPr>
                      <p:cNvPr id="0" name=""/>
                      <p:cNvPicPr>
                        <a:picLocks noGrp="1"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8459788" y="79375"/>
                        <a:ext cx="631825" cy="828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extLst>
      <p:ext uri="{BB962C8B-B14F-4D97-AF65-F5344CB8AC3E}">
        <p14:creationId xmlns:p14="http://schemas.microsoft.com/office/powerpoint/2010/main" val="171074431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re 1"/>
          <p:cNvSpPr>
            <a:spLocks noGrp="1"/>
          </p:cNvSpPr>
          <p:nvPr>
            <p:ph type="title"/>
          </p:nvPr>
        </p:nvSpPr>
        <p:spPr/>
        <p:txBody>
          <a:bodyPr/>
          <a:lstStyle/>
          <a:p>
            <a:pPr eaLnBrk="1" hangingPunct="1"/>
            <a:r>
              <a:rPr lang="fr-FR" altLang="fr-FR" sz="3200" smtClean="0"/>
              <a:t>TEST D’ORIENTATION SPATIO-TEMPORELLE</a:t>
            </a:r>
            <a:endParaRPr lang="fr-FR" altLang="fr-FR" sz="3200" u="sng" smtClean="0"/>
          </a:p>
        </p:txBody>
      </p:sp>
      <p:sp>
        <p:nvSpPr>
          <p:cNvPr id="26627" name="Espace réservé du numéro de diapositive 1"/>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C462C9F4-9C09-4680-8249-139393A779E4}" type="slidenum">
              <a:rPr lang="fr-FR" altLang="fr-FR" sz="1200">
                <a:solidFill>
                  <a:srgbClr val="898989"/>
                </a:solidFill>
              </a:rPr>
              <a:pPr>
                <a:spcBef>
                  <a:spcPct val="0"/>
                </a:spcBef>
                <a:buFontTx/>
                <a:buNone/>
              </a:pPr>
              <a:t>20</a:t>
            </a:fld>
            <a:endParaRPr lang="fr-FR" altLang="fr-FR" sz="1200">
              <a:solidFill>
                <a:srgbClr val="898989"/>
              </a:solidFill>
            </a:endParaRPr>
          </a:p>
        </p:txBody>
      </p:sp>
      <p:sp>
        <p:nvSpPr>
          <p:cNvPr id="26628" name="Rectangle 1"/>
          <p:cNvSpPr>
            <a:spLocks noChangeArrowheads="1"/>
          </p:cNvSpPr>
          <p:nvPr/>
        </p:nvSpPr>
        <p:spPr bwMode="auto">
          <a:xfrm>
            <a:off x="1763713" y="1304925"/>
            <a:ext cx="2670175"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fr-FR" altLang="fr-FR" sz="3200"/>
              <a:t>A L’ HOPITAL</a:t>
            </a:r>
          </a:p>
        </p:txBody>
      </p:sp>
      <p:sp>
        <p:nvSpPr>
          <p:cNvPr id="26629" name="Titre 1"/>
          <p:cNvSpPr txBox="1">
            <a:spLocks/>
          </p:cNvSpPr>
          <p:nvPr/>
        </p:nvSpPr>
        <p:spPr bwMode="auto">
          <a:xfrm>
            <a:off x="5219700" y="1208088"/>
            <a:ext cx="3683000" cy="777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fr-FR" altLang="fr-FR">
                <a:latin typeface="Arial" panose="020B0604020202020204" pitchFamily="34" charset="0"/>
              </a:rPr>
              <a:t>A L’OFFICINE</a:t>
            </a:r>
          </a:p>
        </p:txBody>
      </p:sp>
      <p:cxnSp>
        <p:nvCxnSpPr>
          <p:cNvPr id="4" name="Connecteur droit 3"/>
          <p:cNvCxnSpPr/>
          <p:nvPr/>
        </p:nvCxnSpPr>
        <p:spPr>
          <a:xfrm>
            <a:off x="4787900" y="1304925"/>
            <a:ext cx="0" cy="5076825"/>
          </a:xfrm>
          <a:prstGeom prst="line">
            <a:avLst/>
          </a:prstGeom>
        </p:spPr>
        <p:style>
          <a:lnRef idx="1">
            <a:schemeClr val="accent1"/>
          </a:lnRef>
          <a:fillRef idx="0">
            <a:schemeClr val="accent1"/>
          </a:fillRef>
          <a:effectRef idx="0">
            <a:schemeClr val="accent1"/>
          </a:effectRef>
          <a:fontRef idx="minor">
            <a:schemeClr val="tx1"/>
          </a:fontRef>
        </p:style>
      </p:cxnSp>
      <p:pic>
        <p:nvPicPr>
          <p:cNvPr id="26631" name="Imag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4213" y="2132013"/>
            <a:ext cx="3887787" cy="2593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632" name="ZoneTexte 2"/>
          <p:cNvSpPr txBox="1">
            <a:spLocks noChangeArrowheads="1"/>
          </p:cNvSpPr>
          <p:nvPr/>
        </p:nvSpPr>
        <p:spPr bwMode="auto">
          <a:xfrm>
            <a:off x="684213" y="5922963"/>
            <a:ext cx="3757612"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fr-FR" altLang="fr-FR" sz="1800">
                <a:latin typeface="Arial" panose="020B0604020202020204" pitchFamily="34" charset="0"/>
              </a:rPr>
              <a:t>La proportion de patients DST+ augmente avec l’âge (p&lt;0,002)</a:t>
            </a:r>
          </a:p>
        </p:txBody>
      </p:sp>
      <p:pic>
        <p:nvPicPr>
          <p:cNvPr id="26633"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59338" y="1985963"/>
            <a:ext cx="1954212" cy="28686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6634"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813550" y="2859088"/>
            <a:ext cx="2151063" cy="127793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6" name="object 25"/>
          <p:cNvSpPr txBox="1"/>
          <p:nvPr/>
        </p:nvSpPr>
        <p:spPr>
          <a:xfrm>
            <a:off x="4876800" y="5084763"/>
            <a:ext cx="4025900" cy="615950"/>
          </a:xfrm>
          <a:prstGeom prst="rect">
            <a:avLst/>
          </a:prstGeom>
        </p:spPr>
        <p:txBody>
          <a:bodyPr lIns="0" tIns="0" rIns="0" bIns="0">
            <a:spAutoFit/>
          </a:bodyPr>
          <a:lstStyle>
            <a:lvl1pPr marL="12700">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fr-FR" altLang="fr-FR" sz="2000" b="1" u="sng">
                <a:solidFill>
                  <a:srgbClr val="0000FF"/>
                </a:solidFill>
                <a:latin typeface="Calibri" panose="020F0502020204030204" pitchFamily="34" charset="0"/>
              </a:rPr>
              <a:t>Près de 1 patient sur 10 est désorienté dans le temps ou/et dans l’espace</a:t>
            </a:r>
            <a:endParaRPr lang="fr-FR" altLang="fr-FR" sz="2000" b="1" u="sng">
              <a:latin typeface="Calibri" panose="020F0502020204030204" pitchFamily="34" charset="0"/>
            </a:endParaRPr>
          </a:p>
        </p:txBody>
      </p:sp>
      <p:sp>
        <p:nvSpPr>
          <p:cNvPr id="26636" name="Rectangle 4"/>
          <p:cNvSpPr>
            <a:spLocks noChangeArrowheads="1"/>
          </p:cNvSpPr>
          <p:nvPr/>
        </p:nvSpPr>
        <p:spPr bwMode="auto">
          <a:xfrm>
            <a:off x="750888" y="5208588"/>
            <a:ext cx="403225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fr-FR" altLang="fr-FR" b="1">
                <a:solidFill>
                  <a:srgbClr val="0000FF"/>
                </a:solidFill>
              </a:rPr>
              <a:t>45 % des patients sont désorientés</a:t>
            </a:r>
          </a:p>
        </p:txBody>
      </p:sp>
      <p:sp>
        <p:nvSpPr>
          <p:cNvPr id="26637" name="object 4"/>
          <p:cNvSpPr>
            <a:spLocks noChangeArrowheads="1"/>
          </p:cNvSpPr>
          <p:nvPr/>
        </p:nvSpPr>
        <p:spPr bwMode="auto">
          <a:xfrm>
            <a:off x="0" y="0"/>
            <a:ext cx="323850" cy="6858000"/>
          </a:xfrm>
          <a:prstGeom prst="rect">
            <a:avLst/>
          </a:prstGeom>
          <a:blipFill dpi="0" rotWithShape="1">
            <a:blip r:embed="rId5"/>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endParaRPr lang="fr-FR" altLang="fr-FR"/>
          </a:p>
        </p:txBody>
      </p:sp>
    </p:spTree>
    <p:extLst>
      <p:ext uri="{BB962C8B-B14F-4D97-AF65-F5344CB8AC3E}">
        <p14:creationId xmlns:p14="http://schemas.microsoft.com/office/powerpoint/2010/main" val="221879844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re 1"/>
          <p:cNvSpPr>
            <a:spLocks noGrp="1"/>
          </p:cNvSpPr>
          <p:nvPr>
            <p:ph type="title"/>
          </p:nvPr>
        </p:nvSpPr>
        <p:spPr>
          <a:xfrm>
            <a:off x="468313" y="0"/>
            <a:ext cx="8229600" cy="1143000"/>
          </a:xfrm>
        </p:spPr>
        <p:txBody>
          <a:bodyPr/>
          <a:lstStyle/>
          <a:p>
            <a:pPr eaLnBrk="1" hangingPunct="1"/>
            <a:r>
              <a:rPr lang="fr-FR" altLang="fr-FR" sz="3200" smtClean="0"/>
              <a:t>Bilan d’observance</a:t>
            </a:r>
          </a:p>
        </p:txBody>
      </p:sp>
      <p:sp>
        <p:nvSpPr>
          <p:cNvPr id="27651" name="Espace réservé du numéro de diapositive 1"/>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DE1BAD10-CE53-4450-A827-E1B3C9664578}" type="slidenum">
              <a:rPr lang="fr-FR" altLang="fr-FR" sz="1200">
                <a:solidFill>
                  <a:srgbClr val="898989"/>
                </a:solidFill>
              </a:rPr>
              <a:pPr>
                <a:spcBef>
                  <a:spcPct val="0"/>
                </a:spcBef>
                <a:buFontTx/>
                <a:buNone/>
              </a:pPr>
              <a:t>21</a:t>
            </a:fld>
            <a:endParaRPr lang="fr-FR" altLang="fr-FR" sz="1200">
              <a:solidFill>
                <a:srgbClr val="898989"/>
              </a:solidFill>
            </a:endParaRPr>
          </a:p>
        </p:txBody>
      </p:sp>
      <p:sp>
        <p:nvSpPr>
          <p:cNvPr id="36869" name="ZoneTexte 2"/>
          <p:cNvSpPr txBox="1">
            <a:spLocks noChangeArrowheads="1"/>
          </p:cNvSpPr>
          <p:nvPr/>
        </p:nvSpPr>
        <p:spPr bwMode="auto">
          <a:xfrm>
            <a:off x="550863" y="4581525"/>
            <a:ext cx="3595687"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defRPr/>
            </a:pPr>
            <a:r>
              <a:rPr lang="fr-FR" altLang="fr-FR" sz="1800" b="1" dirty="0" smtClean="0">
                <a:latin typeface="Arial" charset="0"/>
                <a:cs typeface="Arial" charset="0"/>
              </a:rPr>
              <a:t>51% </a:t>
            </a:r>
            <a:r>
              <a:rPr lang="fr-FR" altLang="fr-FR" sz="1800" dirty="0" smtClean="0">
                <a:latin typeface="Arial" charset="0"/>
                <a:cs typeface="Arial" charset="0"/>
              </a:rPr>
              <a:t>des patients déclarent avoir </a:t>
            </a:r>
          </a:p>
          <a:p>
            <a:pPr eaLnBrk="1" hangingPunct="1">
              <a:spcBef>
                <a:spcPct val="0"/>
              </a:spcBef>
              <a:buFontTx/>
              <a:buNone/>
              <a:defRPr/>
            </a:pPr>
            <a:r>
              <a:rPr lang="fr-FR" altLang="fr-FR" sz="1800" dirty="0" smtClean="0">
                <a:latin typeface="Arial" charset="0"/>
                <a:cs typeface="Arial" charset="0"/>
              </a:rPr>
              <a:t>des problèmes d’</a:t>
            </a:r>
            <a:r>
              <a:rPr lang="fr-FR" altLang="fr-FR" sz="1800" b="1" dirty="0" smtClean="0">
                <a:latin typeface="Arial" charset="0"/>
                <a:cs typeface="Arial" charset="0"/>
              </a:rPr>
              <a:t>observance</a:t>
            </a:r>
          </a:p>
          <a:p>
            <a:pPr eaLnBrk="1" hangingPunct="1">
              <a:spcBef>
                <a:spcPct val="0"/>
              </a:spcBef>
              <a:buFont typeface="Arial" charset="0"/>
              <a:buNone/>
              <a:defRPr/>
            </a:pPr>
            <a:r>
              <a:rPr lang="fr-FR" altLang="fr-FR" sz="1800" dirty="0" smtClean="0">
                <a:solidFill>
                  <a:schemeClr val="bg1">
                    <a:lumMod val="50000"/>
                  </a:schemeClr>
                </a:solidFill>
                <a:latin typeface="Arial" charset="0"/>
                <a:cs typeface="Arial" charset="0"/>
              </a:rPr>
              <a:t>(149/297)</a:t>
            </a:r>
          </a:p>
          <a:p>
            <a:pPr eaLnBrk="1" hangingPunct="1">
              <a:spcBef>
                <a:spcPct val="0"/>
              </a:spcBef>
              <a:buFont typeface="Arial" charset="0"/>
              <a:buNone/>
              <a:defRPr/>
            </a:pPr>
            <a:endParaRPr lang="fr-FR" altLang="fr-FR" sz="1800" dirty="0" smtClean="0">
              <a:latin typeface="Arial" charset="0"/>
              <a:cs typeface="Arial" charset="0"/>
            </a:endParaRPr>
          </a:p>
        </p:txBody>
      </p:sp>
      <p:graphicFrame>
        <p:nvGraphicFramePr>
          <p:cNvPr id="27653" name="Graphique 7"/>
          <p:cNvGraphicFramePr>
            <a:graphicFrameLocks/>
          </p:cNvGraphicFramePr>
          <p:nvPr/>
        </p:nvGraphicFramePr>
        <p:xfrm>
          <a:off x="550863" y="1885950"/>
          <a:ext cx="3913187" cy="2652713"/>
        </p:xfrm>
        <a:graphic>
          <a:graphicData uri="http://schemas.openxmlformats.org/presentationml/2006/ole">
            <mc:AlternateContent xmlns:mc="http://schemas.openxmlformats.org/markup-compatibility/2006">
              <mc:Choice xmlns:v="urn:schemas-microsoft-com:vml" Requires="v">
                <p:oleObj spid="_x0000_s23565" name="Graphique" r:id="rId3" imgW="6291617" imgH="4133446" progId="Excel.Chart.8">
                  <p:embed/>
                </p:oleObj>
              </mc:Choice>
              <mc:Fallback>
                <p:oleObj name="Graphique" r:id="rId3" imgW="6291617" imgH="4133446" progId="Excel.Chart.8">
                  <p:embed/>
                  <p:pic>
                    <p:nvPicPr>
                      <p:cNvPr id="0" name=""/>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50863" y="1885950"/>
                        <a:ext cx="3913187" cy="2652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27654" name="object 4"/>
          <p:cNvSpPr>
            <a:spLocks noChangeArrowheads="1"/>
          </p:cNvSpPr>
          <p:nvPr/>
        </p:nvSpPr>
        <p:spPr bwMode="auto">
          <a:xfrm>
            <a:off x="0" y="0"/>
            <a:ext cx="323850" cy="6858000"/>
          </a:xfrm>
          <a:prstGeom prst="rect">
            <a:avLst/>
          </a:prstGeom>
          <a:blipFill dpi="0" rotWithShape="1">
            <a:blip r:embed="rId5"/>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endParaRPr lang="fr-FR" altLang="fr-FR"/>
          </a:p>
        </p:txBody>
      </p:sp>
      <p:sp>
        <p:nvSpPr>
          <p:cNvPr id="27655" name="Rectangle 9"/>
          <p:cNvSpPr>
            <a:spLocks noChangeArrowheads="1"/>
          </p:cNvSpPr>
          <p:nvPr/>
        </p:nvSpPr>
        <p:spPr bwMode="auto">
          <a:xfrm>
            <a:off x="1187450" y="1301750"/>
            <a:ext cx="2670175"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fr-FR" altLang="fr-FR" sz="3200"/>
              <a:t>A L’ HOPITAL</a:t>
            </a:r>
          </a:p>
        </p:txBody>
      </p:sp>
      <p:sp>
        <p:nvSpPr>
          <p:cNvPr id="27656" name="Titre 1"/>
          <p:cNvSpPr txBox="1">
            <a:spLocks/>
          </p:cNvSpPr>
          <p:nvPr/>
        </p:nvSpPr>
        <p:spPr bwMode="auto">
          <a:xfrm>
            <a:off x="5219700" y="1208088"/>
            <a:ext cx="3683000" cy="777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fr-FR" altLang="fr-FR">
                <a:latin typeface="Arial" panose="020B0604020202020204" pitchFamily="34" charset="0"/>
              </a:rPr>
              <a:t>A L’OFFICINE</a:t>
            </a:r>
          </a:p>
        </p:txBody>
      </p:sp>
      <p:cxnSp>
        <p:nvCxnSpPr>
          <p:cNvPr id="12" name="Connecteur droit 11"/>
          <p:cNvCxnSpPr/>
          <p:nvPr/>
        </p:nvCxnSpPr>
        <p:spPr>
          <a:xfrm>
            <a:off x="4787900" y="1304925"/>
            <a:ext cx="0" cy="5076825"/>
          </a:xfrm>
          <a:prstGeom prst="line">
            <a:avLst/>
          </a:prstGeom>
        </p:spPr>
        <p:style>
          <a:lnRef idx="1">
            <a:schemeClr val="accent1"/>
          </a:lnRef>
          <a:fillRef idx="0">
            <a:schemeClr val="accent1"/>
          </a:fillRef>
          <a:effectRef idx="0">
            <a:schemeClr val="accent1"/>
          </a:effectRef>
          <a:fontRef idx="minor">
            <a:schemeClr val="tx1"/>
          </a:fontRef>
        </p:style>
      </p:cxnSp>
      <p:pic>
        <p:nvPicPr>
          <p:cNvPr id="27658" name="Picture 9"/>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003800" y="2165350"/>
            <a:ext cx="2295525" cy="21748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7659" name="Picture 10"/>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596188" y="2681288"/>
            <a:ext cx="1228725" cy="1143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5" name="ZoneTexte 2"/>
          <p:cNvSpPr txBox="1">
            <a:spLocks noChangeArrowheads="1"/>
          </p:cNvSpPr>
          <p:nvPr/>
        </p:nvSpPr>
        <p:spPr bwMode="auto">
          <a:xfrm>
            <a:off x="5264150" y="4618038"/>
            <a:ext cx="3659188"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defRPr/>
            </a:pPr>
            <a:r>
              <a:rPr lang="fr-FR" altLang="fr-FR" sz="1800" b="1" dirty="0" smtClean="0">
                <a:latin typeface="Arial" charset="0"/>
                <a:cs typeface="Arial" charset="0"/>
              </a:rPr>
              <a:t>60 % </a:t>
            </a:r>
            <a:r>
              <a:rPr lang="fr-FR" altLang="fr-FR" sz="1800" dirty="0" smtClean="0">
                <a:latin typeface="Arial" charset="0"/>
                <a:cs typeface="Arial" charset="0"/>
              </a:rPr>
              <a:t>des patients déclarent avoir </a:t>
            </a:r>
          </a:p>
          <a:p>
            <a:pPr eaLnBrk="1" hangingPunct="1">
              <a:spcBef>
                <a:spcPct val="0"/>
              </a:spcBef>
              <a:buFontTx/>
              <a:buNone/>
              <a:defRPr/>
            </a:pPr>
            <a:r>
              <a:rPr lang="fr-FR" altLang="fr-FR" sz="1800" dirty="0" smtClean="0">
                <a:latin typeface="Arial" charset="0"/>
                <a:cs typeface="Arial" charset="0"/>
              </a:rPr>
              <a:t>des problèmes d’</a:t>
            </a:r>
            <a:r>
              <a:rPr lang="fr-FR" altLang="fr-FR" sz="1800" b="1" dirty="0" smtClean="0">
                <a:latin typeface="Arial" charset="0"/>
                <a:cs typeface="Arial" charset="0"/>
              </a:rPr>
              <a:t>observance</a:t>
            </a:r>
          </a:p>
          <a:p>
            <a:pPr eaLnBrk="1" hangingPunct="1">
              <a:spcBef>
                <a:spcPct val="0"/>
              </a:spcBef>
              <a:buFontTx/>
              <a:buNone/>
              <a:defRPr/>
            </a:pPr>
            <a:r>
              <a:rPr lang="fr-FR" altLang="fr-FR" sz="1800" dirty="0" smtClean="0">
                <a:solidFill>
                  <a:schemeClr val="bg1">
                    <a:lumMod val="50000"/>
                  </a:schemeClr>
                </a:solidFill>
                <a:latin typeface="Arial" charset="0"/>
                <a:cs typeface="Arial" charset="0"/>
              </a:rPr>
              <a:t>(516/850)</a:t>
            </a:r>
          </a:p>
        </p:txBody>
      </p:sp>
      <p:sp>
        <p:nvSpPr>
          <p:cNvPr id="16" name="object 19"/>
          <p:cNvSpPr txBox="1"/>
          <p:nvPr/>
        </p:nvSpPr>
        <p:spPr>
          <a:xfrm>
            <a:off x="5008563" y="5781675"/>
            <a:ext cx="4135437" cy="161925"/>
          </a:xfrm>
          <a:prstGeom prst="rect">
            <a:avLst/>
          </a:prstGeom>
        </p:spPr>
        <p:txBody>
          <a:bodyPr lIns="0" tIns="0" rIns="0" bIns="0">
            <a:spAutoFit/>
          </a:bodyPr>
          <a:lstStyle>
            <a:lvl1pPr marL="12700">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fr-FR" altLang="fr-FR" sz="1000">
                <a:solidFill>
                  <a:srgbClr val="0000FF"/>
                </a:solidFill>
                <a:latin typeface="Calibri" panose="020F0502020204030204" pitchFamily="34" charset="0"/>
              </a:rPr>
              <a:t>12 % des patients ne viennent pas retirer l’intégralité de leur traitement</a:t>
            </a:r>
            <a:endParaRPr lang="fr-FR" altLang="fr-FR" sz="1000">
              <a:latin typeface="Calibri" panose="020F0502020204030204" pitchFamily="34" charset="0"/>
            </a:endParaRPr>
          </a:p>
        </p:txBody>
      </p:sp>
      <p:sp>
        <p:nvSpPr>
          <p:cNvPr id="17" name="ZoneTexte 16"/>
          <p:cNvSpPr txBox="1"/>
          <p:nvPr/>
        </p:nvSpPr>
        <p:spPr>
          <a:xfrm>
            <a:off x="4932363" y="5997575"/>
            <a:ext cx="3919537" cy="577850"/>
          </a:xfrm>
          <a:prstGeom prst="rect">
            <a:avLst/>
          </a:prstGeom>
          <a:noFill/>
        </p:spPr>
        <p:txBody>
          <a:bodyPr>
            <a:spAutoFit/>
          </a:bodyPr>
          <a:lstStyle/>
          <a:p>
            <a:pPr>
              <a:defRPr/>
            </a:pPr>
            <a:r>
              <a:rPr lang="fr-FR" sz="1050" spc="-75" dirty="0">
                <a:solidFill>
                  <a:srgbClr val="0000FF"/>
                </a:solidFill>
                <a:latin typeface="Arial" charset="0"/>
                <a:cs typeface="Arial"/>
              </a:rPr>
              <a:t>L</a:t>
            </a:r>
            <a:r>
              <a:rPr lang="fr-FR" sz="1050" dirty="0">
                <a:solidFill>
                  <a:srgbClr val="0000FF"/>
                </a:solidFill>
                <a:latin typeface="Arial" charset="0"/>
                <a:cs typeface="Arial"/>
              </a:rPr>
              <a:t>’obser</a:t>
            </a:r>
            <a:r>
              <a:rPr lang="fr-FR" sz="1050" spc="-25" dirty="0">
                <a:solidFill>
                  <a:srgbClr val="0000FF"/>
                </a:solidFill>
                <a:latin typeface="Arial" charset="0"/>
                <a:cs typeface="Arial"/>
              </a:rPr>
              <a:t>v</a:t>
            </a:r>
            <a:r>
              <a:rPr lang="fr-FR" sz="1050" dirty="0">
                <a:solidFill>
                  <a:srgbClr val="0000FF"/>
                </a:solidFill>
                <a:latin typeface="Arial" charset="0"/>
                <a:cs typeface="Arial"/>
              </a:rPr>
              <a:t>ance</a:t>
            </a:r>
            <a:r>
              <a:rPr lang="fr-FR" sz="1050" spc="-45" dirty="0">
                <a:solidFill>
                  <a:srgbClr val="0000FF"/>
                </a:solidFill>
                <a:latin typeface="Arial" charset="0"/>
                <a:cs typeface="Arial"/>
              </a:rPr>
              <a:t> </a:t>
            </a:r>
            <a:r>
              <a:rPr lang="fr-FR" sz="1050" dirty="0">
                <a:solidFill>
                  <a:srgbClr val="0000FF"/>
                </a:solidFill>
                <a:latin typeface="Arial" charset="0"/>
                <a:cs typeface="Arial"/>
              </a:rPr>
              <a:t>(a</a:t>
            </a:r>
            <a:r>
              <a:rPr lang="fr-FR" sz="1050" spc="-5" dirty="0">
                <a:solidFill>
                  <a:srgbClr val="0000FF"/>
                </a:solidFill>
                <a:latin typeface="Arial" charset="0"/>
                <a:cs typeface="Arial"/>
              </a:rPr>
              <a:t>u</a:t>
            </a:r>
            <a:r>
              <a:rPr lang="fr-FR" sz="1050" dirty="0">
                <a:solidFill>
                  <a:srgbClr val="0000FF"/>
                </a:solidFill>
                <a:latin typeface="Arial" charset="0"/>
                <a:cs typeface="Arial"/>
              </a:rPr>
              <a:t>toé</a:t>
            </a:r>
            <a:r>
              <a:rPr lang="fr-FR" sz="1050" spc="-25" dirty="0">
                <a:solidFill>
                  <a:srgbClr val="0000FF"/>
                </a:solidFill>
                <a:latin typeface="Arial" charset="0"/>
                <a:cs typeface="Arial"/>
              </a:rPr>
              <a:t>v</a:t>
            </a:r>
            <a:r>
              <a:rPr lang="fr-FR" sz="1050" dirty="0">
                <a:solidFill>
                  <a:srgbClr val="0000FF"/>
                </a:solidFill>
                <a:latin typeface="Arial" charset="0"/>
                <a:cs typeface="Arial"/>
              </a:rPr>
              <a:t>alu</a:t>
            </a:r>
            <a:r>
              <a:rPr lang="fr-FR" sz="1050" spc="-10" dirty="0">
                <a:solidFill>
                  <a:srgbClr val="0000FF"/>
                </a:solidFill>
                <a:latin typeface="Arial" charset="0"/>
                <a:cs typeface="Arial"/>
              </a:rPr>
              <a:t>é</a:t>
            </a:r>
            <a:r>
              <a:rPr lang="fr-FR" sz="1050" dirty="0">
                <a:solidFill>
                  <a:srgbClr val="0000FF"/>
                </a:solidFill>
                <a:latin typeface="Arial" charset="0"/>
                <a:cs typeface="Arial"/>
              </a:rPr>
              <a:t>e</a:t>
            </a:r>
            <a:r>
              <a:rPr lang="fr-FR" sz="1050" spc="-45" dirty="0">
                <a:solidFill>
                  <a:srgbClr val="0000FF"/>
                </a:solidFill>
                <a:latin typeface="Arial" charset="0"/>
                <a:cs typeface="Arial"/>
              </a:rPr>
              <a:t> </a:t>
            </a:r>
            <a:r>
              <a:rPr lang="fr-FR" sz="1050" spc="-20" dirty="0">
                <a:solidFill>
                  <a:srgbClr val="0000FF"/>
                </a:solidFill>
                <a:latin typeface="Arial" charset="0"/>
                <a:cs typeface="Arial"/>
              </a:rPr>
              <a:t>v</a:t>
            </a:r>
            <a:r>
              <a:rPr lang="fr-FR" sz="1050" dirty="0">
                <a:solidFill>
                  <a:srgbClr val="0000FF"/>
                </a:solidFill>
                <a:latin typeface="Arial" charset="0"/>
                <a:cs typeface="Arial"/>
              </a:rPr>
              <a:t>ia</a:t>
            </a:r>
            <a:r>
              <a:rPr lang="fr-FR" sz="1050" spc="5" dirty="0">
                <a:solidFill>
                  <a:srgbClr val="0000FF"/>
                </a:solidFill>
                <a:latin typeface="Arial" charset="0"/>
                <a:cs typeface="Arial"/>
              </a:rPr>
              <a:t> </a:t>
            </a:r>
            <a:r>
              <a:rPr lang="fr-FR" sz="1050" dirty="0" err="1">
                <a:solidFill>
                  <a:srgbClr val="0000FF"/>
                </a:solidFill>
                <a:latin typeface="Arial" charset="0"/>
                <a:cs typeface="Arial"/>
              </a:rPr>
              <a:t>Gir</a:t>
            </a:r>
            <a:r>
              <a:rPr lang="fr-FR" sz="1050" spc="-5" dirty="0" err="1">
                <a:solidFill>
                  <a:srgbClr val="0000FF"/>
                </a:solidFill>
                <a:latin typeface="Arial" charset="0"/>
                <a:cs typeface="Arial"/>
              </a:rPr>
              <a:t>e</a:t>
            </a:r>
            <a:r>
              <a:rPr lang="fr-FR" sz="1050" dirty="0" err="1">
                <a:solidFill>
                  <a:srgbClr val="0000FF"/>
                </a:solidFill>
                <a:latin typeface="Arial" charset="0"/>
                <a:cs typeface="Arial"/>
              </a:rPr>
              <a:t>r</a:t>
            </a:r>
            <a:r>
              <a:rPr lang="fr-FR" sz="1050" spc="-5" dirty="0" err="1">
                <a:solidFill>
                  <a:srgbClr val="0000FF"/>
                </a:solidFill>
                <a:latin typeface="Arial" charset="0"/>
                <a:cs typeface="Arial"/>
              </a:rPr>
              <a:t>d</a:t>
            </a:r>
            <a:r>
              <a:rPr lang="fr-FR" sz="1050" dirty="0">
                <a:solidFill>
                  <a:srgbClr val="0000FF"/>
                </a:solidFill>
                <a:latin typeface="Arial" charset="0"/>
                <a:cs typeface="Arial"/>
              </a:rPr>
              <a:t>)</a:t>
            </a:r>
            <a:r>
              <a:rPr lang="fr-FR" sz="1050" spc="-30" dirty="0">
                <a:solidFill>
                  <a:srgbClr val="0000FF"/>
                </a:solidFill>
                <a:latin typeface="Arial" charset="0"/>
                <a:cs typeface="Arial"/>
              </a:rPr>
              <a:t> </a:t>
            </a:r>
            <a:r>
              <a:rPr lang="fr-FR" sz="1050" dirty="0">
                <a:solidFill>
                  <a:srgbClr val="0000FF"/>
                </a:solidFill>
                <a:latin typeface="Arial" charset="0"/>
                <a:cs typeface="Arial"/>
              </a:rPr>
              <a:t>est </a:t>
            </a:r>
            <a:r>
              <a:rPr lang="fr-FR" sz="1050" spc="-10" dirty="0">
                <a:solidFill>
                  <a:srgbClr val="0000FF"/>
                </a:solidFill>
                <a:latin typeface="Arial" charset="0"/>
                <a:cs typeface="Arial"/>
              </a:rPr>
              <a:t>m</a:t>
            </a:r>
            <a:r>
              <a:rPr lang="fr-FR" sz="1050" dirty="0">
                <a:solidFill>
                  <a:srgbClr val="0000FF"/>
                </a:solidFill>
                <a:latin typeface="Arial" charset="0"/>
                <a:cs typeface="Arial"/>
              </a:rPr>
              <a:t>eilleure</a:t>
            </a:r>
            <a:r>
              <a:rPr lang="fr-FR" sz="1050" spc="-30" dirty="0">
                <a:solidFill>
                  <a:srgbClr val="0000FF"/>
                </a:solidFill>
                <a:latin typeface="Arial" charset="0"/>
                <a:cs typeface="Arial"/>
              </a:rPr>
              <a:t> </a:t>
            </a:r>
            <a:r>
              <a:rPr lang="fr-FR" sz="1050" dirty="0">
                <a:solidFill>
                  <a:srgbClr val="0000FF"/>
                </a:solidFill>
                <a:latin typeface="Arial" charset="0"/>
                <a:cs typeface="Arial"/>
              </a:rPr>
              <a:t>quand</a:t>
            </a:r>
            <a:r>
              <a:rPr lang="fr-FR" sz="1050" spc="-35" dirty="0">
                <a:solidFill>
                  <a:srgbClr val="0000FF"/>
                </a:solidFill>
                <a:latin typeface="Arial" charset="0"/>
                <a:cs typeface="Arial"/>
              </a:rPr>
              <a:t> </a:t>
            </a:r>
            <a:r>
              <a:rPr lang="fr-FR" sz="1050" dirty="0">
                <a:solidFill>
                  <a:srgbClr val="0000FF"/>
                </a:solidFill>
                <a:latin typeface="Arial" charset="0"/>
                <a:cs typeface="Arial"/>
              </a:rPr>
              <a:t>il</a:t>
            </a:r>
            <a:r>
              <a:rPr lang="fr-FR" sz="1050" spc="5" dirty="0">
                <a:solidFill>
                  <a:srgbClr val="0000FF"/>
                </a:solidFill>
                <a:latin typeface="Arial" charset="0"/>
                <a:cs typeface="Arial"/>
              </a:rPr>
              <a:t> </a:t>
            </a:r>
            <a:r>
              <a:rPr lang="fr-FR" sz="1050" dirty="0">
                <a:solidFill>
                  <a:srgbClr val="0000FF"/>
                </a:solidFill>
                <a:latin typeface="Arial" charset="0"/>
                <a:cs typeface="Arial"/>
              </a:rPr>
              <a:t>y</a:t>
            </a:r>
            <a:r>
              <a:rPr lang="fr-FR" sz="1050" spc="-15" dirty="0">
                <a:solidFill>
                  <a:srgbClr val="0000FF"/>
                </a:solidFill>
                <a:latin typeface="Arial" charset="0"/>
                <a:cs typeface="Arial"/>
              </a:rPr>
              <a:t> </a:t>
            </a:r>
            <a:r>
              <a:rPr lang="fr-FR" sz="1050" dirty="0">
                <a:solidFill>
                  <a:srgbClr val="0000FF"/>
                </a:solidFill>
                <a:latin typeface="Arial" charset="0"/>
                <a:cs typeface="Arial"/>
              </a:rPr>
              <a:t>a</a:t>
            </a:r>
            <a:r>
              <a:rPr lang="fr-FR" sz="1050" spc="-10" dirty="0">
                <a:solidFill>
                  <a:srgbClr val="0000FF"/>
                </a:solidFill>
                <a:latin typeface="Arial" charset="0"/>
                <a:cs typeface="Arial"/>
              </a:rPr>
              <a:t> </a:t>
            </a:r>
            <a:r>
              <a:rPr lang="fr-FR" sz="1050" dirty="0">
                <a:solidFill>
                  <a:srgbClr val="0000FF"/>
                </a:solidFill>
                <a:latin typeface="Arial" charset="0"/>
                <a:cs typeface="Arial"/>
              </a:rPr>
              <a:t>6</a:t>
            </a:r>
            <a:r>
              <a:rPr lang="fr-FR" sz="1050" spc="-10" dirty="0">
                <a:solidFill>
                  <a:srgbClr val="0000FF"/>
                </a:solidFill>
                <a:latin typeface="Arial" charset="0"/>
                <a:cs typeface="Arial"/>
              </a:rPr>
              <a:t> </a:t>
            </a:r>
            <a:r>
              <a:rPr lang="fr-FR" sz="1050" dirty="0">
                <a:solidFill>
                  <a:srgbClr val="0000FF"/>
                </a:solidFill>
                <a:latin typeface="Arial" charset="0"/>
                <a:cs typeface="Arial"/>
              </a:rPr>
              <a:t>m</a:t>
            </a:r>
            <a:r>
              <a:rPr lang="fr-FR" sz="1050" spc="-5" dirty="0">
                <a:solidFill>
                  <a:srgbClr val="0000FF"/>
                </a:solidFill>
                <a:latin typeface="Arial" charset="0"/>
                <a:cs typeface="Calibri"/>
              </a:rPr>
              <a:t>é</a:t>
            </a:r>
            <a:r>
              <a:rPr lang="fr-FR" sz="1050" dirty="0">
                <a:solidFill>
                  <a:srgbClr val="0000FF"/>
                </a:solidFill>
                <a:latin typeface="Arial" charset="0"/>
                <a:cs typeface="Arial"/>
              </a:rPr>
              <a:t>dica</a:t>
            </a:r>
            <a:r>
              <a:rPr lang="fr-FR" sz="1050" spc="-10" dirty="0">
                <a:solidFill>
                  <a:srgbClr val="0000FF"/>
                </a:solidFill>
                <a:latin typeface="Arial" charset="0"/>
                <a:cs typeface="Arial"/>
              </a:rPr>
              <a:t>m</a:t>
            </a:r>
            <a:r>
              <a:rPr lang="fr-FR" sz="1050" dirty="0">
                <a:solidFill>
                  <a:srgbClr val="0000FF"/>
                </a:solidFill>
                <a:latin typeface="Arial" charset="0"/>
                <a:cs typeface="Arial"/>
              </a:rPr>
              <a:t>ents</a:t>
            </a:r>
            <a:r>
              <a:rPr lang="fr-FR" sz="1050" spc="-40" dirty="0">
                <a:solidFill>
                  <a:srgbClr val="0000FF"/>
                </a:solidFill>
                <a:latin typeface="Arial" charset="0"/>
                <a:cs typeface="Arial"/>
              </a:rPr>
              <a:t> </a:t>
            </a:r>
            <a:r>
              <a:rPr lang="fr-FR" sz="1050" dirty="0">
                <a:solidFill>
                  <a:srgbClr val="0000FF"/>
                </a:solidFill>
                <a:latin typeface="Arial" charset="0"/>
                <a:cs typeface="Arial"/>
              </a:rPr>
              <a:t>ou </a:t>
            </a:r>
            <a:r>
              <a:rPr lang="fr-FR" sz="1050" spc="-10" dirty="0">
                <a:solidFill>
                  <a:srgbClr val="0000FF"/>
                </a:solidFill>
                <a:latin typeface="Arial" charset="0"/>
                <a:cs typeface="Arial"/>
              </a:rPr>
              <a:t>m</a:t>
            </a:r>
            <a:r>
              <a:rPr lang="fr-FR" sz="1050" dirty="0">
                <a:solidFill>
                  <a:srgbClr val="0000FF"/>
                </a:solidFill>
                <a:latin typeface="Arial" charset="0"/>
                <a:cs typeface="Arial"/>
              </a:rPr>
              <a:t>oins</a:t>
            </a:r>
            <a:r>
              <a:rPr lang="fr-FR" sz="1050" spc="-15" dirty="0">
                <a:solidFill>
                  <a:srgbClr val="0000FF"/>
                </a:solidFill>
                <a:latin typeface="Arial" charset="0"/>
                <a:cs typeface="Arial"/>
              </a:rPr>
              <a:t> </a:t>
            </a:r>
            <a:r>
              <a:rPr lang="fr-FR" sz="1050" dirty="0">
                <a:solidFill>
                  <a:srgbClr val="0000FF"/>
                </a:solidFill>
                <a:latin typeface="Arial" charset="0"/>
                <a:cs typeface="Arial"/>
              </a:rPr>
              <a:t>que</a:t>
            </a:r>
            <a:r>
              <a:rPr lang="fr-FR" sz="1050" spc="-20" dirty="0">
                <a:solidFill>
                  <a:srgbClr val="0000FF"/>
                </a:solidFill>
                <a:latin typeface="Arial" charset="0"/>
                <a:cs typeface="Arial"/>
              </a:rPr>
              <a:t> </a:t>
            </a:r>
            <a:r>
              <a:rPr lang="fr-FR" sz="1050" dirty="0">
                <a:solidFill>
                  <a:srgbClr val="0000FF"/>
                </a:solidFill>
                <a:latin typeface="Arial" charset="0"/>
                <a:cs typeface="Arial"/>
              </a:rPr>
              <a:t>quand</a:t>
            </a:r>
            <a:r>
              <a:rPr lang="fr-FR" sz="1050" spc="-35" dirty="0">
                <a:solidFill>
                  <a:srgbClr val="0000FF"/>
                </a:solidFill>
                <a:latin typeface="Arial" charset="0"/>
                <a:cs typeface="Arial"/>
              </a:rPr>
              <a:t> </a:t>
            </a:r>
            <a:r>
              <a:rPr lang="fr-FR" sz="1050" dirty="0">
                <a:solidFill>
                  <a:srgbClr val="0000FF"/>
                </a:solidFill>
                <a:latin typeface="Arial" charset="0"/>
                <a:cs typeface="Arial"/>
              </a:rPr>
              <a:t>le</a:t>
            </a:r>
            <a:r>
              <a:rPr lang="fr-FR" sz="1050" spc="-10" dirty="0">
                <a:solidFill>
                  <a:srgbClr val="0000FF"/>
                </a:solidFill>
                <a:latin typeface="Arial" charset="0"/>
                <a:cs typeface="Arial"/>
              </a:rPr>
              <a:t> </a:t>
            </a:r>
            <a:r>
              <a:rPr lang="fr-FR" sz="1050" dirty="0">
                <a:solidFill>
                  <a:srgbClr val="0000FF"/>
                </a:solidFill>
                <a:latin typeface="Arial" charset="0"/>
                <a:cs typeface="Arial"/>
              </a:rPr>
              <a:t>patient</a:t>
            </a:r>
            <a:r>
              <a:rPr lang="fr-FR" sz="1050" spc="-40" dirty="0">
                <a:solidFill>
                  <a:srgbClr val="0000FF"/>
                </a:solidFill>
                <a:latin typeface="Arial" charset="0"/>
                <a:cs typeface="Arial"/>
              </a:rPr>
              <a:t> </a:t>
            </a:r>
            <a:r>
              <a:rPr lang="fr-FR" sz="1050" dirty="0">
                <a:solidFill>
                  <a:srgbClr val="0000FF"/>
                </a:solidFill>
                <a:latin typeface="Arial" charset="0"/>
                <a:cs typeface="Arial"/>
              </a:rPr>
              <a:t>en</a:t>
            </a:r>
            <a:r>
              <a:rPr lang="fr-FR" sz="1050" spc="-10" dirty="0">
                <a:solidFill>
                  <a:srgbClr val="0000FF"/>
                </a:solidFill>
                <a:latin typeface="Arial" charset="0"/>
                <a:cs typeface="Arial"/>
              </a:rPr>
              <a:t> </a:t>
            </a:r>
            <a:r>
              <a:rPr lang="fr-FR" sz="1050" dirty="0">
                <a:solidFill>
                  <a:srgbClr val="0000FF"/>
                </a:solidFill>
                <a:latin typeface="Arial" charset="0"/>
                <a:cs typeface="Arial"/>
              </a:rPr>
              <a:t>a</a:t>
            </a:r>
            <a:r>
              <a:rPr lang="fr-FR" sz="1050" spc="-20" dirty="0">
                <a:solidFill>
                  <a:srgbClr val="0000FF"/>
                </a:solidFill>
                <a:latin typeface="Arial" charset="0"/>
                <a:cs typeface="Arial"/>
              </a:rPr>
              <a:t> </a:t>
            </a:r>
            <a:r>
              <a:rPr lang="fr-FR" sz="1050" dirty="0">
                <a:solidFill>
                  <a:srgbClr val="0000FF"/>
                </a:solidFill>
                <a:latin typeface="Arial" charset="0"/>
                <a:cs typeface="Arial"/>
              </a:rPr>
              <a:t>7</a:t>
            </a:r>
            <a:r>
              <a:rPr lang="fr-FR" sz="1050" spc="-10" dirty="0">
                <a:solidFill>
                  <a:srgbClr val="0000FF"/>
                </a:solidFill>
                <a:latin typeface="Arial" charset="0"/>
                <a:cs typeface="Arial"/>
              </a:rPr>
              <a:t> </a:t>
            </a:r>
            <a:r>
              <a:rPr lang="fr-FR" sz="1050" dirty="0">
                <a:solidFill>
                  <a:srgbClr val="0000FF"/>
                </a:solidFill>
                <a:latin typeface="Arial" charset="0"/>
                <a:cs typeface="Arial"/>
              </a:rPr>
              <a:t>et</a:t>
            </a:r>
            <a:r>
              <a:rPr lang="fr-FR" sz="1050" spc="-5" dirty="0">
                <a:solidFill>
                  <a:srgbClr val="0000FF"/>
                </a:solidFill>
                <a:latin typeface="Arial" charset="0"/>
                <a:cs typeface="Arial"/>
              </a:rPr>
              <a:t> </a:t>
            </a:r>
            <a:r>
              <a:rPr lang="fr-FR" sz="1050" dirty="0">
                <a:solidFill>
                  <a:srgbClr val="0000FF"/>
                </a:solidFill>
                <a:latin typeface="Arial" charset="0"/>
                <a:cs typeface="Arial"/>
              </a:rPr>
              <a:t>plus. (p</a:t>
            </a:r>
            <a:r>
              <a:rPr lang="fr-FR" sz="1050" spc="-20" dirty="0">
                <a:solidFill>
                  <a:srgbClr val="0000FF"/>
                </a:solidFill>
                <a:latin typeface="Arial" charset="0"/>
                <a:cs typeface="Arial"/>
              </a:rPr>
              <a:t> </a:t>
            </a:r>
            <a:r>
              <a:rPr lang="fr-FR" sz="1050" dirty="0">
                <a:solidFill>
                  <a:srgbClr val="0000FF"/>
                </a:solidFill>
                <a:latin typeface="Arial" charset="0"/>
                <a:cs typeface="Arial"/>
              </a:rPr>
              <a:t>=</a:t>
            </a:r>
            <a:r>
              <a:rPr lang="fr-FR" sz="1050" spc="-10" dirty="0">
                <a:solidFill>
                  <a:srgbClr val="0000FF"/>
                </a:solidFill>
                <a:latin typeface="Arial" charset="0"/>
                <a:cs typeface="Arial"/>
              </a:rPr>
              <a:t> </a:t>
            </a:r>
            <a:r>
              <a:rPr lang="fr-FR" sz="1050" dirty="0">
                <a:solidFill>
                  <a:srgbClr val="0000FF"/>
                </a:solidFill>
                <a:latin typeface="Arial" charset="0"/>
                <a:cs typeface="Arial"/>
              </a:rPr>
              <a:t>0.001)</a:t>
            </a:r>
            <a:endParaRPr lang="fr-FR" sz="1050" dirty="0">
              <a:latin typeface="Arial" charset="0"/>
              <a:cs typeface="Arial"/>
            </a:endParaRPr>
          </a:p>
        </p:txBody>
      </p:sp>
    </p:spTree>
    <p:extLst>
      <p:ext uri="{BB962C8B-B14F-4D97-AF65-F5344CB8AC3E}">
        <p14:creationId xmlns:p14="http://schemas.microsoft.com/office/powerpoint/2010/main" val="2585048753"/>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Espace réservé du numéro de diapositive 1"/>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7983B5AE-E49B-4829-B1D9-584263D5F08D}" type="slidenum">
              <a:rPr lang="fr-FR" altLang="fr-FR" sz="1200">
                <a:solidFill>
                  <a:srgbClr val="898989"/>
                </a:solidFill>
              </a:rPr>
              <a:pPr>
                <a:spcBef>
                  <a:spcPct val="0"/>
                </a:spcBef>
                <a:buFontTx/>
                <a:buNone/>
              </a:pPr>
              <a:t>22</a:t>
            </a:fld>
            <a:endParaRPr lang="fr-FR" altLang="fr-FR" sz="1200">
              <a:solidFill>
                <a:srgbClr val="898989"/>
              </a:solidFill>
            </a:endParaRPr>
          </a:p>
        </p:txBody>
      </p:sp>
      <p:sp>
        <p:nvSpPr>
          <p:cNvPr id="28675" name="object 4"/>
          <p:cNvSpPr>
            <a:spLocks noChangeArrowheads="1"/>
          </p:cNvSpPr>
          <p:nvPr/>
        </p:nvSpPr>
        <p:spPr bwMode="auto">
          <a:xfrm>
            <a:off x="0" y="0"/>
            <a:ext cx="323850" cy="6858000"/>
          </a:xfrm>
          <a:prstGeom prst="rect">
            <a:avLst/>
          </a:prstGeom>
          <a:blipFill dpi="0" rotWithShape="1">
            <a:blip r:embed="rId3"/>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endParaRPr lang="fr-FR" altLang="fr-FR"/>
          </a:p>
        </p:txBody>
      </p:sp>
      <p:sp>
        <p:nvSpPr>
          <p:cNvPr id="28676" name="Rectangle 10"/>
          <p:cNvSpPr>
            <a:spLocks noChangeArrowheads="1"/>
          </p:cNvSpPr>
          <p:nvPr/>
        </p:nvSpPr>
        <p:spPr bwMode="auto">
          <a:xfrm>
            <a:off x="1187450" y="1301750"/>
            <a:ext cx="2670175"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fr-FR" altLang="fr-FR" sz="3200"/>
              <a:t>A L’ HOPITAL</a:t>
            </a:r>
          </a:p>
        </p:txBody>
      </p:sp>
      <p:sp>
        <p:nvSpPr>
          <p:cNvPr id="28677" name="Titre 1"/>
          <p:cNvSpPr txBox="1">
            <a:spLocks/>
          </p:cNvSpPr>
          <p:nvPr/>
        </p:nvSpPr>
        <p:spPr bwMode="auto">
          <a:xfrm>
            <a:off x="5219700" y="1208088"/>
            <a:ext cx="3683000" cy="777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fr-FR" altLang="fr-FR">
                <a:latin typeface="Arial" panose="020B0604020202020204" pitchFamily="34" charset="0"/>
              </a:rPr>
              <a:t>A L’OFFICINE</a:t>
            </a:r>
          </a:p>
        </p:txBody>
      </p:sp>
      <p:cxnSp>
        <p:nvCxnSpPr>
          <p:cNvPr id="13" name="Connecteur droit 12"/>
          <p:cNvCxnSpPr/>
          <p:nvPr/>
        </p:nvCxnSpPr>
        <p:spPr>
          <a:xfrm>
            <a:off x="4787900" y="1304925"/>
            <a:ext cx="0" cy="5076825"/>
          </a:xfrm>
          <a:prstGeom prst="line">
            <a:avLst/>
          </a:prstGeom>
        </p:spPr>
        <p:style>
          <a:lnRef idx="1">
            <a:schemeClr val="accent1"/>
          </a:lnRef>
          <a:fillRef idx="0">
            <a:schemeClr val="accent1"/>
          </a:fillRef>
          <a:effectRef idx="0">
            <a:schemeClr val="accent1"/>
          </a:effectRef>
          <a:fontRef idx="minor">
            <a:schemeClr val="tx1"/>
          </a:fontRef>
        </p:style>
      </p:cxnSp>
      <p:sp>
        <p:nvSpPr>
          <p:cNvPr id="28679" name="Titre 1"/>
          <p:cNvSpPr>
            <a:spLocks noGrp="1"/>
          </p:cNvSpPr>
          <p:nvPr>
            <p:ph type="title"/>
          </p:nvPr>
        </p:nvSpPr>
        <p:spPr>
          <a:xfrm>
            <a:off x="460375" y="188913"/>
            <a:ext cx="8229600" cy="1143000"/>
          </a:xfrm>
        </p:spPr>
        <p:txBody>
          <a:bodyPr/>
          <a:lstStyle/>
          <a:p>
            <a:pPr eaLnBrk="1" hangingPunct="1"/>
            <a:r>
              <a:rPr lang="fr-FR" altLang="fr-FR" sz="3200" smtClean="0"/>
              <a:t>Bilan de fragilité (SEGA)</a:t>
            </a:r>
          </a:p>
        </p:txBody>
      </p:sp>
      <p:graphicFrame>
        <p:nvGraphicFramePr>
          <p:cNvPr id="28680" name="Objet 3"/>
          <p:cNvGraphicFramePr>
            <a:graphicFrameLocks/>
          </p:cNvGraphicFramePr>
          <p:nvPr/>
        </p:nvGraphicFramePr>
        <p:xfrm>
          <a:off x="277813" y="2276475"/>
          <a:ext cx="4367212" cy="2754313"/>
        </p:xfrm>
        <a:graphic>
          <a:graphicData uri="http://schemas.openxmlformats.org/presentationml/2006/ole">
            <mc:AlternateContent xmlns:mc="http://schemas.openxmlformats.org/markup-compatibility/2006">
              <mc:Choice xmlns:v="urn:schemas-microsoft-com:vml" Requires="v">
                <p:oleObj spid="_x0000_s24589" r:id="rId4" imgW="5358848" imgH="3011685" progId="Excel.Chart.8">
                  <p:embed/>
                </p:oleObj>
              </mc:Choice>
              <mc:Fallback>
                <p:oleObj r:id="rId4" imgW="5358848" imgH="3011685" progId="Excel.Chart.8">
                  <p:embed/>
                  <p:pic>
                    <p:nvPicPr>
                      <p:cNvPr id="0" name=""/>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77813" y="2276475"/>
                        <a:ext cx="4367212" cy="2754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28681" name="ZoneTexte 2"/>
          <p:cNvSpPr txBox="1">
            <a:spLocks noChangeArrowheads="1"/>
          </p:cNvSpPr>
          <p:nvPr/>
        </p:nvSpPr>
        <p:spPr bwMode="auto">
          <a:xfrm>
            <a:off x="469900" y="6200775"/>
            <a:ext cx="4105275"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fr-FR" altLang="fr-FR" sz="1200">
                <a:solidFill>
                  <a:srgbClr val="0000FF"/>
                </a:solidFill>
                <a:latin typeface="Arial" panose="020B0604020202020204" pitchFamily="34" charset="0"/>
              </a:rPr>
              <a:t>Les patients désorientés ont un score moyen de fragilité plus élevé que les patients non désorientés.</a:t>
            </a:r>
          </a:p>
        </p:txBody>
      </p:sp>
      <p:pic>
        <p:nvPicPr>
          <p:cNvPr id="28682" name="Picture 10"/>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818063" y="4227513"/>
            <a:ext cx="4151312" cy="122078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8683" name="Picture 11"/>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130800" y="1985963"/>
            <a:ext cx="3608388" cy="22415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9" name="object 4"/>
          <p:cNvSpPr txBox="1"/>
          <p:nvPr/>
        </p:nvSpPr>
        <p:spPr>
          <a:xfrm>
            <a:off x="5029200" y="5505450"/>
            <a:ext cx="3727450" cy="554038"/>
          </a:xfrm>
          <a:prstGeom prst="rect">
            <a:avLst/>
          </a:prstGeom>
        </p:spPr>
        <p:txBody>
          <a:bodyPr lIns="0" tIns="0" rIns="0" bIns="0">
            <a:spAutoFit/>
          </a:bodyPr>
          <a:lstStyle>
            <a:lvl1pPr marL="12700">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fr-FR" altLang="fr-FR"/>
              <a:t>28 % des patients sont consid</a:t>
            </a:r>
            <a:r>
              <a:rPr lang="fr-FR" altLang="fr-FR">
                <a:latin typeface="Calibri" panose="020F0502020204030204" pitchFamily="34" charset="0"/>
              </a:rPr>
              <a:t>é</a:t>
            </a:r>
            <a:r>
              <a:rPr lang="fr-FR" altLang="fr-FR"/>
              <a:t>r</a:t>
            </a:r>
            <a:r>
              <a:rPr lang="fr-FR" altLang="fr-FR">
                <a:latin typeface="Calibri" panose="020F0502020204030204" pitchFamily="34" charset="0"/>
              </a:rPr>
              <a:t>é</a:t>
            </a:r>
            <a:r>
              <a:rPr lang="fr-FR" altLang="fr-FR"/>
              <a:t>s comme fragiles.</a:t>
            </a:r>
          </a:p>
        </p:txBody>
      </p:sp>
      <p:sp>
        <p:nvSpPr>
          <p:cNvPr id="20" name="object 4"/>
          <p:cNvSpPr txBox="1"/>
          <p:nvPr/>
        </p:nvSpPr>
        <p:spPr>
          <a:xfrm>
            <a:off x="611188" y="5518150"/>
            <a:ext cx="3727450" cy="554038"/>
          </a:xfrm>
          <a:prstGeom prst="rect">
            <a:avLst/>
          </a:prstGeom>
        </p:spPr>
        <p:txBody>
          <a:bodyPr lIns="0" tIns="0" rIns="0" bIns="0">
            <a:spAutoFit/>
          </a:bodyPr>
          <a:lstStyle>
            <a:lvl1pPr marL="12700">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fr-FR" altLang="fr-FR"/>
              <a:t>83 % des patients sont consid</a:t>
            </a:r>
            <a:r>
              <a:rPr lang="fr-FR" altLang="fr-FR">
                <a:latin typeface="Calibri" panose="020F0502020204030204" pitchFamily="34" charset="0"/>
              </a:rPr>
              <a:t>é</a:t>
            </a:r>
            <a:r>
              <a:rPr lang="fr-FR" altLang="fr-FR"/>
              <a:t>r</a:t>
            </a:r>
            <a:r>
              <a:rPr lang="fr-FR" altLang="fr-FR">
                <a:latin typeface="Calibri" panose="020F0502020204030204" pitchFamily="34" charset="0"/>
              </a:rPr>
              <a:t>é</a:t>
            </a:r>
            <a:r>
              <a:rPr lang="fr-FR" altLang="fr-FR"/>
              <a:t>s comme fragiles.</a:t>
            </a:r>
          </a:p>
        </p:txBody>
      </p:sp>
    </p:spTree>
    <p:extLst>
      <p:ext uri="{BB962C8B-B14F-4D97-AF65-F5344CB8AC3E}">
        <p14:creationId xmlns:p14="http://schemas.microsoft.com/office/powerpoint/2010/main" val="1752684961"/>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re 1"/>
          <p:cNvSpPr>
            <a:spLocks noGrp="1"/>
          </p:cNvSpPr>
          <p:nvPr>
            <p:ph type="title"/>
          </p:nvPr>
        </p:nvSpPr>
        <p:spPr>
          <a:xfrm>
            <a:off x="466725" y="366713"/>
            <a:ext cx="8229600" cy="1143000"/>
          </a:xfrm>
        </p:spPr>
        <p:txBody>
          <a:bodyPr/>
          <a:lstStyle/>
          <a:p>
            <a:pPr eaLnBrk="1" hangingPunct="1"/>
            <a:r>
              <a:rPr lang="fr-FR" altLang="fr-FR" sz="3200" smtClean="0"/>
              <a:t>Bilan de conciliation</a:t>
            </a:r>
          </a:p>
        </p:txBody>
      </p:sp>
      <p:graphicFrame>
        <p:nvGraphicFramePr>
          <p:cNvPr id="6" name="Graphique 5"/>
          <p:cNvGraphicFramePr/>
          <p:nvPr/>
        </p:nvGraphicFramePr>
        <p:xfrm>
          <a:off x="460374" y="1628800"/>
          <a:ext cx="7351986" cy="3888432"/>
        </p:xfrm>
        <a:graphic>
          <a:graphicData uri="http://schemas.openxmlformats.org/drawingml/2006/chart">
            <c:chart xmlns:c="http://schemas.openxmlformats.org/drawingml/2006/chart" xmlns:r="http://schemas.openxmlformats.org/officeDocument/2006/relationships" r:id="rId2"/>
          </a:graphicData>
        </a:graphic>
      </p:graphicFrame>
      <p:sp>
        <p:nvSpPr>
          <p:cNvPr id="29700" name="Rectangle 6"/>
          <p:cNvSpPr>
            <a:spLocks noChangeArrowheads="1"/>
          </p:cNvSpPr>
          <p:nvPr/>
        </p:nvSpPr>
        <p:spPr bwMode="auto">
          <a:xfrm>
            <a:off x="1476375" y="5949950"/>
            <a:ext cx="6624638"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fr-FR" altLang="fr-FR" sz="1800">
                <a:latin typeface="Arial" panose="020B0604020202020204" pitchFamily="34" charset="0"/>
              </a:rPr>
              <a:t> Le </a:t>
            </a:r>
            <a:r>
              <a:rPr lang="fr-FR" altLang="fr-FR" sz="1800" b="1">
                <a:latin typeface="Arial" panose="020B0604020202020204" pitchFamily="34" charset="0"/>
              </a:rPr>
              <a:t>nombre de traitements moyen</a:t>
            </a:r>
            <a:r>
              <a:rPr lang="fr-FR" altLang="fr-FR" sz="1800">
                <a:latin typeface="Arial" panose="020B0604020202020204" pitchFamily="34" charset="0"/>
              </a:rPr>
              <a:t> par patient est de </a:t>
            </a:r>
            <a:r>
              <a:rPr lang="fr-FR" altLang="fr-FR" sz="1800" b="1">
                <a:latin typeface="Arial" panose="020B0604020202020204" pitchFamily="34" charset="0"/>
              </a:rPr>
              <a:t>7 [0-13]</a:t>
            </a:r>
            <a:r>
              <a:rPr lang="fr-FR" altLang="fr-FR" sz="1800">
                <a:latin typeface="Arial" panose="020B0604020202020204" pitchFamily="34" charset="0"/>
              </a:rPr>
              <a:t> </a:t>
            </a:r>
          </a:p>
        </p:txBody>
      </p:sp>
      <p:sp>
        <p:nvSpPr>
          <p:cNvPr id="29701" name="Espace réservé du numéro de diapositive 1"/>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DB71121F-0DBB-4B78-8630-B4D0EB0830DC}" type="slidenum">
              <a:rPr lang="fr-FR" altLang="fr-FR" sz="1200">
                <a:solidFill>
                  <a:srgbClr val="898989"/>
                </a:solidFill>
              </a:rPr>
              <a:pPr>
                <a:spcBef>
                  <a:spcPct val="0"/>
                </a:spcBef>
                <a:buFontTx/>
                <a:buNone/>
              </a:pPr>
              <a:t>23</a:t>
            </a:fld>
            <a:endParaRPr lang="fr-FR" altLang="fr-FR" sz="1200">
              <a:solidFill>
                <a:srgbClr val="898989"/>
              </a:solidFill>
            </a:endParaRPr>
          </a:p>
        </p:txBody>
      </p:sp>
      <p:sp>
        <p:nvSpPr>
          <p:cNvPr id="29703" name="Rectangle 7"/>
          <p:cNvSpPr>
            <a:spLocks noChangeArrowheads="1"/>
          </p:cNvSpPr>
          <p:nvPr/>
        </p:nvSpPr>
        <p:spPr bwMode="auto">
          <a:xfrm>
            <a:off x="3708400" y="188913"/>
            <a:ext cx="1738313"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fr-FR" altLang="fr-FR" sz="2000"/>
              <a:t>A L’ HOPITAL</a:t>
            </a:r>
          </a:p>
        </p:txBody>
      </p:sp>
    </p:spTree>
    <p:extLst>
      <p:ext uri="{BB962C8B-B14F-4D97-AF65-F5344CB8AC3E}">
        <p14:creationId xmlns:p14="http://schemas.microsoft.com/office/powerpoint/2010/main" val="2947601000"/>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itre 1"/>
          <p:cNvSpPr>
            <a:spLocks noGrp="1"/>
          </p:cNvSpPr>
          <p:nvPr>
            <p:ph type="title"/>
          </p:nvPr>
        </p:nvSpPr>
        <p:spPr>
          <a:xfrm>
            <a:off x="385763" y="620713"/>
            <a:ext cx="8229600" cy="1143000"/>
          </a:xfrm>
        </p:spPr>
        <p:txBody>
          <a:bodyPr/>
          <a:lstStyle/>
          <a:p>
            <a:pPr eaLnBrk="1" hangingPunct="1"/>
            <a:r>
              <a:rPr lang="fr-FR" altLang="fr-FR" sz="3200" smtClean="0"/>
              <a:t>Bilan de conciliation</a:t>
            </a:r>
          </a:p>
        </p:txBody>
      </p:sp>
      <p:pic>
        <p:nvPicPr>
          <p:cNvPr id="31747" name="Picture 1"/>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476250" y="2276475"/>
            <a:ext cx="8543925" cy="2466975"/>
          </a:xfrm>
          <a:noFill/>
        </p:spPr>
      </p:pic>
      <p:sp>
        <p:nvSpPr>
          <p:cNvPr id="31748" name="Espace réservé du numéro de diapositive 1"/>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591C5D9C-49E7-4A95-B4EC-DD30FE967F9D}" type="slidenum">
              <a:rPr lang="fr-FR" altLang="fr-FR" sz="1200">
                <a:solidFill>
                  <a:srgbClr val="898989"/>
                </a:solidFill>
              </a:rPr>
              <a:pPr>
                <a:spcBef>
                  <a:spcPct val="0"/>
                </a:spcBef>
                <a:buFontTx/>
                <a:buNone/>
              </a:pPr>
              <a:t>24</a:t>
            </a:fld>
            <a:endParaRPr lang="fr-FR" altLang="fr-FR" sz="1200">
              <a:solidFill>
                <a:srgbClr val="898989"/>
              </a:solidFill>
            </a:endParaRPr>
          </a:p>
        </p:txBody>
      </p:sp>
      <p:sp>
        <p:nvSpPr>
          <p:cNvPr id="3" name="Cadre 2"/>
          <p:cNvSpPr/>
          <p:nvPr/>
        </p:nvSpPr>
        <p:spPr bwMode="auto">
          <a:xfrm>
            <a:off x="3924300" y="4365625"/>
            <a:ext cx="576263" cy="287338"/>
          </a:xfrm>
          <a:prstGeom prst="frame">
            <a:avLst/>
          </a:prstGeom>
          <a:solidFill>
            <a:srgbClr val="FF0000"/>
          </a:solidFill>
          <a:ln>
            <a:noFill/>
          </a:ln>
        </p:spPr>
        <p:txBody>
          <a:bodyPr wrap="none" anchor="ctr"/>
          <a:lstStyle/>
          <a:p>
            <a:pPr algn="ctr" eaLnBrk="1" hangingPunct="1">
              <a:defRPr/>
            </a:pPr>
            <a:endParaRPr lang="fr-FR">
              <a:latin typeface="Arial" charset="0"/>
              <a:cs typeface="Arial" charset="0"/>
            </a:endParaRPr>
          </a:p>
        </p:txBody>
      </p:sp>
      <p:sp>
        <p:nvSpPr>
          <p:cNvPr id="4" name="Cadre 3"/>
          <p:cNvSpPr/>
          <p:nvPr/>
        </p:nvSpPr>
        <p:spPr bwMode="auto">
          <a:xfrm>
            <a:off x="8037513" y="4022725"/>
            <a:ext cx="503237" cy="288925"/>
          </a:xfrm>
          <a:prstGeom prst="frame">
            <a:avLst/>
          </a:prstGeom>
          <a:solidFill>
            <a:srgbClr val="FF0000"/>
          </a:solidFill>
          <a:ln>
            <a:noFill/>
          </a:ln>
        </p:spPr>
        <p:txBody>
          <a:bodyPr wrap="none" anchor="ctr"/>
          <a:lstStyle/>
          <a:p>
            <a:pPr algn="ctr" eaLnBrk="1" hangingPunct="1">
              <a:defRPr/>
            </a:pPr>
            <a:endParaRPr lang="fr-FR">
              <a:latin typeface="Arial" charset="0"/>
              <a:cs typeface="Arial" charset="0"/>
            </a:endParaRPr>
          </a:p>
        </p:txBody>
      </p:sp>
      <p:sp>
        <p:nvSpPr>
          <p:cNvPr id="31751" name="ZoneTexte 4"/>
          <p:cNvSpPr txBox="1">
            <a:spLocks noChangeArrowheads="1"/>
          </p:cNvSpPr>
          <p:nvPr/>
        </p:nvSpPr>
        <p:spPr bwMode="auto">
          <a:xfrm>
            <a:off x="1825625" y="5300663"/>
            <a:ext cx="6243638"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fr-FR" altLang="fr-FR" sz="1800">
                <a:latin typeface="Arial" panose="020B0604020202020204" pitchFamily="34" charset="0"/>
              </a:rPr>
              <a:t>Divergence de type 1 = divergence intentionnelle (DI)</a:t>
            </a:r>
          </a:p>
          <a:p>
            <a:pPr eaLnBrk="1" hangingPunct="1">
              <a:spcBef>
                <a:spcPct val="0"/>
              </a:spcBef>
              <a:buFontTx/>
              <a:buNone/>
            </a:pPr>
            <a:r>
              <a:rPr lang="fr-FR" altLang="fr-FR" sz="1800">
                <a:latin typeface="Arial" panose="020B0604020202020204" pitchFamily="34" charset="0"/>
              </a:rPr>
              <a:t>Divergence de type 2 = divergence non intentionnelle (DNI)</a:t>
            </a:r>
          </a:p>
        </p:txBody>
      </p:sp>
      <p:sp>
        <p:nvSpPr>
          <p:cNvPr id="31753" name="Rectangle 10"/>
          <p:cNvSpPr>
            <a:spLocks noChangeArrowheads="1"/>
          </p:cNvSpPr>
          <p:nvPr/>
        </p:nvSpPr>
        <p:spPr bwMode="auto">
          <a:xfrm>
            <a:off x="3708400" y="333375"/>
            <a:ext cx="1738313"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fr-FR" altLang="fr-FR" sz="2000"/>
              <a:t>A L’ HOPITAL</a:t>
            </a:r>
          </a:p>
        </p:txBody>
      </p:sp>
    </p:spTree>
    <p:extLst>
      <p:ext uri="{BB962C8B-B14F-4D97-AF65-F5344CB8AC3E}">
        <p14:creationId xmlns:p14="http://schemas.microsoft.com/office/powerpoint/2010/main" val="3151076075"/>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8504238" y="6465888"/>
            <a:ext cx="103187" cy="184150"/>
          </a:xfrm>
          <a:prstGeom prst="rect">
            <a:avLst/>
          </a:prstGeom>
        </p:spPr>
        <p:txBody>
          <a:bodyPr lIns="0" tIns="0" rIns="0" bIns="0">
            <a:spAutoFit/>
          </a:bodyPr>
          <a:lstStyle/>
          <a:p>
            <a:pPr marL="12700">
              <a:defRPr/>
            </a:pPr>
            <a:r>
              <a:rPr lang="fr-FR" sz="1200" spc="-10" dirty="0">
                <a:solidFill>
                  <a:srgbClr val="888888"/>
                </a:solidFill>
                <a:latin typeface="Calibri"/>
                <a:cs typeface="Calibri"/>
              </a:rPr>
              <a:t>5</a:t>
            </a:r>
            <a:endParaRPr sz="1200" dirty="0">
              <a:latin typeface="Calibri"/>
              <a:cs typeface="Calibri"/>
            </a:endParaRPr>
          </a:p>
        </p:txBody>
      </p:sp>
      <p:sp>
        <p:nvSpPr>
          <p:cNvPr id="32771" name="object 3"/>
          <p:cNvSpPr>
            <a:spLocks noChangeArrowheads="1"/>
          </p:cNvSpPr>
          <p:nvPr/>
        </p:nvSpPr>
        <p:spPr bwMode="auto">
          <a:xfrm>
            <a:off x="0" y="0"/>
            <a:ext cx="323850" cy="6858000"/>
          </a:xfrm>
          <a:prstGeom prst="rect">
            <a:avLst/>
          </a:prstGeom>
          <a:blipFill dpi="0" rotWithShape="1">
            <a:blip r:embed="rId3"/>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endParaRPr lang="fr-FR" altLang="fr-FR" sz="1800">
              <a:latin typeface="Arial" panose="020B0604020202020204" pitchFamily="34" charset="0"/>
            </a:endParaRPr>
          </a:p>
        </p:txBody>
      </p:sp>
      <p:sp>
        <p:nvSpPr>
          <p:cNvPr id="32772" name="object 6"/>
          <p:cNvSpPr>
            <a:spLocks noChangeArrowheads="1"/>
          </p:cNvSpPr>
          <p:nvPr/>
        </p:nvSpPr>
        <p:spPr bwMode="auto">
          <a:xfrm>
            <a:off x="4646613" y="1419225"/>
            <a:ext cx="180975" cy="1098550"/>
          </a:xfrm>
          <a:prstGeom prst="rect">
            <a:avLst/>
          </a:prstGeom>
          <a:blipFill dpi="0" rotWithShape="1">
            <a:blip r:embed="rId4"/>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endParaRPr lang="fr-FR" altLang="fr-FR" sz="1800">
              <a:latin typeface="Arial" panose="020B0604020202020204" pitchFamily="34" charset="0"/>
            </a:endParaRPr>
          </a:p>
        </p:txBody>
      </p:sp>
      <p:sp>
        <p:nvSpPr>
          <p:cNvPr id="32773" name="object 7"/>
          <p:cNvSpPr>
            <a:spLocks noChangeArrowheads="1"/>
          </p:cNvSpPr>
          <p:nvPr/>
        </p:nvSpPr>
        <p:spPr bwMode="auto">
          <a:xfrm>
            <a:off x="4792663" y="1476375"/>
            <a:ext cx="1047750" cy="1095375"/>
          </a:xfrm>
          <a:prstGeom prst="rect">
            <a:avLst/>
          </a:prstGeom>
          <a:blipFill dpi="0" rotWithShape="1">
            <a:blip r:embed="rId5"/>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endParaRPr lang="fr-FR" altLang="fr-FR" sz="1800">
              <a:latin typeface="Arial" panose="020B0604020202020204" pitchFamily="34" charset="0"/>
            </a:endParaRPr>
          </a:p>
        </p:txBody>
      </p:sp>
      <p:sp>
        <p:nvSpPr>
          <p:cNvPr id="32774" name="object 8"/>
          <p:cNvSpPr>
            <a:spLocks noChangeArrowheads="1"/>
          </p:cNvSpPr>
          <p:nvPr/>
        </p:nvSpPr>
        <p:spPr bwMode="auto">
          <a:xfrm>
            <a:off x="3594100" y="2401888"/>
            <a:ext cx="2109788" cy="1631950"/>
          </a:xfrm>
          <a:prstGeom prst="rect">
            <a:avLst/>
          </a:prstGeom>
          <a:blipFill dpi="0" rotWithShape="1">
            <a:blip r:embed="rId6"/>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endParaRPr lang="fr-FR" altLang="fr-FR" sz="1800">
              <a:latin typeface="Arial" panose="020B0604020202020204" pitchFamily="34" charset="0"/>
            </a:endParaRPr>
          </a:p>
        </p:txBody>
      </p:sp>
      <p:sp>
        <p:nvSpPr>
          <p:cNvPr id="32775" name="object 9"/>
          <p:cNvSpPr>
            <a:spLocks noChangeArrowheads="1"/>
          </p:cNvSpPr>
          <p:nvPr/>
        </p:nvSpPr>
        <p:spPr bwMode="auto">
          <a:xfrm>
            <a:off x="3562350" y="2016125"/>
            <a:ext cx="944563" cy="620713"/>
          </a:xfrm>
          <a:prstGeom prst="rect">
            <a:avLst/>
          </a:prstGeom>
          <a:blipFill dpi="0" rotWithShape="1">
            <a:blip r:embed="rId7"/>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endParaRPr lang="fr-FR" altLang="fr-FR" sz="1800">
              <a:latin typeface="Arial" panose="020B0604020202020204" pitchFamily="34" charset="0"/>
            </a:endParaRPr>
          </a:p>
        </p:txBody>
      </p:sp>
      <p:sp>
        <p:nvSpPr>
          <p:cNvPr id="32776" name="object 10"/>
          <p:cNvSpPr>
            <a:spLocks noChangeArrowheads="1"/>
          </p:cNvSpPr>
          <p:nvPr/>
        </p:nvSpPr>
        <p:spPr bwMode="auto">
          <a:xfrm>
            <a:off x="3652838" y="1450975"/>
            <a:ext cx="946150" cy="1096963"/>
          </a:xfrm>
          <a:prstGeom prst="rect">
            <a:avLst/>
          </a:prstGeom>
          <a:blipFill dpi="0" rotWithShape="1">
            <a:blip r:embed="rId8"/>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endParaRPr lang="fr-FR" altLang="fr-FR" sz="1800">
              <a:latin typeface="Arial" panose="020B0604020202020204" pitchFamily="34" charset="0"/>
            </a:endParaRPr>
          </a:p>
        </p:txBody>
      </p:sp>
      <p:sp>
        <p:nvSpPr>
          <p:cNvPr id="32777" name="object 11"/>
          <p:cNvSpPr>
            <a:spLocks/>
          </p:cNvSpPr>
          <p:nvPr/>
        </p:nvSpPr>
        <p:spPr bwMode="auto">
          <a:xfrm>
            <a:off x="4689475" y="1439863"/>
            <a:ext cx="76200" cy="1012825"/>
          </a:xfrm>
          <a:custGeom>
            <a:avLst/>
            <a:gdLst>
              <a:gd name="T0" fmla="*/ 0 w 76200"/>
              <a:gd name="T1" fmla="*/ 0 h 1012825"/>
              <a:gd name="T2" fmla="*/ 0 w 76200"/>
              <a:gd name="T3" fmla="*/ 1012444 h 1012825"/>
              <a:gd name="T4" fmla="*/ 76143 w 76200"/>
              <a:gd name="T5" fmla="*/ 2810 h 1012825"/>
              <a:gd name="T6" fmla="*/ 38063 w 76200"/>
              <a:gd name="T7" fmla="*/ 691 h 1012825"/>
              <a:gd name="T8" fmla="*/ 0 w 76200"/>
              <a:gd name="T9" fmla="*/ 0 h 101282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76200" h="1012825">
                <a:moveTo>
                  <a:pt x="0" y="0"/>
                </a:moveTo>
                <a:lnTo>
                  <a:pt x="0" y="1012444"/>
                </a:lnTo>
                <a:lnTo>
                  <a:pt x="76143" y="2810"/>
                </a:lnTo>
                <a:lnTo>
                  <a:pt x="38063" y="691"/>
                </a:lnTo>
                <a:lnTo>
                  <a:pt x="0" y="0"/>
                </a:ln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fr-FR"/>
          </a:p>
        </p:txBody>
      </p:sp>
      <p:sp>
        <p:nvSpPr>
          <p:cNvPr id="32778" name="object 12"/>
          <p:cNvSpPr>
            <a:spLocks/>
          </p:cNvSpPr>
          <p:nvPr/>
        </p:nvSpPr>
        <p:spPr bwMode="auto">
          <a:xfrm>
            <a:off x="4835525" y="1497013"/>
            <a:ext cx="962025" cy="1009650"/>
          </a:xfrm>
          <a:custGeom>
            <a:avLst/>
            <a:gdLst>
              <a:gd name="T0" fmla="*/ 85470 w 962025"/>
              <a:gd name="T1" fmla="*/ 0 h 1009014"/>
              <a:gd name="T2" fmla="*/ 0 w 962025"/>
              <a:gd name="T3" fmla="*/ 1009524 h 1009014"/>
              <a:gd name="T4" fmla="*/ 961897 w 962025"/>
              <a:gd name="T5" fmla="*/ 693730 h 1009014"/>
              <a:gd name="T6" fmla="*/ 941286 w 962025"/>
              <a:gd name="T7" fmla="*/ 636646 h 1009014"/>
              <a:gd name="T8" fmla="*/ 917517 w 962025"/>
              <a:gd name="T9" fmla="*/ 581355 h 1009014"/>
              <a:gd name="T10" fmla="*/ 890710 w 962025"/>
              <a:gd name="T11" fmla="*/ 527951 h 1009014"/>
              <a:gd name="T12" fmla="*/ 860983 w 962025"/>
              <a:gd name="T13" fmla="*/ 476527 h 1009014"/>
              <a:gd name="T14" fmla="*/ 828456 w 962025"/>
              <a:gd name="T15" fmla="*/ 427179 h 1009014"/>
              <a:gd name="T16" fmla="*/ 793248 w 962025"/>
              <a:gd name="T17" fmla="*/ 380000 h 1009014"/>
              <a:gd name="T18" fmla="*/ 755477 w 962025"/>
              <a:gd name="T19" fmla="*/ 335084 h 1009014"/>
              <a:gd name="T20" fmla="*/ 715263 w 962025"/>
              <a:gd name="T21" fmla="*/ 292526 h 1009014"/>
              <a:gd name="T22" fmla="*/ 672726 w 962025"/>
              <a:gd name="T23" fmla="*/ 252420 h 1009014"/>
              <a:gd name="T24" fmla="*/ 627983 w 962025"/>
              <a:gd name="T25" fmla="*/ 214860 h 1009014"/>
              <a:gd name="T26" fmla="*/ 581154 w 962025"/>
              <a:gd name="T27" fmla="*/ 179940 h 1009014"/>
              <a:gd name="T28" fmla="*/ 532358 w 962025"/>
              <a:gd name="T29" fmla="*/ 147754 h 1009014"/>
              <a:gd name="T30" fmla="*/ 481714 w 962025"/>
              <a:gd name="T31" fmla="*/ 118397 h 1009014"/>
              <a:gd name="T32" fmla="*/ 429342 w 962025"/>
              <a:gd name="T33" fmla="*/ 91962 h 1009014"/>
              <a:gd name="T34" fmla="*/ 375360 w 962025"/>
              <a:gd name="T35" fmla="*/ 68543 h 1009014"/>
              <a:gd name="T36" fmla="*/ 319887 w 962025"/>
              <a:gd name="T37" fmla="*/ 48236 h 1009014"/>
              <a:gd name="T38" fmla="*/ 263043 w 962025"/>
              <a:gd name="T39" fmla="*/ 31134 h 1009014"/>
              <a:gd name="T40" fmla="*/ 204946 w 962025"/>
              <a:gd name="T41" fmla="*/ 17331 h 1009014"/>
              <a:gd name="T42" fmla="*/ 145715 w 962025"/>
              <a:gd name="T43" fmla="*/ 6921 h 1009014"/>
              <a:gd name="T44" fmla="*/ 85470 w 962025"/>
              <a:gd name="T45" fmla="*/ 0 h 1009014"/>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962025" h="1009014">
                <a:moveTo>
                  <a:pt x="85470" y="0"/>
                </a:moveTo>
                <a:lnTo>
                  <a:pt x="0" y="1008888"/>
                </a:lnTo>
                <a:lnTo>
                  <a:pt x="961897" y="693293"/>
                </a:lnTo>
                <a:lnTo>
                  <a:pt x="941286" y="636245"/>
                </a:lnTo>
                <a:lnTo>
                  <a:pt x="917517" y="580989"/>
                </a:lnTo>
                <a:lnTo>
                  <a:pt x="890710" y="527618"/>
                </a:lnTo>
                <a:lnTo>
                  <a:pt x="860983" y="476227"/>
                </a:lnTo>
                <a:lnTo>
                  <a:pt x="828456" y="426910"/>
                </a:lnTo>
                <a:lnTo>
                  <a:pt x="793248" y="379761"/>
                </a:lnTo>
                <a:lnTo>
                  <a:pt x="755477" y="334873"/>
                </a:lnTo>
                <a:lnTo>
                  <a:pt x="715263" y="292342"/>
                </a:lnTo>
                <a:lnTo>
                  <a:pt x="672726" y="252261"/>
                </a:lnTo>
                <a:lnTo>
                  <a:pt x="627983" y="214725"/>
                </a:lnTo>
                <a:lnTo>
                  <a:pt x="581154" y="179827"/>
                </a:lnTo>
                <a:lnTo>
                  <a:pt x="532358" y="147661"/>
                </a:lnTo>
                <a:lnTo>
                  <a:pt x="481714" y="118322"/>
                </a:lnTo>
                <a:lnTo>
                  <a:pt x="429342" y="91904"/>
                </a:lnTo>
                <a:lnTo>
                  <a:pt x="375360" y="68500"/>
                </a:lnTo>
                <a:lnTo>
                  <a:pt x="319887" y="48206"/>
                </a:lnTo>
                <a:lnTo>
                  <a:pt x="263043" y="31114"/>
                </a:lnTo>
                <a:lnTo>
                  <a:pt x="204946" y="17320"/>
                </a:lnTo>
                <a:lnTo>
                  <a:pt x="145715" y="6917"/>
                </a:lnTo>
                <a:lnTo>
                  <a:pt x="85470" y="0"/>
                </a:lnTo>
                <a:close/>
              </a:path>
            </a:pathLst>
          </a:custGeom>
          <a:solidFill>
            <a:srgbClr val="F79546"/>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fr-FR"/>
          </a:p>
        </p:txBody>
      </p:sp>
      <p:sp>
        <p:nvSpPr>
          <p:cNvPr id="32779" name="object 13"/>
          <p:cNvSpPr>
            <a:spLocks/>
          </p:cNvSpPr>
          <p:nvPr/>
        </p:nvSpPr>
        <p:spPr bwMode="auto">
          <a:xfrm>
            <a:off x="3636963" y="2420938"/>
            <a:ext cx="2024062" cy="1547812"/>
          </a:xfrm>
          <a:custGeom>
            <a:avLst/>
            <a:gdLst>
              <a:gd name="T0" fmla="*/ 129751 w 2025014"/>
              <a:gd name="T1" fmla="*/ 38581 h 1547495"/>
              <a:gd name="T2" fmla="*/ 89583 w 2025014"/>
              <a:gd name="T3" fmla="*/ 118053 h 1547495"/>
              <a:gd name="T4" fmla="*/ 56754 w 2025014"/>
              <a:gd name="T5" fmla="*/ 200189 h 1547495"/>
              <a:gd name="T6" fmla="*/ 31322 w 2025014"/>
              <a:gd name="T7" fmla="*/ 284484 h 1547495"/>
              <a:gd name="T8" fmla="*/ 13348 w 2025014"/>
              <a:gd name="T9" fmla="*/ 370439 h 1547495"/>
              <a:gd name="T10" fmla="*/ 2887 w 2025014"/>
              <a:gd name="T11" fmla="*/ 457552 h 1547495"/>
              <a:gd name="T12" fmla="*/ 0 w 2025014"/>
              <a:gd name="T13" fmla="*/ 545321 h 1547495"/>
              <a:gd name="T14" fmla="*/ 4745 w 2025014"/>
              <a:gd name="T15" fmla="*/ 633244 h 1547495"/>
              <a:gd name="T16" fmla="*/ 17180 w 2025014"/>
              <a:gd name="T17" fmla="*/ 720821 h 1547495"/>
              <a:gd name="T18" fmla="*/ 37364 w 2025014"/>
              <a:gd name="T19" fmla="*/ 807549 h 1547495"/>
              <a:gd name="T20" fmla="*/ 79433 w 2025014"/>
              <a:gd name="T21" fmla="*/ 928317 h 1547495"/>
              <a:gd name="T22" fmla="*/ 154112 w 2025014"/>
              <a:gd name="T23" fmla="*/ 1072513 h 1547495"/>
              <a:gd name="T24" fmla="*/ 248700 w 2025014"/>
              <a:gd name="T25" fmla="*/ 1200189 h 1547495"/>
              <a:gd name="T26" fmla="*/ 360567 w 2025014"/>
              <a:gd name="T27" fmla="*/ 1310015 h 1547495"/>
              <a:gd name="T28" fmla="*/ 487086 w 2025014"/>
              <a:gd name="T29" fmla="*/ 1400663 h 1547495"/>
              <a:gd name="T30" fmla="*/ 625624 w 2025014"/>
              <a:gd name="T31" fmla="*/ 1470801 h 1547495"/>
              <a:gd name="T32" fmla="*/ 773551 w 2025014"/>
              <a:gd name="T33" fmla="*/ 1519103 h 1547495"/>
              <a:gd name="T34" fmla="*/ 928239 w 2025014"/>
              <a:gd name="T35" fmla="*/ 1544239 h 1547495"/>
              <a:gd name="T36" fmla="*/ 1087057 w 2025014"/>
              <a:gd name="T37" fmla="*/ 1544878 h 1547495"/>
              <a:gd name="T38" fmla="*/ 1247374 w 2025014"/>
              <a:gd name="T39" fmla="*/ 1519693 h 1547495"/>
              <a:gd name="T40" fmla="*/ 1405099 w 2025014"/>
              <a:gd name="T41" fmla="*/ 1467930 h 1547495"/>
              <a:gd name="T42" fmla="*/ 1549198 w 2025014"/>
              <a:gd name="T43" fmla="*/ 1393201 h 1547495"/>
              <a:gd name="T44" fmla="*/ 1676788 w 2025014"/>
              <a:gd name="T45" fmla="*/ 1298549 h 1547495"/>
              <a:gd name="T46" fmla="*/ 1786540 w 2025014"/>
              <a:gd name="T47" fmla="*/ 1186605 h 1547495"/>
              <a:gd name="T48" fmla="*/ 1877126 w 2025014"/>
              <a:gd name="T49" fmla="*/ 1060002 h 1547495"/>
              <a:gd name="T50" fmla="*/ 1947218 w 2025014"/>
              <a:gd name="T51" fmla="*/ 921371 h 1547495"/>
              <a:gd name="T52" fmla="*/ 1995487 w 2025014"/>
              <a:gd name="T53" fmla="*/ 773342 h 1547495"/>
              <a:gd name="T54" fmla="*/ 2020606 w 2025014"/>
              <a:gd name="T55" fmla="*/ 618551 h 1547495"/>
              <a:gd name="T56" fmla="*/ 2023903 w 2025014"/>
              <a:gd name="T57" fmla="*/ 534780 h 1547495"/>
              <a:gd name="T58" fmla="*/ 152568 w 2025014"/>
              <a:gd name="T59" fmla="*/ 0 h 1547495"/>
              <a:gd name="T60" fmla="*/ 1011827 w 2025014"/>
              <a:gd name="T61" fmla="*/ 534780 h 1547495"/>
              <a:gd name="T62" fmla="*/ 2021245 w 2025014"/>
              <a:gd name="T63" fmla="*/ 459626 h 1547495"/>
              <a:gd name="T64" fmla="*/ 1996077 w 2025014"/>
              <a:gd name="T65" fmla="*/ 299200 h 1547495"/>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2025014" h="1547495">
                <a:moveTo>
                  <a:pt x="152640" y="0"/>
                </a:moveTo>
                <a:lnTo>
                  <a:pt x="129812" y="38573"/>
                </a:lnTo>
                <a:lnTo>
                  <a:pt x="108804" y="77937"/>
                </a:lnTo>
                <a:lnTo>
                  <a:pt x="89625" y="118029"/>
                </a:lnTo>
                <a:lnTo>
                  <a:pt x="72282" y="158787"/>
                </a:lnTo>
                <a:lnTo>
                  <a:pt x="56781" y="200148"/>
                </a:lnTo>
                <a:lnTo>
                  <a:pt x="43130" y="242048"/>
                </a:lnTo>
                <a:lnTo>
                  <a:pt x="31337" y="284426"/>
                </a:lnTo>
                <a:lnTo>
                  <a:pt x="21409" y="327219"/>
                </a:lnTo>
                <a:lnTo>
                  <a:pt x="13354" y="370363"/>
                </a:lnTo>
                <a:lnTo>
                  <a:pt x="7177" y="413797"/>
                </a:lnTo>
                <a:lnTo>
                  <a:pt x="2888" y="457458"/>
                </a:lnTo>
                <a:lnTo>
                  <a:pt x="493" y="501283"/>
                </a:lnTo>
                <a:lnTo>
                  <a:pt x="0" y="545209"/>
                </a:lnTo>
                <a:lnTo>
                  <a:pt x="1415" y="589174"/>
                </a:lnTo>
                <a:lnTo>
                  <a:pt x="4747" y="633114"/>
                </a:lnTo>
                <a:lnTo>
                  <a:pt x="10002" y="676968"/>
                </a:lnTo>
                <a:lnTo>
                  <a:pt x="17188" y="720673"/>
                </a:lnTo>
                <a:lnTo>
                  <a:pt x="26312" y="764166"/>
                </a:lnTo>
                <a:lnTo>
                  <a:pt x="37382" y="807384"/>
                </a:lnTo>
                <a:lnTo>
                  <a:pt x="50405" y="850264"/>
                </a:lnTo>
                <a:lnTo>
                  <a:pt x="79470" y="928127"/>
                </a:lnTo>
                <a:lnTo>
                  <a:pt x="114173" y="1002192"/>
                </a:lnTo>
                <a:lnTo>
                  <a:pt x="154184" y="1072293"/>
                </a:lnTo>
                <a:lnTo>
                  <a:pt x="199175" y="1138266"/>
                </a:lnTo>
                <a:lnTo>
                  <a:pt x="248817" y="1199943"/>
                </a:lnTo>
                <a:lnTo>
                  <a:pt x="302781" y="1257159"/>
                </a:lnTo>
                <a:lnTo>
                  <a:pt x="360737" y="1309747"/>
                </a:lnTo>
                <a:lnTo>
                  <a:pt x="422359" y="1357541"/>
                </a:lnTo>
                <a:lnTo>
                  <a:pt x="487315" y="1400376"/>
                </a:lnTo>
                <a:lnTo>
                  <a:pt x="555278" y="1438084"/>
                </a:lnTo>
                <a:lnTo>
                  <a:pt x="625918" y="1470500"/>
                </a:lnTo>
                <a:lnTo>
                  <a:pt x="698907" y="1497459"/>
                </a:lnTo>
                <a:lnTo>
                  <a:pt x="773915" y="1518792"/>
                </a:lnTo>
                <a:lnTo>
                  <a:pt x="850614" y="1534336"/>
                </a:lnTo>
                <a:lnTo>
                  <a:pt x="928676" y="1543923"/>
                </a:lnTo>
                <a:lnTo>
                  <a:pt x="1007770" y="1547387"/>
                </a:lnTo>
                <a:lnTo>
                  <a:pt x="1087568" y="1544562"/>
                </a:lnTo>
                <a:lnTo>
                  <a:pt x="1167741" y="1535283"/>
                </a:lnTo>
                <a:lnTo>
                  <a:pt x="1247961" y="1519382"/>
                </a:lnTo>
                <a:lnTo>
                  <a:pt x="1327898" y="1496695"/>
                </a:lnTo>
                <a:lnTo>
                  <a:pt x="1405760" y="1467629"/>
                </a:lnTo>
                <a:lnTo>
                  <a:pt x="1479825" y="1432927"/>
                </a:lnTo>
                <a:lnTo>
                  <a:pt x="1549927" y="1392916"/>
                </a:lnTo>
                <a:lnTo>
                  <a:pt x="1615899" y="1347925"/>
                </a:lnTo>
                <a:lnTo>
                  <a:pt x="1677577" y="1298283"/>
                </a:lnTo>
                <a:lnTo>
                  <a:pt x="1734792" y="1244319"/>
                </a:lnTo>
                <a:lnTo>
                  <a:pt x="1787380" y="1186362"/>
                </a:lnTo>
                <a:lnTo>
                  <a:pt x="1835175" y="1124741"/>
                </a:lnTo>
                <a:lnTo>
                  <a:pt x="1878009" y="1059785"/>
                </a:lnTo>
                <a:lnTo>
                  <a:pt x="1915718" y="991822"/>
                </a:lnTo>
                <a:lnTo>
                  <a:pt x="1948134" y="921182"/>
                </a:lnTo>
                <a:lnTo>
                  <a:pt x="1975092" y="848193"/>
                </a:lnTo>
                <a:lnTo>
                  <a:pt x="1996426" y="773184"/>
                </a:lnTo>
                <a:lnTo>
                  <a:pt x="2011969" y="696485"/>
                </a:lnTo>
                <a:lnTo>
                  <a:pt x="2021556" y="618424"/>
                </a:lnTo>
                <a:lnTo>
                  <a:pt x="2025020" y="539330"/>
                </a:lnTo>
                <a:lnTo>
                  <a:pt x="2024855" y="534670"/>
                </a:lnTo>
                <a:lnTo>
                  <a:pt x="1012303" y="534670"/>
                </a:lnTo>
                <a:lnTo>
                  <a:pt x="152640" y="0"/>
                </a:lnTo>
                <a:close/>
              </a:path>
              <a:path w="2025014" h="1547495">
                <a:moveTo>
                  <a:pt x="1974328" y="219201"/>
                </a:moveTo>
                <a:lnTo>
                  <a:pt x="1012303" y="534670"/>
                </a:lnTo>
                <a:lnTo>
                  <a:pt x="2024855" y="534670"/>
                </a:lnTo>
                <a:lnTo>
                  <a:pt x="2022196" y="459532"/>
                </a:lnTo>
                <a:lnTo>
                  <a:pt x="2012916" y="379358"/>
                </a:lnTo>
                <a:lnTo>
                  <a:pt x="1997016" y="299139"/>
                </a:lnTo>
                <a:lnTo>
                  <a:pt x="1974328" y="219201"/>
                </a:lnTo>
                <a:close/>
              </a:path>
            </a:pathLst>
          </a:custGeom>
          <a:solidFill>
            <a:srgbClr val="92D050"/>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fr-FR"/>
          </a:p>
        </p:txBody>
      </p:sp>
      <p:sp>
        <p:nvSpPr>
          <p:cNvPr id="32780" name="object 14"/>
          <p:cNvSpPr>
            <a:spLocks/>
          </p:cNvSpPr>
          <p:nvPr/>
        </p:nvSpPr>
        <p:spPr bwMode="auto">
          <a:xfrm>
            <a:off x="3695700" y="1470025"/>
            <a:ext cx="860425" cy="1012825"/>
          </a:xfrm>
          <a:custGeom>
            <a:avLst/>
            <a:gdLst>
              <a:gd name="T0" fmla="*/ 860299 w 859789"/>
              <a:gd name="T1" fmla="*/ 0 h 1012825"/>
              <a:gd name="T2" fmla="*/ 807995 w 859789"/>
              <a:gd name="T3" fmla="*/ 1346 h 1012825"/>
              <a:gd name="T4" fmla="*/ 756149 w 859789"/>
              <a:gd name="T5" fmla="*/ 5353 h 1012825"/>
              <a:gd name="T6" fmla="*/ 704846 w 859789"/>
              <a:gd name="T7" fmla="*/ 11973 h 1012825"/>
              <a:gd name="T8" fmla="*/ 654174 w 859789"/>
              <a:gd name="T9" fmla="*/ 21158 h 1012825"/>
              <a:gd name="T10" fmla="*/ 604218 w 859789"/>
              <a:gd name="T11" fmla="*/ 32859 h 1012825"/>
              <a:gd name="T12" fmla="*/ 555066 w 859789"/>
              <a:gd name="T13" fmla="*/ 47028 h 1012825"/>
              <a:gd name="T14" fmla="*/ 506807 w 859789"/>
              <a:gd name="T15" fmla="*/ 63618 h 1012825"/>
              <a:gd name="T16" fmla="*/ 459524 w 859789"/>
              <a:gd name="T17" fmla="*/ 82580 h 1012825"/>
              <a:gd name="T18" fmla="*/ 413306 w 859789"/>
              <a:gd name="T19" fmla="*/ 103866 h 1012825"/>
              <a:gd name="T20" fmla="*/ 368238 w 859789"/>
              <a:gd name="T21" fmla="*/ 127428 h 1012825"/>
              <a:gd name="T22" fmla="*/ 324410 w 859789"/>
              <a:gd name="T23" fmla="*/ 153218 h 1012825"/>
              <a:gd name="T24" fmla="*/ 281906 w 859789"/>
              <a:gd name="T25" fmla="*/ 181188 h 1012825"/>
              <a:gd name="T26" fmla="*/ 240814 w 859789"/>
              <a:gd name="T27" fmla="*/ 211289 h 1012825"/>
              <a:gd name="T28" fmla="*/ 201222 w 859789"/>
              <a:gd name="T29" fmla="*/ 243474 h 1012825"/>
              <a:gd name="T30" fmla="*/ 163214 w 859789"/>
              <a:gd name="T31" fmla="*/ 277695 h 1012825"/>
              <a:gd name="T32" fmla="*/ 126879 w 859789"/>
              <a:gd name="T33" fmla="*/ 313903 h 1012825"/>
              <a:gd name="T34" fmla="*/ 92303 w 859789"/>
              <a:gd name="T35" fmla="*/ 352050 h 1012825"/>
              <a:gd name="T36" fmla="*/ 59573 w 859789"/>
              <a:gd name="T37" fmla="*/ 392089 h 1012825"/>
              <a:gd name="T38" fmla="*/ 28776 w 859789"/>
              <a:gd name="T39" fmla="*/ 433970 h 1012825"/>
              <a:gd name="T40" fmla="*/ 0 w 859789"/>
              <a:gd name="T41" fmla="*/ 477647 h 1012825"/>
              <a:gd name="T42" fmla="*/ 860299 w 859789"/>
              <a:gd name="T43" fmla="*/ 1012443 h 1012825"/>
              <a:gd name="T44" fmla="*/ 860299 w 859789"/>
              <a:gd name="T45" fmla="*/ 0 h 1012825"/>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859789" h="1012825">
                <a:moveTo>
                  <a:pt x="859663" y="0"/>
                </a:moveTo>
                <a:lnTo>
                  <a:pt x="807398" y="1346"/>
                </a:lnTo>
                <a:lnTo>
                  <a:pt x="755590" y="5353"/>
                </a:lnTo>
                <a:lnTo>
                  <a:pt x="704325" y="11973"/>
                </a:lnTo>
                <a:lnTo>
                  <a:pt x="653690" y="21158"/>
                </a:lnTo>
                <a:lnTo>
                  <a:pt x="603771" y="32859"/>
                </a:lnTo>
                <a:lnTo>
                  <a:pt x="554656" y="47028"/>
                </a:lnTo>
                <a:lnTo>
                  <a:pt x="506432" y="63618"/>
                </a:lnTo>
                <a:lnTo>
                  <a:pt x="459184" y="82580"/>
                </a:lnTo>
                <a:lnTo>
                  <a:pt x="413000" y="103866"/>
                </a:lnTo>
                <a:lnTo>
                  <a:pt x="367966" y="127428"/>
                </a:lnTo>
                <a:lnTo>
                  <a:pt x="324170" y="153218"/>
                </a:lnTo>
                <a:lnTo>
                  <a:pt x="281698" y="181188"/>
                </a:lnTo>
                <a:lnTo>
                  <a:pt x="240636" y="211289"/>
                </a:lnTo>
                <a:lnTo>
                  <a:pt x="201073" y="243474"/>
                </a:lnTo>
                <a:lnTo>
                  <a:pt x="163093" y="277695"/>
                </a:lnTo>
                <a:lnTo>
                  <a:pt x="126785" y="313903"/>
                </a:lnTo>
                <a:lnTo>
                  <a:pt x="92235" y="352050"/>
                </a:lnTo>
                <a:lnTo>
                  <a:pt x="59529" y="392089"/>
                </a:lnTo>
                <a:lnTo>
                  <a:pt x="28755" y="433970"/>
                </a:lnTo>
                <a:lnTo>
                  <a:pt x="0" y="477647"/>
                </a:lnTo>
                <a:lnTo>
                  <a:pt x="859663" y="1012443"/>
                </a:lnTo>
                <a:lnTo>
                  <a:pt x="859663" y="0"/>
                </a:lnTo>
                <a:close/>
              </a:path>
            </a:pathLst>
          </a:custGeom>
          <a:solidFill>
            <a:srgbClr val="A6A6A6"/>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fr-FR"/>
          </a:p>
        </p:txBody>
      </p:sp>
      <p:sp>
        <p:nvSpPr>
          <p:cNvPr id="15" name="object 15"/>
          <p:cNvSpPr txBox="1"/>
          <p:nvPr/>
        </p:nvSpPr>
        <p:spPr>
          <a:xfrm>
            <a:off x="1595438" y="879475"/>
            <a:ext cx="6464300" cy="600075"/>
          </a:xfrm>
          <a:prstGeom prst="rect">
            <a:avLst/>
          </a:prstGeom>
        </p:spPr>
        <p:txBody>
          <a:bodyPr lIns="0" tIns="0" rIns="0" bIns="0">
            <a:spAutoFit/>
          </a:bodyPr>
          <a:lstStyle/>
          <a:p>
            <a:pPr marL="12700">
              <a:defRPr/>
            </a:pPr>
            <a:r>
              <a:rPr b="1" u="heavy" spc="-25" dirty="0">
                <a:latin typeface="Calibri"/>
                <a:cs typeface="Calibri"/>
              </a:rPr>
              <a:t>R</a:t>
            </a:r>
            <a:r>
              <a:rPr b="1" u="heavy" spc="-5" dirty="0">
                <a:latin typeface="Calibri"/>
                <a:cs typeface="Calibri"/>
              </a:rPr>
              <a:t>ép</a:t>
            </a:r>
            <a:r>
              <a:rPr b="1" u="heavy" spc="5" dirty="0">
                <a:latin typeface="Calibri"/>
                <a:cs typeface="Calibri"/>
              </a:rPr>
              <a:t>a</a:t>
            </a:r>
            <a:r>
              <a:rPr b="1" u="heavy" dirty="0">
                <a:latin typeface="Calibri"/>
                <a:cs typeface="Calibri"/>
              </a:rPr>
              <a:t>rti</a:t>
            </a:r>
            <a:r>
              <a:rPr b="1" u="heavy" spc="5" dirty="0">
                <a:latin typeface="Calibri"/>
                <a:cs typeface="Calibri"/>
              </a:rPr>
              <a:t>t</a:t>
            </a:r>
            <a:r>
              <a:rPr b="1" u="heavy" dirty="0">
                <a:latin typeface="Calibri"/>
                <a:cs typeface="Calibri"/>
              </a:rPr>
              <a:t>i</a:t>
            </a:r>
            <a:r>
              <a:rPr b="1" u="heavy" spc="-10" dirty="0">
                <a:latin typeface="Calibri"/>
                <a:cs typeface="Calibri"/>
              </a:rPr>
              <a:t>o</a:t>
            </a:r>
            <a:r>
              <a:rPr b="1" u="heavy" dirty="0">
                <a:latin typeface="Calibri"/>
                <a:cs typeface="Calibri"/>
              </a:rPr>
              <a:t>n</a:t>
            </a:r>
            <a:r>
              <a:rPr b="1" u="heavy" spc="-40" dirty="0">
                <a:latin typeface="Calibri"/>
                <a:cs typeface="Calibri"/>
              </a:rPr>
              <a:t> </a:t>
            </a:r>
            <a:r>
              <a:rPr b="1" u="heavy" dirty="0">
                <a:latin typeface="Calibri"/>
                <a:cs typeface="Calibri"/>
              </a:rPr>
              <a:t>des</a:t>
            </a:r>
            <a:r>
              <a:rPr b="1" u="heavy" spc="-5" dirty="0">
                <a:latin typeface="Calibri"/>
                <a:cs typeface="Calibri"/>
              </a:rPr>
              <a:t> </a:t>
            </a:r>
            <a:r>
              <a:rPr b="1" u="heavy" dirty="0">
                <a:latin typeface="Calibri"/>
                <a:cs typeface="Calibri"/>
              </a:rPr>
              <a:t>p</a:t>
            </a:r>
            <a:r>
              <a:rPr b="1" u="heavy" spc="-10" dirty="0">
                <a:latin typeface="Calibri"/>
                <a:cs typeface="Calibri"/>
              </a:rPr>
              <a:t>a</a:t>
            </a:r>
            <a:r>
              <a:rPr b="1" u="heavy" dirty="0">
                <a:latin typeface="Calibri"/>
                <a:cs typeface="Calibri"/>
              </a:rPr>
              <a:t>tie</a:t>
            </a:r>
            <a:r>
              <a:rPr b="1" u="heavy" spc="-10" dirty="0">
                <a:latin typeface="Calibri"/>
                <a:cs typeface="Calibri"/>
              </a:rPr>
              <a:t>n</a:t>
            </a:r>
            <a:r>
              <a:rPr b="1" u="heavy" dirty="0">
                <a:latin typeface="Calibri"/>
                <a:cs typeface="Calibri"/>
              </a:rPr>
              <a:t>ts</a:t>
            </a:r>
            <a:r>
              <a:rPr b="1" u="heavy" spc="-15" dirty="0">
                <a:latin typeface="Calibri"/>
                <a:cs typeface="Calibri"/>
              </a:rPr>
              <a:t> </a:t>
            </a:r>
            <a:r>
              <a:rPr b="1" u="heavy" dirty="0">
                <a:latin typeface="Calibri"/>
                <a:cs typeface="Calibri"/>
              </a:rPr>
              <a:t>sel</a:t>
            </a:r>
            <a:r>
              <a:rPr b="1" u="heavy" spc="-10" dirty="0">
                <a:latin typeface="Calibri"/>
                <a:cs typeface="Calibri"/>
              </a:rPr>
              <a:t>o</a:t>
            </a:r>
            <a:r>
              <a:rPr b="1" u="heavy" dirty="0">
                <a:latin typeface="Calibri"/>
                <a:cs typeface="Calibri"/>
              </a:rPr>
              <a:t>n</a:t>
            </a:r>
            <a:r>
              <a:rPr b="1" u="heavy" spc="-40" dirty="0">
                <a:latin typeface="Calibri"/>
                <a:cs typeface="Calibri"/>
              </a:rPr>
              <a:t> </a:t>
            </a:r>
            <a:r>
              <a:rPr b="1" u="heavy" dirty="0">
                <a:latin typeface="Calibri"/>
                <a:cs typeface="Calibri"/>
              </a:rPr>
              <a:t>leur</a:t>
            </a:r>
            <a:r>
              <a:rPr b="1" u="heavy" spc="-15" dirty="0">
                <a:latin typeface="Calibri"/>
                <a:cs typeface="Calibri"/>
              </a:rPr>
              <a:t> </a:t>
            </a:r>
            <a:r>
              <a:rPr b="1" u="heavy" spc="-5" dirty="0">
                <a:latin typeface="Calibri"/>
                <a:cs typeface="Calibri"/>
              </a:rPr>
              <a:t>D</a:t>
            </a:r>
            <a:r>
              <a:rPr b="1" u="heavy" spc="-10" dirty="0">
                <a:latin typeface="Calibri"/>
                <a:cs typeface="Calibri"/>
              </a:rPr>
              <a:t>F</a:t>
            </a:r>
            <a:r>
              <a:rPr b="1" u="heavy" dirty="0">
                <a:latin typeface="Calibri"/>
                <a:cs typeface="Calibri"/>
              </a:rPr>
              <a:t>G</a:t>
            </a:r>
            <a:r>
              <a:rPr b="1" u="heavy" spc="-15" dirty="0">
                <a:latin typeface="Calibri"/>
                <a:cs typeface="Calibri"/>
              </a:rPr>
              <a:t> </a:t>
            </a:r>
            <a:r>
              <a:rPr b="1" u="heavy" spc="-5" dirty="0">
                <a:latin typeface="Calibri"/>
                <a:cs typeface="Calibri"/>
              </a:rPr>
              <a:t>e</a:t>
            </a:r>
            <a:r>
              <a:rPr b="1" u="heavy" spc="-10" dirty="0">
                <a:latin typeface="Calibri"/>
                <a:cs typeface="Calibri"/>
              </a:rPr>
              <a:t>s</a:t>
            </a:r>
            <a:r>
              <a:rPr b="1" u="heavy" dirty="0">
                <a:latin typeface="Calibri"/>
                <a:cs typeface="Calibri"/>
              </a:rPr>
              <a:t>timé</a:t>
            </a:r>
            <a:r>
              <a:rPr b="1" u="heavy" spc="-35" dirty="0">
                <a:latin typeface="Calibri"/>
                <a:cs typeface="Calibri"/>
              </a:rPr>
              <a:t> </a:t>
            </a:r>
            <a:r>
              <a:rPr b="1" u="heavy" dirty="0">
                <a:latin typeface="Calibri"/>
                <a:cs typeface="Calibri"/>
              </a:rPr>
              <a:t>par</a:t>
            </a:r>
            <a:r>
              <a:rPr b="1" u="heavy" spc="-15" dirty="0">
                <a:latin typeface="Calibri"/>
                <a:cs typeface="Calibri"/>
              </a:rPr>
              <a:t> </a:t>
            </a:r>
            <a:r>
              <a:rPr b="1" u="heavy" dirty="0">
                <a:latin typeface="Calibri"/>
                <a:cs typeface="Calibri"/>
              </a:rPr>
              <a:t>MDRD</a:t>
            </a:r>
            <a:r>
              <a:rPr b="1" u="heavy" spc="-15" dirty="0">
                <a:latin typeface="Calibri"/>
                <a:cs typeface="Calibri"/>
              </a:rPr>
              <a:t> c</a:t>
            </a:r>
            <a:r>
              <a:rPr b="1" u="heavy" dirty="0">
                <a:latin typeface="Calibri"/>
                <a:cs typeface="Calibri"/>
              </a:rPr>
              <a:t>orri</a:t>
            </a:r>
            <a:r>
              <a:rPr b="1" u="heavy" spc="-20" dirty="0">
                <a:latin typeface="Calibri"/>
                <a:cs typeface="Calibri"/>
              </a:rPr>
              <a:t>g</a:t>
            </a:r>
            <a:r>
              <a:rPr b="1" u="heavy" dirty="0">
                <a:latin typeface="Calibri"/>
                <a:cs typeface="Calibri"/>
              </a:rPr>
              <a:t>é</a:t>
            </a:r>
            <a:endParaRPr dirty="0">
              <a:latin typeface="Calibri"/>
              <a:cs typeface="Calibri"/>
            </a:endParaRPr>
          </a:p>
          <a:p>
            <a:pPr marL="568325" algn="ctr">
              <a:spcBef>
                <a:spcPts val="1185"/>
              </a:spcBef>
              <a:defRPr/>
            </a:pPr>
            <a:r>
              <a:rPr sz="1100" spc="-15" dirty="0">
                <a:latin typeface="Calibri"/>
                <a:cs typeface="Calibri"/>
              </a:rPr>
              <a:t>1%</a:t>
            </a:r>
            <a:endParaRPr sz="1100" dirty="0">
              <a:latin typeface="Calibri"/>
              <a:cs typeface="Calibri"/>
            </a:endParaRPr>
          </a:p>
        </p:txBody>
      </p:sp>
      <p:sp>
        <p:nvSpPr>
          <p:cNvPr id="16" name="object 16"/>
          <p:cNvSpPr txBox="1"/>
          <p:nvPr/>
        </p:nvSpPr>
        <p:spPr>
          <a:xfrm>
            <a:off x="5229225" y="1800225"/>
            <a:ext cx="244475" cy="152400"/>
          </a:xfrm>
          <a:prstGeom prst="rect">
            <a:avLst/>
          </a:prstGeom>
        </p:spPr>
        <p:txBody>
          <a:bodyPr lIns="0" tIns="0" rIns="0" bIns="0">
            <a:spAutoFit/>
          </a:bodyPr>
          <a:lstStyle/>
          <a:p>
            <a:pPr marL="12700">
              <a:defRPr/>
            </a:pPr>
            <a:r>
              <a:rPr sz="1000" spc="-15" dirty="0">
                <a:latin typeface="Calibri"/>
                <a:cs typeface="Calibri"/>
              </a:rPr>
              <a:t>19%</a:t>
            </a:r>
            <a:endParaRPr sz="1000">
              <a:latin typeface="Calibri"/>
              <a:cs typeface="Calibri"/>
            </a:endParaRPr>
          </a:p>
        </p:txBody>
      </p:sp>
      <p:sp>
        <p:nvSpPr>
          <p:cNvPr id="17" name="object 17"/>
          <p:cNvSpPr txBox="1"/>
          <p:nvPr/>
        </p:nvSpPr>
        <p:spPr>
          <a:xfrm>
            <a:off x="4324350" y="3667125"/>
            <a:ext cx="244475" cy="152400"/>
          </a:xfrm>
          <a:prstGeom prst="rect">
            <a:avLst/>
          </a:prstGeom>
        </p:spPr>
        <p:txBody>
          <a:bodyPr lIns="0" tIns="0" rIns="0" bIns="0">
            <a:spAutoFit/>
          </a:bodyPr>
          <a:lstStyle/>
          <a:p>
            <a:pPr marL="12700">
              <a:defRPr/>
            </a:pPr>
            <a:r>
              <a:rPr sz="1000" spc="-15" dirty="0">
                <a:latin typeface="Calibri"/>
                <a:cs typeface="Calibri"/>
              </a:rPr>
              <a:t>64%</a:t>
            </a:r>
            <a:endParaRPr sz="1000">
              <a:latin typeface="Calibri"/>
              <a:cs typeface="Calibri"/>
            </a:endParaRPr>
          </a:p>
        </p:txBody>
      </p:sp>
      <p:sp>
        <p:nvSpPr>
          <p:cNvPr id="18" name="object 18"/>
          <p:cNvSpPr txBox="1"/>
          <p:nvPr/>
        </p:nvSpPr>
        <p:spPr>
          <a:xfrm>
            <a:off x="4029075" y="1685925"/>
            <a:ext cx="244475" cy="152400"/>
          </a:xfrm>
          <a:prstGeom prst="rect">
            <a:avLst/>
          </a:prstGeom>
        </p:spPr>
        <p:txBody>
          <a:bodyPr lIns="0" tIns="0" rIns="0" bIns="0">
            <a:spAutoFit/>
          </a:bodyPr>
          <a:lstStyle/>
          <a:p>
            <a:pPr marL="12700">
              <a:defRPr/>
            </a:pPr>
            <a:r>
              <a:rPr sz="1000" spc="-15" dirty="0">
                <a:latin typeface="Calibri"/>
                <a:cs typeface="Calibri"/>
              </a:rPr>
              <a:t>16%</a:t>
            </a:r>
            <a:endParaRPr sz="1000">
              <a:latin typeface="Calibri"/>
              <a:cs typeface="Calibri"/>
            </a:endParaRPr>
          </a:p>
        </p:txBody>
      </p:sp>
      <p:sp>
        <p:nvSpPr>
          <p:cNvPr id="32785" name="object 19"/>
          <p:cNvSpPr>
            <a:spLocks/>
          </p:cNvSpPr>
          <p:nvPr/>
        </p:nvSpPr>
        <p:spPr bwMode="auto">
          <a:xfrm>
            <a:off x="6291263" y="2338388"/>
            <a:ext cx="69850" cy="68262"/>
          </a:xfrm>
          <a:custGeom>
            <a:avLst/>
            <a:gdLst>
              <a:gd name="T0" fmla="*/ 0 w 70485"/>
              <a:gd name="T1" fmla="*/ 68261 h 68580"/>
              <a:gd name="T2" fmla="*/ 69471 w 70485"/>
              <a:gd name="T3" fmla="*/ 68261 h 68580"/>
              <a:gd name="T4" fmla="*/ 69471 w 70485"/>
              <a:gd name="T5" fmla="*/ 0 h 68580"/>
              <a:gd name="T6" fmla="*/ 0 w 70485"/>
              <a:gd name="T7" fmla="*/ 0 h 68580"/>
              <a:gd name="T8" fmla="*/ 0 w 70485"/>
              <a:gd name="T9" fmla="*/ 68261 h 6858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70485" h="68580">
                <a:moveTo>
                  <a:pt x="0" y="68579"/>
                </a:moveTo>
                <a:lnTo>
                  <a:pt x="70103" y="68579"/>
                </a:lnTo>
                <a:lnTo>
                  <a:pt x="70103" y="0"/>
                </a:lnTo>
                <a:lnTo>
                  <a:pt x="0" y="0"/>
                </a:lnTo>
                <a:lnTo>
                  <a:pt x="0" y="68579"/>
                </a:ln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fr-FR"/>
          </a:p>
        </p:txBody>
      </p:sp>
      <p:sp>
        <p:nvSpPr>
          <p:cNvPr id="32786" name="object 20"/>
          <p:cNvSpPr>
            <a:spLocks/>
          </p:cNvSpPr>
          <p:nvPr/>
        </p:nvSpPr>
        <p:spPr bwMode="auto">
          <a:xfrm>
            <a:off x="6291263" y="2566988"/>
            <a:ext cx="69850" cy="69850"/>
          </a:xfrm>
          <a:custGeom>
            <a:avLst/>
            <a:gdLst>
              <a:gd name="T0" fmla="*/ 0 w 70485"/>
              <a:gd name="T1" fmla="*/ 69471 h 70485"/>
              <a:gd name="T2" fmla="*/ 69471 w 70485"/>
              <a:gd name="T3" fmla="*/ 69471 h 70485"/>
              <a:gd name="T4" fmla="*/ 69471 w 70485"/>
              <a:gd name="T5" fmla="*/ 0 h 70485"/>
              <a:gd name="T6" fmla="*/ 0 w 70485"/>
              <a:gd name="T7" fmla="*/ 0 h 70485"/>
              <a:gd name="T8" fmla="*/ 0 w 70485"/>
              <a:gd name="T9" fmla="*/ 69471 h 7048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70485" h="70485">
                <a:moveTo>
                  <a:pt x="0" y="70103"/>
                </a:moveTo>
                <a:lnTo>
                  <a:pt x="70103" y="70103"/>
                </a:lnTo>
                <a:lnTo>
                  <a:pt x="70103" y="0"/>
                </a:lnTo>
                <a:lnTo>
                  <a:pt x="0" y="0"/>
                </a:lnTo>
                <a:lnTo>
                  <a:pt x="0" y="70103"/>
                </a:lnTo>
                <a:close/>
              </a:path>
            </a:pathLst>
          </a:custGeom>
          <a:solidFill>
            <a:srgbClr val="F79546"/>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fr-FR"/>
          </a:p>
        </p:txBody>
      </p:sp>
      <p:sp>
        <p:nvSpPr>
          <p:cNvPr id="32787" name="object 21"/>
          <p:cNvSpPr>
            <a:spLocks/>
          </p:cNvSpPr>
          <p:nvPr/>
        </p:nvSpPr>
        <p:spPr bwMode="auto">
          <a:xfrm>
            <a:off x="6291263" y="2797175"/>
            <a:ext cx="69850" cy="69850"/>
          </a:xfrm>
          <a:custGeom>
            <a:avLst/>
            <a:gdLst>
              <a:gd name="T0" fmla="*/ 0 w 70485"/>
              <a:gd name="T1" fmla="*/ 69471 h 70485"/>
              <a:gd name="T2" fmla="*/ 69471 w 70485"/>
              <a:gd name="T3" fmla="*/ 69471 h 70485"/>
              <a:gd name="T4" fmla="*/ 69471 w 70485"/>
              <a:gd name="T5" fmla="*/ 0 h 70485"/>
              <a:gd name="T6" fmla="*/ 0 w 70485"/>
              <a:gd name="T7" fmla="*/ 0 h 70485"/>
              <a:gd name="T8" fmla="*/ 0 w 70485"/>
              <a:gd name="T9" fmla="*/ 69471 h 7048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70485" h="70485">
                <a:moveTo>
                  <a:pt x="0" y="70103"/>
                </a:moveTo>
                <a:lnTo>
                  <a:pt x="70103" y="70103"/>
                </a:lnTo>
                <a:lnTo>
                  <a:pt x="70103" y="0"/>
                </a:lnTo>
                <a:lnTo>
                  <a:pt x="0" y="0"/>
                </a:lnTo>
                <a:lnTo>
                  <a:pt x="0" y="70103"/>
                </a:lnTo>
                <a:close/>
              </a:path>
            </a:pathLst>
          </a:custGeom>
          <a:solidFill>
            <a:srgbClr val="92D050"/>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fr-FR"/>
          </a:p>
        </p:txBody>
      </p:sp>
      <p:sp>
        <p:nvSpPr>
          <p:cNvPr id="32788" name="object 22"/>
          <p:cNvSpPr>
            <a:spLocks/>
          </p:cNvSpPr>
          <p:nvPr/>
        </p:nvSpPr>
        <p:spPr bwMode="auto">
          <a:xfrm>
            <a:off x="6291263" y="3027363"/>
            <a:ext cx="69850" cy="68262"/>
          </a:xfrm>
          <a:custGeom>
            <a:avLst/>
            <a:gdLst>
              <a:gd name="T0" fmla="*/ 0 w 70485"/>
              <a:gd name="T1" fmla="*/ 68261 h 68580"/>
              <a:gd name="T2" fmla="*/ 69471 w 70485"/>
              <a:gd name="T3" fmla="*/ 68261 h 68580"/>
              <a:gd name="T4" fmla="*/ 69471 w 70485"/>
              <a:gd name="T5" fmla="*/ 0 h 68580"/>
              <a:gd name="T6" fmla="*/ 0 w 70485"/>
              <a:gd name="T7" fmla="*/ 0 h 68580"/>
              <a:gd name="T8" fmla="*/ 0 w 70485"/>
              <a:gd name="T9" fmla="*/ 68261 h 6858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70485" h="68580">
                <a:moveTo>
                  <a:pt x="0" y="68579"/>
                </a:moveTo>
                <a:lnTo>
                  <a:pt x="70103" y="68579"/>
                </a:lnTo>
                <a:lnTo>
                  <a:pt x="70103" y="0"/>
                </a:lnTo>
                <a:lnTo>
                  <a:pt x="0" y="0"/>
                </a:lnTo>
                <a:lnTo>
                  <a:pt x="0" y="68579"/>
                </a:lnTo>
                <a:close/>
              </a:path>
            </a:pathLst>
          </a:custGeom>
          <a:solidFill>
            <a:srgbClr val="A6A6A6"/>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fr-FR"/>
          </a:p>
        </p:txBody>
      </p:sp>
      <p:sp>
        <p:nvSpPr>
          <p:cNvPr id="23" name="object 23"/>
          <p:cNvSpPr txBox="1"/>
          <p:nvPr/>
        </p:nvSpPr>
        <p:spPr>
          <a:xfrm>
            <a:off x="6378575" y="2301875"/>
            <a:ext cx="766763" cy="841375"/>
          </a:xfrm>
          <a:prstGeom prst="rect">
            <a:avLst/>
          </a:prstGeom>
        </p:spPr>
        <p:txBody>
          <a:bodyPr lIns="0" tIns="0" rIns="0" bIns="0">
            <a:spAutoFit/>
          </a:bodyPr>
          <a:lstStyle/>
          <a:p>
            <a:pPr marL="12700">
              <a:defRPr/>
            </a:pPr>
            <a:r>
              <a:rPr sz="1000" spc="-5" dirty="0">
                <a:latin typeface="Calibri"/>
                <a:cs typeface="Calibri"/>
              </a:rPr>
              <a:t>4 </a:t>
            </a:r>
            <a:r>
              <a:rPr sz="1000" dirty="0">
                <a:latin typeface="Calibri"/>
                <a:cs typeface="Calibri"/>
              </a:rPr>
              <a:t>e</a:t>
            </a:r>
            <a:r>
              <a:rPr sz="1000" spc="-5" dirty="0">
                <a:latin typeface="Calibri"/>
                <a:cs typeface="Calibri"/>
              </a:rPr>
              <a:t>t</a:t>
            </a:r>
            <a:r>
              <a:rPr sz="1000" spc="-15" dirty="0">
                <a:latin typeface="Calibri"/>
                <a:cs typeface="Calibri"/>
              </a:rPr>
              <a:t> </a:t>
            </a:r>
            <a:r>
              <a:rPr sz="1000" spc="-5" dirty="0">
                <a:latin typeface="Calibri"/>
                <a:cs typeface="Calibri"/>
              </a:rPr>
              <a:t>5</a:t>
            </a:r>
            <a:endParaRPr sz="1000">
              <a:latin typeface="Calibri"/>
              <a:cs typeface="Calibri"/>
            </a:endParaRPr>
          </a:p>
          <a:p>
            <a:pPr marL="12700">
              <a:spcBef>
                <a:spcPts val="605"/>
              </a:spcBef>
              <a:defRPr/>
            </a:pPr>
            <a:r>
              <a:rPr sz="1000" spc="-5" dirty="0">
                <a:latin typeface="Calibri"/>
                <a:cs typeface="Calibri"/>
              </a:rPr>
              <a:t>3</a:t>
            </a:r>
            <a:endParaRPr sz="1000">
              <a:latin typeface="Calibri"/>
              <a:cs typeface="Calibri"/>
            </a:endParaRPr>
          </a:p>
          <a:p>
            <a:pPr marL="12700">
              <a:spcBef>
                <a:spcPts val="605"/>
              </a:spcBef>
              <a:defRPr/>
            </a:pPr>
            <a:r>
              <a:rPr sz="1000" spc="-5" dirty="0">
                <a:latin typeface="Calibri"/>
                <a:cs typeface="Calibri"/>
              </a:rPr>
              <a:t>1 </a:t>
            </a:r>
            <a:r>
              <a:rPr sz="1000" dirty="0">
                <a:latin typeface="Calibri"/>
                <a:cs typeface="Calibri"/>
              </a:rPr>
              <a:t>e</a:t>
            </a:r>
            <a:r>
              <a:rPr sz="1000" spc="-5" dirty="0">
                <a:latin typeface="Calibri"/>
                <a:cs typeface="Calibri"/>
              </a:rPr>
              <a:t>t</a:t>
            </a:r>
            <a:r>
              <a:rPr sz="1000" spc="-15" dirty="0">
                <a:latin typeface="Calibri"/>
                <a:cs typeface="Calibri"/>
              </a:rPr>
              <a:t> </a:t>
            </a:r>
            <a:r>
              <a:rPr sz="1000" spc="-5" dirty="0">
                <a:latin typeface="Calibri"/>
                <a:cs typeface="Calibri"/>
              </a:rPr>
              <a:t>2</a:t>
            </a:r>
            <a:endParaRPr sz="1000">
              <a:latin typeface="Calibri"/>
              <a:cs typeface="Calibri"/>
            </a:endParaRPr>
          </a:p>
          <a:p>
            <a:pPr marL="12700">
              <a:spcBef>
                <a:spcPts val="610"/>
              </a:spcBef>
              <a:defRPr/>
            </a:pPr>
            <a:r>
              <a:rPr sz="1000" spc="-10" dirty="0">
                <a:latin typeface="Calibri"/>
                <a:cs typeface="Calibri"/>
              </a:rPr>
              <a:t>Non </a:t>
            </a:r>
            <a:r>
              <a:rPr sz="1000" dirty="0">
                <a:latin typeface="Calibri"/>
                <a:cs typeface="Calibri"/>
              </a:rPr>
              <a:t>é</a:t>
            </a:r>
            <a:r>
              <a:rPr sz="1000" spc="-15" dirty="0">
                <a:latin typeface="Calibri"/>
                <a:cs typeface="Calibri"/>
              </a:rPr>
              <a:t>v</a:t>
            </a:r>
            <a:r>
              <a:rPr sz="1000" spc="-5" dirty="0">
                <a:latin typeface="Calibri"/>
                <a:cs typeface="Calibri"/>
              </a:rPr>
              <a:t>a</a:t>
            </a:r>
            <a:r>
              <a:rPr sz="1000" dirty="0">
                <a:latin typeface="Calibri"/>
                <a:cs typeface="Calibri"/>
              </a:rPr>
              <a:t>l</a:t>
            </a:r>
            <a:r>
              <a:rPr sz="1000" spc="-20" dirty="0">
                <a:latin typeface="Calibri"/>
                <a:cs typeface="Calibri"/>
              </a:rPr>
              <a:t>u</a:t>
            </a:r>
            <a:r>
              <a:rPr sz="1000" spc="-5" dirty="0">
                <a:latin typeface="Calibri"/>
                <a:cs typeface="Calibri"/>
              </a:rPr>
              <a:t>able</a:t>
            </a:r>
            <a:endParaRPr sz="1000">
              <a:latin typeface="Calibri"/>
              <a:cs typeface="Calibri"/>
            </a:endParaRPr>
          </a:p>
        </p:txBody>
      </p:sp>
      <p:sp>
        <p:nvSpPr>
          <p:cNvPr id="32790" name="object 24"/>
          <p:cNvSpPr>
            <a:spLocks noChangeArrowheads="1"/>
          </p:cNvSpPr>
          <p:nvPr/>
        </p:nvSpPr>
        <p:spPr bwMode="auto">
          <a:xfrm>
            <a:off x="1042988" y="4348163"/>
            <a:ext cx="7200900" cy="2349500"/>
          </a:xfrm>
          <a:prstGeom prst="rect">
            <a:avLst/>
          </a:prstGeom>
          <a:blipFill dpi="0" rotWithShape="1">
            <a:blip r:embed="rId9"/>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endParaRPr lang="fr-FR" altLang="fr-FR" sz="1800">
              <a:latin typeface="Arial" panose="020B0604020202020204" pitchFamily="34" charset="0"/>
            </a:endParaRPr>
          </a:p>
        </p:txBody>
      </p:sp>
      <p:sp>
        <p:nvSpPr>
          <p:cNvPr id="32791" name="object 25"/>
          <p:cNvSpPr txBox="1">
            <a:spLocks noChangeArrowheads="1"/>
          </p:cNvSpPr>
          <p:nvPr/>
        </p:nvSpPr>
        <p:spPr bwMode="auto">
          <a:xfrm>
            <a:off x="6254750" y="3887788"/>
            <a:ext cx="2576513"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marL="966788" indent="-955675">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nSpc>
                <a:spcPct val="102000"/>
              </a:lnSpc>
              <a:spcBef>
                <a:spcPct val="0"/>
              </a:spcBef>
              <a:buFontTx/>
              <a:buNone/>
            </a:pPr>
            <a:r>
              <a:rPr lang="fr-FR" altLang="fr-FR" sz="1200">
                <a:latin typeface="Times New Roman" panose="02020603050405020304" pitchFamily="18" charset="0"/>
                <a:cs typeface="Times New Roman" panose="02020603050405020304" pitchFamily="18" charset="0"/>
              </a:rPr>
              <a:t>Concordance MDRD corrig</a:t>
            </a:r>
            <a:r>
              <a:rPr lang="fr-FR" altLang="fr-FR" sz="1200"/>
              <a:t>é</a:t>
            </a:r>
            <a:r>
              <a:rPr lang="fr-FR" altLang="fr-FR" sz="1200">
                <a:latin typeface="Times New Roman" panose="02020603050405020304" pitchFamily="18" charset="0"/>
                <a:cs typeface="Times New Roman" panose="02020603050405020304" pitchFamily="18" charset="0"/>
              </a:rPr>
              <a:t>e/CG moyen (K = 0.45)</a:t>
            </a:r>
          </a:p>
        </p:txBody>
      </p:sp>
      <p:sp>
        <p:nvSpPr>
          <p:cNvPr id="26" name="object 26"/>
          <p:cNvSpPr txBox="1"/>
          <p:nvPr/>
        </p:nvSpPr>
        <p:spPr>
          <a:xfrm>
            <a:off x="825500" y="1768475"/>
            <a:ext cx="1828800" cy="525463"/>
          </a:xfrm>
          <a:prstGeom prst="rect">
            <a:avLst/>
          </a:prstGeom>
        </p:spPr>
        <p:txBody>
          <a:bodyPr lIns="0" tIns="0" rIns="0" bIns="0">
            <a:spAutoFit/>
          </a:bodyPr>
          <a:lstStyle/>
          <a:p>
            <a:pPr marL="12700">
              <a:defRPr/>
            </a:pPr>
            <a:r>
              <a:rPr sz="1400" b="1" u="heavy" spc="-10" dirty="0">
                <a:solidFill>
                  <a:srgbClr val="0000FF"/>
                </a:solidFill>
                <a:latin typeface="Calibri"/>
                <a:cs typeface="Calibri"/>
              </a:rPr>
              <a:t>F</a:t>
            </a:r>
            <a:r>
              <a:rPr sz="1400" b="1" u="heavy" dirty="0">
                <a:solidFill>
                  <a:srgbClr val="0000FF"/>
                </a:solidFill>
                <a:latin typeface="Calibri"/>
                <a:cs typeface="Calibri"/>
              </a:rPr>
              <a:t>onc</a:t>
            </a:r>
            <a:r>
              <a:rPr sz="1400" b="1" u="heavy" spc="5" dirty="0">
                <a:solidFill>
                  <a:srgbClr val="0000FF"/>
                </a:solidFill>
                <a:latin typeface="Calibri"/>
                <a:cs typeface="Calibri"/>
              </a:rPr>
              <a:t>t</a:t>
            </a:r>
            <a:r>
              <a:rPr sz="1400" b="1" u="heavy" dirty="0">
                <a:solidFill>
                  <a:srgbClr val="0000FF"/>
                </a:solidFill>
                <a:latin typeface="Calibri"/>
                <a:cs typeface="Calibri"/>
              </a:rPr>
              <a:t>ion</a:t>
            </a:r>
            <a:r>
              <a:rPr sz="1400" b="1" u="heavy" spc="-50" dirty="0">
                <a:solidFill>
                  <a:srgbClr val="0000FF"/>
                </a:solidFill>
                <a:latin typeface="Calibri"/>
                <a:cs typeface="Calibri"/>
              </a:rPr>
              <a:t> </a:t>
            </a:r>
            <a:r>
              <a:rPr sz="1400" b="1" u="heavy" spc="-10" dirty="0">
                <a:solidFill>
                  <a:srgbClr val="0000FF"/>
                </a:solidFill>
                <a:latin typeface="Calibri"/>
                <a:cs typeface="Calibri"/>
              </a:rPr>
              <a:t>r</a:t>
            </a:r>
            <a:r>
              <a:rPr sz="1400" b="1" u="heavy" spc="-5" dirty="0">
                <a:solidFill>
                  <a:srgbClr val="0000FF"/>
                </a:solidFill>
                <a:latin typeface="Calibri"/>
                <a:cs typeface="Calibri"/>
              </a:rPr>
              <a:t>én</a:t>
            </a:r>
            <a:r>
              <a:rPr sz="1400" b="1" u="heavy" spc="5" dirty="0">
                <a:solidFill>
                  <a:srgbClr val="0000FF"/>
                </a:solidFill>
                <a:latin typeface="Calibri"/>
                <a:cs typeface="Calibri"/>
              </a:rPr>
              <a:t>a</a:t>
            </a:r>
            <a:r>
              <a:rPr sz="1400" b="1" u="heavy" dirty="0">
                <a:solidFill>
                  <a:srgbClr val="0000FF"/>
                </a:solidFill>
                <a:latin typeface="Calibri"/>
                <a:cs typeface="Calibri"/>
              </a:rPr>
              <a:t>le</a:t>
            </a:r>
            <a:r>
              <a:rPr sz="1400" b="1" u="heavy" spc="-30" dirty="0">
                <a:solidFill>
                  <a:srgbClr val="0000FF"/>
                </a:solidFill>
                <a:latin typeface="Calibri"/>
                <a:cs typeface="Calibri"/>
              </a:rPr>
              <a:t> </a:t>
            </a:r>
            <a:r>
              <a:rPr sz="1400" b="1" u="heavy" spc="-5" dirty="0">
                <a:solidFill>
                  <a:srgbClr val="0000FF"/>
                </a:solidFill>
                <a:latin typeface="Calibri"/>
                <a:cs typeface="Calibri"/>
              </a:rPr>
              <a:t>e</a:t>
            </a:r>
            <a:r>
              <a:rPr sz="1400" b="1" u="heavy" spc="-10" dirty="0">
                <a:solidFill>
                  <a:srgbClr val="0000FF"/>
                </a:solidFill>
                <a:latin typeface="Calibri"/>
                <a:cs typeface="Calibri"/>
              </a:rPr>
              <a:t>s</a:t>
            </a:r>
            <a:r>
              <a:rPr sz="1400" b="1" u="heavy" dirty="0">
                <a:solidFill>
                  <a:srgbClr val="0000FF"/>
                </a:solidFill>
                <a:latin typeface="Calibri"/>
                <a:cs typeface="Calibri"/>
              </a:rPr>
              <a:t>timée</a:t>
            </a:r>
            <a:endParaRPr sz="1400">
              <a:latin typeface="Calibri"/>
              <a:cs typeface="Calibri"/>
            </a:endParaRPr>
          </a:p>
          <a:p>
            <a:pPr marL="12700">
              <a:spcBef>
                <a:spcPts val="840"/>
              </a:spcBef>
              <a:defRPr/>
            </a:pPr>
            <a:r>
              <a:rPr sz="1400" b="1" u="heavy" dirty="0">
                <a:solidFill>
                  <a:srgbClr val="0000FF"/>
                </a:solidFill>
                <a:latin typeface="Calibri"/>
                <a:cs typeface="Calibri"/>
              </a:rPr>
              <a:t>pour</a:t>
            </a:r>
            <a:r>
              <a:rPr sz="1400" b="1" u="heavy" spc="-30" dirty="0">
                <a:solidFill>
                  <a:srgbClr val="0000FF"/>
                </a:solidFill>
                <a:latin typeface="Calibri"/>
                <a:cs typeface="Calibri"/>
              </a:rPr>
              <a:t> </a:t>
            </a:r>
            <a:r>
              <a:rPr sz="1400" b="1" u="heavy" spc="-10" dirty="0">
                <a:solidFill>
                  <a:srgbClr val="0000FF"/>
                </a:solidFill>
                <a:latin typeface="Calibri"/>
                <a:cs typeface="Calibri"/>
              </a:rPr>
              <a:t>76</a:t>
            </a:r>
            <a:r>
              <a:rPr sz="1400" b="1" u="heavy" dirty="0">
                <a:solidFill>
                  <a:srgbClr val="0000FF"/>
                </a:solidFill>
                <a:latin typeface="Calibri"/>
                <a:cs typeface="Calibri"/>
              </a:rPr>
              <a:t>7 p</a:t>
            </a:r>
            <a:r>
              <a:rPr sz="1400" b="1" u="heavy" spc="-10" dirty="0">
                <a:solidFill>
                  <a:srgbClr val="0000FF"/>
                </a:solidFill>
                <a:latin typeface="Calibri"/>
                <a:cs typeface="Calibri"/>
              </a:rPr>
              <a:t>a</a:t>
            </a:r>
            <a:r>
              <a:rPr sz="1400" b="1" u="heavy" dirty="0">
                <a:solidFill>
                  <a:srgbClr val="0000FF"/>
                </a:solidFill>
                <a:latin typeface="Calibri"/>
                <a:cs typeface="Calibri"/>
              </a:rPr>
              <a:t>ti</a:t>
            </a:r>
            <a:r>
              <a:rPr sz="1400" b="1" u="heavy" spc="-5" dirty="0">
                <a:solidFill>
                  <a:srgbClr val="0000FF"/>
                </a:solidFill>
                <a:latin typeface="Calibri"/>
                <a:cs typeface="Calibri"/>
              </a:rPr>
              <a:t>e</a:t>
            </a:r>
            <a:r>
              <a:rPr sz="1400" b="1" u="heavy" spc="-15" dirty="0">
                <a:solidFill>
                  <a:srgbClr val="0000FF"/>
                </a:solidFill>
                <a:latin typeface="Calibri"/>
                <a:cs typeface="Calibri"/>
              </a:rPr>
              <a:t>n</a:t>
            </a:r>
            <a:r>
              <a:rPr sz="1400" b="1" u="heavy" dirty="0">
                <a:solidFill>
                  <a:srgbClr val="0000FF"/>
                </a:solidFill>
                <a:latin typeface="Calibri"/>
                <a:cs typeface="Calibri"/>
              </a:rPr>
              <a:t>ts</a:t>
            </a:r>
            <a:r>
              <a:rPr sz="1400" b="1" u="heavy" spc="-35" dirty="0">
                <a:solidFill>
                  <a:srgbClr val="0000FF"/>
                </a:solidFill>
                <a:latin typeface="Calibri"/>
                <a:cs typeface="Calibri"/>
              </a:rPr>
              <a:t> </a:t>
            </a:r>
            <a:r>
              <a:rPr sz="1400" b="1" u="heavy" spc="-10" dirty="0">
                <a:solidFill>
                  <a:srgbClr val="0000FF"/>
                </a:solidFill>
                <a:latin typeface="Calibri"/>
                <a:cs typeface="Calibri"/>
              </a:rPr>
              <a:t>(8</a:t>
            </a:r>
            <a:r>
              <a:rPr sz="1400" b="1" u="heavy" dirty="0">
                <a:solidFill>
                  <a:srgbClr val="0000FF"/>
                </a:solidFill>
                <a:latin typeface="Calibri"/>
                <a:cs typeface="Calibri"/>
              </a:rPr>
              <a:t>6</a:t>
            </a:r>
            <a:r>
              <a:rPr sz="1400" b="1" u="heavy" spc="-5" dirty="0">
                <a:solidFill>
                  <a:srgbClr val="0000FF"/>
                </a:solidFill>
                <a:latin typeface="Calibri"/>
                <a:cs typeface="Calibri"/>
              </a:rPr>
              <a:t> </a:t>
            </a:r>
            <a:r>
              <a:rPr sz="1400" b="1" u="heavy" spc="-10" dirty="0">
                <a:solidFill>
                  <a:srgbClr val="0000FF"/>
                </a:solidFill>
                <a:latin typeface="Calibri"/>
                <a:cs typeface="Calibri"/>
              </a:rPr>
              <a:t>%</a:t>
            </a:r>
            <a:r>
              <a:rPr sz="1400" b="1" u="heavy" dirty="0">
                <a:solidFill>
                  <a:srgbClr val="0000FF"/>
                </a:solidFill>
                <a:latin typeface="Calibri"/>
                <a:cs typeface="Calibri"/>
              </a:rPr>
              <a:t>)</a:t>
            </a:r>
            <a:endParaRPr sz="1400">
              <a:latin typeface="Calibri"/>
              <a:cs typeface="Calibri"/>
            </a:endParaRPr>
          </a:p>
        </p:txBody>
      </p:sp>
      <p:sp>
        <p:nvSpPr>
          <p:cNvPr id="32793" name="object 27"/>
          <p:cNvSpPr txBox="1">
            <a:spLocks noChangeArrowheads="1"/>
          </p:cNvSpPr>
          <p:nvPr/>
        </p:nvSpPr>
        <p:spPr bwMode="auto">
          <a:xfrm>
            <a:off x="468313" y="2820988"/>
            <a:ext cx="2884487" cy="930275"/>
          </a:xfrm>
          <a:prstGeom prst="rect">
            <a:avLst/>
          </a:prstGeom>
          <a:noFill/>
          <a:ln w="9524">
            <a:solidFill>
              <a:srgbClr val="00B0F0"/>
            </a:solidFill>
            <a:miter lim="800000"/>
            <a:headEnd/>
            <a:tailEnd/>
          </a:ln>
          <a:extLst>
            <a:ext uri="{909E8E84-426E-40DD-AFC4-6F175D3DCCD1}">
              <a14:hiddenFill xmlns:a14="http://schemas.microsoft.com/office/drawing/2010/main">
                <a:solidFill>
                  <a:srgbClr val="FFFFFF"/>
                </a:solidFill>
              </a14:hiddenFill>
            </a:ext>
          </a:extLst>
        </p:spPr>
        <p:txBody>
          <a:bodyPr lIns="0" tIns="0" rIns="0" bIns="0">
            <a:spAutoFit/>
          </a:bodyPr>
          <a:lstStyle>
            <a:lvl1pPr marL="85725">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fr-FR" altLang="fr-FR" sz="1200"/>
              <a:t>1% sont insuffisants rénaux sévères, 19 % sont insuffisants rénaux modérés</a:t>
            </a:r>
          </a:p>
          <a:p>
            <a:pPr>
              <a:spcBef>
                <a:spcPct val="0"/>
              </a:spcBef>
              <a:buFontTx/>
              <a:buNone/>
            </a:pPr>
            <a:endParaRPr lang="fr-FR" altLang="fr-FR" sz="1200">
              <a:latin typeface="Times New Roman" panose="02020603050405020304" pitchFamily="18" charset="0"/>
              <a:cs typeface="Times New Roman" panose="02020603050405020304" pitchFamily="18" charset="0"/>
            </a:endParaRPr>
          </a:p>
          <a:p>
            <a:pPr>
              <a:spcBef>
                <a:spcPct val="0"/>
              </a:spcBef>
              <a:buFontTx/>
              <a:buNone/>
            </a:pPr>
            <a:r>
              <a:rPr lang="fr-FR" altLang="fr-FR" sz="1200" b="1" u="sng"/>
              <a:t>A ce stade, ils requièrent une adaptation des posologies à leur efficience rénale</a:t>
            </a:r>
          </a:p>
        </p:txBody>
      </p:sp>
      <p:sp>
        <p:nvSpPr>
          <p:cNvPr id="32794" name="Titre 1"/>
          <p:cNvSpPr txBox="1">
            <a:spLocks/>
          </p:cNvSpPr>
          <p:nvPr/>
        </p:nvSpPr>
        <p:spPr bwMode="auto">
          <a:xfrm>
            <a:off x="2847975" y="41275"/>
            <a:ext cx="3683000" cy="777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fr-FR" altLang="fr-FR" sz="2000">
                <a:latin typeface="Arial" panose="020B0604020202020204" pitchFamily="34" charset="0"/>
              </a:rPr>
              <a:t>A L’OFFICINE</a:t>
            </a:r>
          </a:p>
        </p:txBody>
      </p:sp>
    </p:spTree>
    <p:extLst>
      <p:ext uri="{BB962C8B-B14F-4D97-AF65-F5344CB8AC3E}">
        <p14:creationId xmlns:p14="http://schemas.microsoft.com/office/powerpoint/2010/main" val="3200618223"/>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Espace réservé du numéro de diapositive 1"/>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81000C2C-6A15-4FA4-85F9-744C159F46E9}" type="slidenum">
              <a:rPr lang="fr-FR" altLang="fr-FR" sz="1200">
                <a:solidFill>
                  <a:srgbClr val="898989"/>
                </a:solidFill>
              </a:rPr>
              <a:pPr>
                <a:spcBef>
                  <a:spcPct val="0"/>
                </a:spcBef>
                <a:buFontTx/>
                <a:buNone/>
              </a:pPr>
              <a:t>26</a:t>
            </a:fld>
            <a:endParaRPr lang="fr-FR" altLang="fr-FR" sz="1200">
              <a:solidFill>
                <a:srgbClr val="898989"/>
              </a:solidFill>
            </a:endParaRPr>
          </a:p>
        </p:txBody>
      </p:sp>
      <p:sp>
        <p:nvSpPr>
          <p:cNvPr id="34819" name="object 4"/>
          <p:cNvSpPr>
            <a:spLocks noChangeArrowheads="1"/>
          </p:cNvSpPr>
          <p:nvPr/>
        </p:nvSpPr>
        <p:spPr bwMode="auto">
          <a:xfrm>
            <a:off x="0" y="0"/>
            <a:ext cx="323850" cy="6858000"/>
          </a:xfrm>
          <a:prstGeom prst="rect">
            <a:avLst/>
          </a:prstGeom>
          <a:blipFill dpi="0" rotWithShape="1">
            <a:blip r:embed="rId2"/>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endParaRPr lang="fr-FR" altLang="fr-FR"/>
          </a:p>
        </p:txBody>
      </p:sp>
      <p:sp>
        <p:nvSpPr>
          <p:cNvPr id="34820" name="Rectangle 10"/>
          <p:cNvSpPr>
            <a:spLocks noChangeArrowheads="1"/>
          </p:cNvSpPr>
          <p:nvPr/>
        </p:nvSpPr>
        <p:spPr bwMode="auto">
          <a:xfrm>
            <a:off x="1187450" y="1301750"/>
            <a:ext cx="2670175"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fr-FR" altLang="fr-FR" sz="3200"/>
              <a:t>A L’ HOPITAL</a:t>
            </a:r>
          </a:p>
        </p:txBody>
      </p:sp>
      <p:sp>
        <p:nvSpPr>
          <p:cNvPr id="34821" name="Titre 1"/>
          <p:cNvSpPr txBox="1">
            <a:spLocks/>
          </p:cNvSpPr>
          <p:nvPr/>
        </p:nvSpPr>
        <p:spPr bwMode="auto">
          <a:xfrm>
            <a:off x="5219700" y="1208088"/>
            <a:ext cx="3683000" cy="777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fr-FR" altLang="fr-FR">
                <a:latin typeface="Arial" panose="020B0604020202020204" pitchFamily="34" charset="0"/>
              </a:rPr>
              <a:t>A L’OFFICINE</a:t>
            </a:r>
          </a:p>
        </p:txBody>
      </p:sp>
      <p:cxnSp>
        <p:nvCxnSpPr>
          <p:cNvPr id="13" name="Connecteur droit 12"/>
          <p:cNvCxnSpPr/>
          <p:nvPr/>
        </p:nvCxnSpPr>
        <p:spPr>
          <a:xfrm>
            <a:off x="4500563" y="1304925"/>
            <a:ext cx="0" cy="5076825"/>
          </a:xfrm>
          <a:prstGeom prst="line">
            <a:avLst/>
          </a:prstGeom>
        </p:spPr>
        <p:style>
          <a:lnRef idx="1">
            <a:schemeClr val="accent1"/>
          </a:lnRef>
          <a:fillRef idx="0">
            <a:schemeClr val="accent1"/>
          </a:fillRef>
          <a:effectRef idx="0">
            <a:schemeClr val="accent1"/>
          </a:effectRef>
          <a:fontRef idx="minor">
            <a:schemeClr val="tx1"/>
          </a:fontRef>
        </p:style>
      </p:cxnSp>
      <p:sp>
        <p:nvSpPr>
          <p:cNvPr id="34823" name="Titre 1"/>
          <p:cNvSpPr>
            <a:spLocks noGrp="1"/>
          </p:cNvSpPr>
          <p:nvPr>
            <p:ph type="title"/>
          </p:nvPr>
        </p:nvSpPr>
        <p:spPr>
          <a:xfrm>
            <a:off x="460375" y="188913"/>
            <a:ext cx="8229600" cy="1143000"/>
          </a:xfrm>
        </p:spPr>
        <p:txBody>
          <a:bodyPr/>
          <a:lstStyle/>
          <a:p>
            <a:pPr eaLnBrk="1" hangingPunct="1"/>
            <a:r>
              <a:rPr lang="fr-FR" altLang="fr-FR" sz="3200" smtClean="0"/>
              <a:t>INTERVENTIONS PHAMACEUTIQUES</a:t>
            </a:r>
          </a:p>
        </p:txBody>
      </p:sp>
      <p:pic>
        <p:nvPicPr>
          <p:cNvPr id="3482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21225" y="4379913"/>
            <a:ext cx="4146550" cy="200183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4825" name="Image 1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89563" y="1885950"/>
            <a:ext cx="2811462" cy="2419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4826"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85775" y="3813175"/>
            <a:ext cx="3779838" cy="25431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4827" name="ZoneTexte 1"/>
          <p:cNvSpPr txBox="1">
            <a:spLocks noChangeArrowheads="1"/>
          </p:cNvSpPr>
          <p:nvPr/>
        </p:nvSpPr>
        <p:spPr bwMode="auto">
          <a:xfrm>
            <a:off x="323850" y="1985963"/>
            <a:ext cx="4103688" cy="1570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nSpc>
                <a:spcPct val="150000"/>
              </a:lnSpc>
            </a:pPr>
            <a:r>
              <a:rPr lang="fr-FR" altLang="fr-FR" sz="1600"/>
              <a:t>539 patients reçus</a:t>
            </a:r>
          </a:p>
          <a:p>
            <a:pPr>
              <a:lnSpc>
                <a:spcPct val="150000"/>
              </a:lnSpc>
            </a:pPr>
            <a:r>
              <a:rPr lang="fr-FR" altLang="fr-FR" sz="1600"/>
              <a:t>828 PLP et préconisations identifiés</a:t>
            </a:r>
          </a:p>
          <a:p>
            <a:pPr>
              <a:lnSpc>
                <a:spcPct val="150000"/>
              </a:lnSpc>
            </a:pPr>
            <a:r>
              <a:rPr lang="fr-FR" altLang="fr-FR" sz="1600"/>
              <a:t>    520 préconisations acceptés / médecins</a:t>
            </a:r>
          </a:p>
          <a:p>
            <a:pPr>
              <a:lnSpc>
                <a:spcPct val="150000"/>
              </a:lnSpc>
            </a:pPr>
            <a:r>
              <a:rPr lang="fr-FR" altLang="fr-FR" sz="1600"/>
              <a:t>	(soit 63 %)</a:t>
            </a:r>
          </a:p>
        </p:txBody>
      </p:sp>
    </p:spTree>
    <p:extLst>
      <p:ext uri="{BB962C8B-B14F-4D97-AF65-F5344CB8AC3E}">
        <p14:creationId xmlns:p14="http://schemas.microsoft.com/office/powerpoint/2010/main" val="572046803"/>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Espace réservé du numéro de diapositive 1"/>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E463569A-7637-4AD4-B1FE-FE16F53714CD}" type="slidenum">
              <a:rPr lang="fr-FR" altLang="fr-FR" sz="1200">
                <a:solidFill>
                  <a:srgbClr val="898989"/>
                </a:solidFill>
              </a:rPr>
              <a:pPr>
                <a:spcBef>
                  <a:spcPct val="0"/>
                </a:spcBef>
                <a:buFontTx/>
                <a:buNone/>
              </a:pPr>
              <a:t>27</a:t>
            </a:fld>
            <a:endParaRPr lang="fr-FR" altLang="fr-FR" sz="1200">
              <a:solidFill>
                <a:srgbClr val="898989"/>
              </a:solidFill>
            </a:endParaRPr>
          </a:p>
        </p:txBody>
      </p:sp>
      <p:sp>
        <p:nvSpPr>
          <p:cNvPr id="35843" name="object 4"/>
          <p:cNvSpPr>
            <a:spLocks noChangeArrowheads="1"/>
          </p:cNvSpPr>
          <p:nvPr/>
        </p:nvSpPr>
        <p:spPr bwMode="auto">
          <a:xfrm>
            <a:off x="0" y="0"/>
            <a:ext cx="323850" cy="6858000"/>
          </a:xfrm>
          <a:prstGeom prst="rect">
            <a:avLst/>
          </a:prstGeom>
          <a:blipFill dpi="0" rotWithShape="1">
            <a:blip r:embed="rId2"/>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endParaRPr lang="fr-FR" altLang="fr-FR"/>
          </a:p>
        </p:txBody>
      </p:sp>
      <p:sp>
        <p:nvSpPr>
          <p:cNvPr id="35844" name="Rectangle 10"/>
          <p:cNvSpPr>
            <a:spLocks noChangeArrowheads="1"/>
          </p:cNvSpPr>
          <p:nvPr/>
        </p:nvSpPr>
        <p:spPr bwMode="auto">
          <a:xfrm>
            <a:off x="1187450" y="981075"/>
            <a:ext cx="2670175"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fr-FR" altLang="fr-FR" sz="3200"/>
              <a:t>A L’ HOPITAL</a:t>
            </a:r>
          </a:p>
        </p:txBody>
      </p:sp>
      <p:sp>
        <p:nvSpPr>
          <p:cNvPr id="35845" name="Titre 1"/>
          <p:cNvSpPr txBox="1">
            <a:spLocks/>
          </p:cNvSpPr>
          <p:nvPr/>
        </p:nvSpPr>
        <p:spPr bwMode="auto">
          <a:xfrm>
            <a:off x="5219700" y="908050"/>
            <a:ext cx="3683000" cy="777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fr-FR" altLang="fr-FR">
                <a:latin typeface="Arial" panose="020B0604020202020204" pitchFamily="34" charset="0"/>
              </a:rPr>
              <a:t>A L’OFFICINE</a:t>
            </a:r>
          </a:p>
        </p:txBody>
      </p:sp>
      <p:cxnSp>
        <p:nvCxnSpPr>
          <p:cNvPr id="13" name="Connecteur droit 12"/>
          <p:cNvCxnSpPr/>
          <p:nvPr/>
        </p:nvCxnSpPr>
        <p:spPr>
          <a:xfrm>
            <a:off x="4787900" y="1304925"/>
            <a:ext cx="0" cy="5076825"/>
          </a:xfrm>
          <a:prstGeom prst="line">
            <a:avLst/>
          </a:prstGeom>
        </p:spPr>
        <p:style>
          <a:lnRef idx="1">
            <a:schemeClr val="accent1"/>
          </a:lnRef>
          <a:fillRef idx="0">
            <a:schemeClr val="accent1"/>
          </a:fillRef>
          <a:effectRef idx="0">
            <a:schemeClr val="accent1"/>
          </a:effectRef>
          <a:fontRef idx="minor">
            <a:schemeClr val="tx1"/>
          </a:fontRef>
        </p:style>
      </p:cxnSp>
      <p:sp>
        <p:nvSpPr>
          <p:cNvPr id="35847" name="Titre 1"/>
          <p:cNvSpPr>
            <a:spLocks noGrp="1"/>
          </p:cNvSpPr>
          <p:nvPr>
            <p:ph type="title"/>
          </p:nvPr>
        </p:nvSpPr>
        <p:spPr>
          <a:xfrm>
            <a:off x="539750" y="65088"/>
            <a:ext cx="8229600" cy="1143000"/>
          </a:xfrm>
        </p:spPr>
        <p:txBody>
          <a:bodyPr/>
          <a:lstStyle/>
          <a:p>
            <a:pPr eaLnBrk="1" hangingPunct="1"/>
            <a:r>
              <a:rPr lang="fr-FR" altLang="fr-FR" sz="3200" smtClean="0"/>
              <a:t>INTERVENTIONS PHARMACEUTIQUES</a:t>
            </a:r>
          </a:p>
        </p:txBody>
      </p:sp>
      <p:pic>
        <p:nvPicPr>
          <p:cNvPr id="3584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5450" y="1885950"/>
            <a:ext cx="4194175" cy="47371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5849"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049838" y="3344863"/>
            <a:ext cx="4003675" cy="327818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5850" name="Rectangle 1"/>
          <p:cNvSpPr>
            <a:spLocks noChangeArrowheads="1"/>
          </p:cNvSpPr>
          <p:nvPr/>
        </p:nvSpPr>
        <p:spPr bwMode="auto">
          <a:xfrm>
            <a:off x="4887913" y="1597025"/>
            <a:ext cx="4176712" cy="1693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fr-FR" altLang="fr-FR" sz="800"/>
              <a:t>Metformine (17), le Furosémide (17), le Zolpidem (13), le Bromazépam (13), le Zopiclone (12), le Bisoprolol (12), l’Acide acétylsalicylique (12), la Rilménidine (11), le Périndopril (10), le Spirinolactone (9), l’Amlodipine (9), le Diclofénac (8), Uradipil (7), Potassium (7), Potassium (7), Fluindione (7), Dompéridone (7), Calcium vitamine D3 (7), Alfuzosine (6), Escitalopram (6).</a:t>
            </a:r>
          </a:p>
          <a:p>
            <a:r>
              <a:rPr lang="fr-FR" altLang="fr-FR" sz="800"/>
              <a:t>	</a:t>
            </a:r>
          </a:p>
          <a:p>
            <a:r>
              <a:rPr lang="fr-FR" altLang="fr-FR" sz="800"/>
              <a:t>Les thèmes les plus fréquemment abordés sont le bon usage des benzodiazépines et apparentés, leur utilisation dans le traitement de l’insomnie et la majoration potentielle du risque de chute (67 cas), le bon usage des antidiabétiques et la prise en charge du diabète (36 cas), le risque potentiel d’hypotension orthostatique (29 cas) et le bon usage des antihypertenseurs (21 cas), les précautions d’utilisation des AINS (21 cas), l’inobservance (11 cas), la charge anticholinergique (10 cas) et le bon usage des AVK (10 cas).</a:t>
            </a:r>
          </a:p>
        </p:txBody>
      </p:sp>
    </p:spTree>
    <p:extLst>
      <p:ext uri="{BB962C8B-B14F-4D97-AF65-F5344CB8AC3E}">
        <p14:creationId xmlns:p14="http://schemas.microsoft.com/office/powerpoint/2010/main" val="446724857"/>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8504238" y="6465888"/>
            <a:ext cx="103187" cy="177800"/>
          </a:xfrm>
          <a:prstGeom prst="rect">
            <a:avLst/>
          </a:prstGeom>
        </p:spPr>
        <p:txBody>
          <a:bodyPr lIns="0" tIns="0" rIns="0" bIns="0">
            <a:spAutoFit/>
          </a:bodyPr>
          <a:lstStyle/>
          <a:p>
            <a:pPr marL="12700">
              <a:defRPr/>
            </a:pPr>
            <a:r>
              <a:rPr sz="1200" spc="-10" dirty="0">
                <a:solidFill>
                  <a:srgbClr val="888888"/>
                </a:solidFill>
                <a:latin typeface="Calibri"/>
                <a:cs typeface="Calibri"/>
              </a:rPr>
              <a:t>2</a:t>
            </a:r>
            <a:endParaRPr sz="1200" dirty="0">
              <a:latin typeface="Calibri"/>
              <a:cs typeface="Calibri"/>
            </a:endParaRPr>
          </a:p>
        </p:txBody>
      </p:sp>
      <p:sp>
        <p:nvSpPr>
          <p:cNvPr id="6" name="ZoneTexte 5"/>
          <p:cNvSpPr txBox="1"/>
          <p:nvPr/>
        </p:nvSpPr>
        <p:spPr>
          <a:xfrm>
            <a:off x="698500" y="1333500"/>
            <a:ext cx="8137525" cy="3539430"/>
          </a:xfrm>
          <a:prstGeom prst="rect">
            <a:avLst/>
          </a:prstGeom>
          <a:noFill/>
        </p:spPr>
        <p:txBody>
          <a:bodyPr>
            <a:spAutoFit/>
          </a:bodyPr>
          <a:lstStyle/>
          <a:p>
            <a:pPr marL="1163638" indent="-1163638">
              <a:lnSpc>
                <a:spcPct val="200000"/>
              </a:lnSpc>
              <a:defRPr/>
            </a:pPr>
            <a:r>
              <a:rPr lang="fr-FR" sz="1600" b="1" u="sng" dirty="0">
                <a:latin typeface="Arial" charset="0"/>
                <a:cs typeface="Arial" charset="0"/>
              </a:rPr>
              <a:t>1° PARTIE </a:t>
            </a:r>
            <a:r>
              <a:rPr lang="fr-FR" sz="1600" b="1" dirty="0">
                <a:latin typeface="Arial" charset="0"/>
                <a:cs typeface="Arial" charset="0"/>
              </a:rPr>
              <a:t>:  </a:t>
            </a:r>
            <a:r>
              <a:rPr lang="fr-FR" sz="1600" b="1" dirty="0" smtClean="0">
                <a:latin typeface="Arial" charset="0"/>
                <a:cs typeface="Arial" charset="0"/>
              </a:rPr>
              <a:t>CONTEXTE </a:t>
            </a:r>
          </a:p>
          <a:p>
            <a:pPr marL="1163638" indent="-1163638">
              <a:lnSpc>
                <a:spcPct val="200000"/>
              </a:lnSpc>
              <a:defRPr/>
            </a:pPr>
            <a:r>
              <a:rPr lang="fr-FR" sz="1600" b="1" dirty="0">
                <a:latin typeface="Arial" charset="0"/>
                <a:cs typeface="Arial" charset="0"/>
              </a:rPr>
              <a:t>	</a:t>
            </a:r>
          </a:p>
          <a:p>
            <a:pPr marL="1163638" indent="-1163638">
              <a:lnSpc>
                <a:spcPct val="200000"/>
              </a:lnSpc>
              <a:defRPr/>
            </a:pPr>
            <a:r>
              <a:rPr lang="fr-FR" sz="1600" b="1" u="sng" dirty="0">
                <a:latin typeface="Arial" charset="0"/>
                <a:cs typeface="Arial" charset="0"/>
              </a:rPr>
              <a:t>2° PARTIE :</a:t>
            </a:r>
            <a:r>
              <a:rPr lang="fr-FR" sz="1600" b="1" dirty="0">
                <a:latin typeface="Arial" charset="0"/>
                <a:cs typeface="Arial" charset="0"/>
              </a:rPr>
              <a:t>	GENESE DU BILAN PHARMACEUTIQUE NORMALISE (noté BPN)</a:t>
            </a:r>
          </a:p>
          <a:p>
            <a:pPr>
              <a:lnSpc>
                <a:spcPct val="200000"/>
              </a:lnSpc>
              <a:tabLst>
                <a:tab pos="989013" algn="l"/>
              </a:tabLst>
              <a:defRPr/>
            </a:pPr>
            <a:endParaRPr lang="fr-FR" sz="1600" b="1" dirty="0">
              <a:latin typeface="Arial" charset="0"/>
              <a:cs typeface="Arial" charset="0"/>
            </a:endParaRPr>
          </a:p>
          <a:p>
            <a:pPr>
              <a:lnSpc>
                <a:spcPct val="200000"/>
              </a:lnSpc>
              <a:defRPr/>
            </a:pPr>
            <a:r>
              <a:rPr lang="fr-FR" sz="1600" b="1" u="sng" dirty="0">
                <a:latin typeface="Arial" charset="0"/>
                <a:cs typeface="Arial" charset="0"/>
              </a:rPr>
              <a:t>3° PARTIE </a:t>
            </a:r>
            <a:r>
              <a:rPr lang="fr-FR" sz="1600" b="1" dirty="0">
                <a:latin typeface="Arial" charset="0"/>
                <a:cs typeface="Arial" charset="0"/>
              </a:rPr>
              <a:t>: LES RESULTATS A L’HOPITAL ET EN VILLE</a:t>
            </a:r>
          </a:p>
          <a:p>
            <a:pPr>
              <a:lnSpc>
                <a:spcPct val="200000"/>
              </a:lnSpc>
              <a:defRPr/>
            </a:pPr>
            <a:endParaRPr lang="fr-FR" sz="1600" b="1" dirty="0">
              <a:latin typeface="Arial" charset="0"/>
              <a:cs typeface="Arial" charset="0"/>
            </a:endParaRPr>
          </a:p>
          <a:p>
            <a:pPr>
              <a:lnSpc>
                <a:spcPct val="200000"/>
              </a:lnSpc>
              <a:defRPr/>
            </a:pPr>
            <a:r>
              <a:rPr lang="fr-FR" sz="1600" b="1" u="sng" dirty="0">
                <a:latin typeface="Arial" charset="0"/>
                <a:cs typeface="Arial" charset="0"/>
              </a:rPr>
              <a:t>4° PARTIE </a:t>
            </a:r>
            <a:r>
              <a:rPr lang="fr-FR" sz="1600" b="1" dirty="0">
                <a:latin typeface="Arial" charset="0"/>
                <a:cs typeface="Arial" charset="0"/>
              </a:rPr>
              <a:t>: CONCLUSIONS ET PERSPECTIVES</a:t>
            </a:r>
          </a:p>
        </p:txBody>
      </p:sp>
      <p:sp>
        <p:nvSpPr>
          <p:cNvPr id="17412" name="ZoneTexte 2"/>
          <p:cNvSpPr txBox="1">
            <a:spLocks noChangeArrowheads="1"/>
          </p:cNvSpPr>
          <p:nvPr/>
        </p:nvSpPr>
        <p:spPr bwMode="auto">
          <a:xfrm>
            <a:off x="3203575" y="333375"/>
            <a:ext cx="252095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fr-FR" altLang="fr-FR" sz="3200">
                <a:solidFill>
                  <a:srgbClr val="0000FF"/>
                </a:solidFill>
              </a:rPr>
              <a:t>PLAN</a:t>
            </a:r>
          </a:p>
        </p:txBody>
      </p:sp>
      <p:sp>
        <p:nvSpPr>
          <p:cNvPr id="8" name="Rectangle 5"/>
          <p:cNvSpPr>
            <a:spLocks noChangeArrowheads="1"/>
          </p:cNvSpPr>
          <p:nvPr/>
        </p:nvSpPr>
        <p:spPr bwMode="auto">
          <a:xfrm>
            <a:off x="0" y="0"/>
            <a:ext cx="191293" cy="6858000"/>
          </a:xfrm>
          <a:prstGeom prst="rect">
            <a:avLst/>
          </a:prstGeom>
          <a:gradFill rotWithShape="1">
            <a:gsLst>
              <a:gs pos="0">
                <a:srgbClr val="0099FF"/>
              </a:gs>
              <a:gs pos="100000">
                <a:schemeClr val="bg1"/>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charset="0"/>
                <a:cs typeface="Arial" charset="0"/>
              </a:defRPr>
            </a:lvl1pPr>
            <a:lvl2pPr marL="742950" indent="-285750">
              <a:spcBef>
                <a:spcPct val="20000"/>
              </a:spcBef>
              <a:buChar char="–"/>
              <a:defRPr sz="2800">
                <a:solidFill>
                  <a:schemeClr val="tx1"/>
                </a:solidFill>
                <a:latin typeface="Arial" charset="0"/>
                <a:cs typeface="Arial" charset="0"/>
              </a:defRPr>
            </a:lvl2pPr>
            <a:lvl3pPr marL="1143000" indent="-228600">
              <a:spcBef>
                <a:spcPct val="20000"/>
              </a:spcBef>
              <a:buChar char="•"/>
              <a:defRPr sz="2400">
                <a:solidFill>
                  <a:schemeClr val="tx1"/>
                </a:solidFill>
                <a:latin typeface="Arial" charset="0"/>
                <a:cs typeface="Arial" charset="0"/>
              </a:defRPr>
            </a:lvl3pPr>
            <a:lvl4pPr marL="1600200" indent="-228600">
              <a:spcBef>
                <a:spcPct val="20000"/>
              </a:spcBef>
              <a:buChar char="–"/>
              <a:defRPr sz="2000">
                <a:solidFill>
                  <a:schemeClr val="tx1"/>
                </a:solidFill>
                <a:latin typeface="Arial" charset="0"/>
                <a:cs typeface="Arial" charset="0"/>
              </a:defRPr>
            </a:lvl4pPr>
            <a:lvl5pPr marL="2057400" indent="-22860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algn="ctr" eaLnBrk="1" hangingPunct="1">
              <a:spcBef>
                <a:spcPct val="0"/>
              </a:spcBef>
              <a:buFontTx/>
              <a:buNone/>
            </a:pPr>
            <a:endParaRPr lang="en-GB" altLang="fr-FR" sz="1800"/>
          </a:p>
        </p:txBody>
      </p:sp>
    </p:spTree>
    <p:extLst>
      <p:ext uri="{BB962C8B-B14F-4D97-AF65-F5344CB8AC3E}">
        <p14:creationId xmlns:p14="http://schemas.microsoft.com/office/powerpoint/2010/main" val="784572744"/>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Titre 1"/>
          <p:cNvSpPr>
            <a:spLocks noGrp="1"/>
          </p:cNvSpPr>
          <p:nvPr>
            <p:ph type="title"/>
          </p:nvPr>
        </p:nvSpPr>
        <p:spPr>
          <a:xfrm>
            <a:off x="323850" y="12700"/>
            <a:ext cx="8229600" cy="1143000"/>
          </a:xfrm>
        </p:spPr>
        <p:txBody>
          <a:bodyPr/>
          <a:lstStyle/>
          <a:p>
            <a:pPr eaLnBrk="1" hangingPunct="1"/>
            <a:r>
              <a:rPr lang="fr-FR" altLang="fr-FR" sz="3200" dirty="0" smtClean="0">
                <a:solidFill>
                  <a:srgbClr val="0000FF"/>
                </a:solidFill>
              </a:rPr>
              <a:t>Conclusion</a:t>
            </a:r>
          </a:p>
        </p:txBody>
      </p:sp>
      <p:sp>
        <p:nvSpPr>
          <p:cNvPr id="74755" name="Espace réservé du contenu 2"/>
          <p:cNvSpPr>
            <a:spLocks noGrp="1"/>
          </p:cNvSpPr>
          <p:nvPr>
            <p:ph idx="1"/>
          </p:nvPr>
        </p:nvSpPr>
        <p:spPr>
          <a:xfrm>
            <a:off x="460375" y="1052513"/>
            <a:ext cx="8229600" cy="5545137"/>
          </a:xfrm>
        </p:spPr>
        <p:txBody>
          <a:bodyPr/>
          <a:lstStyle/>
          <a:p>
            <a:pPr marL="0" indent="0" eaLnBrk="1" hangingPunct="1">
              <a:spcBef>
                <a:spcPct val="0"/>
              </a:spcBef>
              <a:buFontTx/>
              <a:buNone/>
              <a:defRPr/>
            </a:pPr>
            <a:r>
              <a:rPr lang="fr-FR" altLang="fr-FR" dirty="0" smtClean="0"/>
              <a:t>BILAN PHARMACEUTIQUE NORMALISE </a:t>
            </a:r>
          </a:p>
          <a:p>
            <a:pPr lvl="1" eaLnBrk="1" hangingPunct="1">
              <a:buFont typeface="Arial" charset="0"/>
              <a:buChar char="–"/>
              <a:defRPr/>
            </a:pPr>
            <a:r>
              <a:rPr lang="fr-FR" altLang="fr-FR" dirty="0" smtClean="0"/>
              <a:t>d’ores et déjà réalisable</a:t>
            </a:r>
          </a:p>
          <a:p>
            <a:pPr lvl="1" eaLnBrk="1" hangingPunct="1">
              <a:buFont typeface="Arial" charset="0"/>
              <a:buChar char="–"/>
              <a:defRPr/>
            </a:pPr>
            <a:r>
              <a:rPr lang="fr-FR" altLang="fr-FR" dirty="0" smtClean="0"/>
              <a:t>modulable</a:t>
            </a:r>
          </a:p>
          <a:p>
            <a:pPr lvl="1" eaLnBrk="1" hangingPunct="1">
              <a:buFont typeface="Arial" charset="0"/>
              <a:buChar char="–"/>
              <a:defRPr/>
            </a:pPr>
            <a:r>
              <a:rPr lang="fr-FR" altLang="fr-FR" dirty="0" smtClean="0"/>
              <a:t>Impact clinique à étudier (</a:t>
            </a:r>
            <a:r>
              <a:rPr lang="fr-FR" altLang="fr-FR" dirty="0" err="1" smtClean="0"/>
              <a:t>Ensring</a:t>
            </a:r>
            <a:r>
              <a:rPr lang="fr-FR" altLang="fr-FR" dirty="0" smtClean="0"/>
              <a:t> et al., 2015)</a:t>
            </a:r>
            <a:endParaRPr lang="fr-FR" altLang="fr-FR" dirty="0"/>
          </a:p>
          <a:p>
            <a:pPr marL="457200" lvl="1" indent="0" eaLnBrk="1" hangingPunct="1">
              <a:buFont typeface="Arial" charset="0"/>
              <a:buNone/>
              <a:defRPr/>
            </a:pPr>
            <a:endParaRPr lang="fr-FR" altLang="fr-FR" dirty="0" smtClean="0"/>
          </a:p>
          <a:p>
            <a:pPr eaLnBrk="1" hangingPunct="1">
              <a:buFont typeface="Arial" charset="0"/>
              <a:buChar char="•"/>
              <a:defRPr/>
            </a:pPr>
            <a:r>
              <a:rPr lang="fr-FR" altLang="fr-FR" dirty="0" smtClean="0"/>
              <a:t>Pharmacie clinique </a:t>
            </a:r>
          </a:p>
          <a:p>
            <a:pPr lvl="1" eaLnBrk="1" hangingPunct="1">
              <a:buFont typeface="Arial" charset="0"/>
              <a:buChar char="–"/>
              <a:defRPr/>
            </a:pPr>
            <a:r>
              <a:rPr lang="fr-FR" altLang="fr-FR" dirty="0" smtClean="0"/>
              <a:t>Cœur de métier</a:t>
            </a:r>
          </a:p>
          <a:p>
            <a:pPr lvl="1" eaLnBrk="1" hangingPunct="1">
              <a:buFont typeface="Arial" charset="0"/>
              <a:buChar char="–"/>
              <a:defRPr/>
            </a:pPr>
            <a:r>
              <a:rPr lang="fr-FR" altLang="fr-FR" dirty="0" smtClean="0"/>
              <a:t>Intégrer des équipes multidisciplinaires (qualité des échanges avec les médecins)</a:t>
            </a:r>
          </a:p>
          <a:p>
            <a:pPr lvl="1" eaLnBrk="1" hangingPunct="1">
              <a:buFont typeface="Arial" charset="0"/>
              <a:buChar char="–"/>
              <a:defRPr/>
            </a:pPr>
            <a:r>
              <a:rPr lang="fr-FR" altLang="fr-FR" dirty="0" smtClean="0"/>
              <a:t>Politique de santé </a:t>
            </a:r>
            <a:r>
              <a:rPr lang="fr-FR" altLang="fr-FR" sz="2400" dirty="0" smtClean="0"/>
              <a:t>(GHT encourage le déploiement)</a:t>
            </a:r>
          </a:p>
        </p:txBody>
      </p:sp>
      <p:sp>
        <p:nvSpPr>
          <p:cNvPr id="37892" name="Espace réservé du numéro de diapositive 1"/>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4D3EAF33-4A76-4DC8-894E-536D8E6234D8}" type="slidenum">
              <a:rPr lang="fr-FR" altLang="fr-FR" sz="1200">
                <a:solidFill>
                  <a:srgbClr val="898989"/>
                </a:solidFill>
              </a:rPr>
              <a:pPr>
                <a:spcBef>
                  <a:spcPct val="0"/>
                </a:spcBef>
                <a:buFontTx/>
                <a:buNone/>
              </a:pPr>
              <a:t>29</a:t>
            </a:fld>
            <a:endParaRPr lang="fr-FR" altLang="fr-FR" sz="1200">
              <a:solidFill>
                <a:srgbClr val="898989"/>
              </a:solidFill>
            </a:endParaRPr>
          </a:p>
        </p:txBody>
      </p:sp>
      <p:sp>
        <p:nvSpPr>
          <p:cNvPr id="37893" name="object 4"/>
          <p:cNvSpPr>
            <a:spLocks noChangeArrowheads="1"/>
          </p:cNvSpPr>
          <p:nvPr/>
        </p:nvSpPr>
        <p:spPr bwMode="auto">
          <a:xfrm>
            <a:off x="0" y="0"/>
            <a:ext cx="323850" cy="6858000"/>
          </a:xfrm>
          <a:prstGeom prst="rect">
            <a:avLst/>
          </a:prstGeom>
          <a:blipFill dpi="0" rotWithShape="1">
            <a:blip r:embed="rId2"/>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endParaRPr lang="fr-FR" altLang="fr-FR"/>
          </a:p>
        </p:txBody>
      </p:sp>
    </p:spTree>
    <p:extLst>
      <p:ext uri="{BB962C8B-B14F-4D97-AF65-F5344CB8AC3E}">
        <p14:creationId xmlns:p14="http://schemas.microsoft.com/office/powerpoint/2010/main" val="425427116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8504238" y="6465888"/>
            <a:ext cx="103187" cy="177800"/>
          </a:xfrm>
          <a:prstGeom prst="rect">
            <a:avLst/>
          </a:prstGeom>
        </p:spPr>
        <p:txBody>
          <a:bodyPr lIns="0" tIns="0" rIns="0" bIns="0">
            <a:spAutoFit/>
          </a:bodyPr>
          <a:lstStyle/>
          <a:p>
            <a:pPr marL="12700">
              <a:defRPr/>
            </a:pPr>
            <a:r>
              <a:rPr sz="1200" spc="-10" dirty="0">
                <a:solidFill>
                  <a:srgbClr val="888888"/>
                </a:solidFill>
                <a:latin typeface="Calibri"/>
                <a:cs typeface="Calibri"/>
              </a:rPr>
              <a:t>2</a:t>
            </a:r>
            <a:endParaRPr sz="1200" dirty="0">
              <a:latin typeface="Calibri"/>
              <a:cs typeface="Calibri"/>
            </a:endParaRPr>
          </a:p>
        </p:txBody>
      </p:sp>
      <p:sp>
        <p:nvSpPr>
          <p:cNvPr id="6" name="ZoneTexte 5"/>
          <p:cNvSpPr txBox="1"/>
          <p:nvPr/>
        </p:nvSpPr>
        <p:spPr>
          <a:xfrm>
            <a:off x="698500" y="1333500"/>
            <a:ext cx="8137525" cy="3539430"/>
          </a:xfrm>
          <a:prstGeom prst="rect">
            <a:avLst/>
          </a:prstGeom>
          <a:noFill/>
        </p:spPr>
        <p:txBody>
          <a:bodyPr>
            <a:spAutoFit/>
          </a:bodyPr>
          <a:lstStyle/>
          <a:p>
            <a:pPr marL="1163638" indent="-1163638">
              <a:lnSpc>
                <a:spcPct val="200000"/>
              </a:lnSpc>
              <a:defRPr/>
            </a:pPr>
            <a:r>
              <a:rPr lang="fr-FR" sz="1600" b="1" u="sng" dirty="0">
                <a:latin typeface="Arial" charset="0"/>
                <a:cs typeface="Arial" charset="0"/>
              </a:rPr>
              <a:t>1° PARTIE </a:t>
            </a:r>
            <a:r>
              <a:rPr lang="fr-FR" sz="1600" b="1" dirty="0">
                <a:latin typeface="Arial" charset="0"/>
                <a:cs typeface="Arial" charset="0"/>
              </a:rPr>
              <a:t>:  </a:t>
            </a:r>
            <a:r>
              <a:rPr lang="fr-FR" sz="1600" b="1" dirty="0" smtClean="0">
                <a:latin typeface="Arial" charset="0"/>
                <a:cs typeface="Arial" charset="0"/>
              </a:rPr>
              <a:t>CONTEXTE / présentation du CH Chaumont-en-Vexin</a:t>
            </a:r>
          </a:p>
          <a:p>
            <a:pPr marL="1163638" indent="-1163638">
              <a:lnSpc>
                <a:spcPct val="200000"/>
              </a:lnSpc>
              <a:defRPr/>
            </a:pPr>
            <a:r>
              <a:rPr lang="fr-FR" sz="1600" b="1" dirty="0">
                <a:latin typeface="Arial" charset="0"/>
                <a:cs typeface="Arial" charset="0"/>
              </a:rPr>
              <a:t>	</a:t>
            </a:r>
          </a:p>
          <a:p>
            <a:pPr marL="1163638" indent="-1163638">
              <a:lnSpc>
                <a:spcPct val="200000"/>
              </a:lnSpc>
              <a:defRPr/>
            </a:pPr>
            <a:r>
              <a:rPr lang="fr-FR" sz="1600" b="1" u="sng" dirty="0">
                <a:latin typeface="Arial" charset="0"/>
                <a:cs typeface="Arial" charset="0"/>
              </a:rPr>
              <a:t>2° PARTIE :</a:t>
            </a:r>
            <a:r>
              <a:rPr lang="fr-FR" sz="1600" b="1" dirty="0">
                <a:latin typeface="Arial" charset="0"/>
                <a:cs typeface="Arial" charset="0"/>
              </a:rPr>
              <a:t>	GENESE DU BILAN PHARMACEUTIQUE NORMALISE (noté BPN)</a:t>
            </a:r>
          </a:p>
          <a:p>
            <a:pPr>
              <a:lnSpc>
                <a:spcPct val="200000"/>
              </a:lnSpc>
              <a:tabLst>
                <a:tab pos="989013" algn="l"/>
              </a:tabLst>
              <a:defRPr/>
            </a:pPr>
            <a:endParaRPr lang="fr-FR" sz="1600" b="1" dirty="0">
              <a:latin typeface="Arial" charset="0"/>
              <a:cs typeface="Arial" charset="0"/>
            </a:endParaRPr>
          </a:p>
          <a:p>
            <a:pPr>
              <a:lnSpc>
                <a:spcPct val="200000"/>
              </a:lnSpc>
              <a:defRPr/>
            </a:pPr>
            <a:r>
              <a:rPr lang="fr-FR" sz="1600" b="1" u="sng" dirty="0">
                <a:latin typeface="Arial" charset="0"/>
                <a:cs typeface="Arial" charset="0"/>
              </a:rPr>
              <a:t>3° PARTIE </a:t>
            </a:r>
            <a:r>
              <a:rPr lang="fr-FR" sz="1600" b="1" dirty="0">
                <a:latin typeface="Arial" charset="0"/>
                <a:cs typeface="Arial" charset="0"/>
              </a:rPr>
              <a:t>: LES RESULTATS A L’HOPITAL ET EN VILLE</a:t>
            </a:r>
          </a:p>
          <a:p>
            <a:pPr>
              <a:lnSpc>
                <a:spcPct val="200000"/>
              </a:lnSpc>
              <a:defRPr/>
            </a:pPr>
            <a:endParaRPr lang="fr-FR" sz="1600" b="1" dirty="0">
              <a:latin typeface="Arial" charset="0"/>
              <a:cs typeface="Arial" charset="0"/>
            </a:endParaRPr>
          </a:p>
          <a:p>
            <a:pPr>
              <a:lnSpc>
                <a:spcPct val="200000"/>
              </a:lnSpc>
              <a:defRPr/>
            </a:pPr>
            <a:r>
              <a:rPr lang="fr-FR" sz="1600" b="1" u="sng" dirty="0">
                <a:latin typeface="Arial" charset="0"/>
                <a:cs typeface="Arial" charset="0"/>
              </a:rPr>
              <a:t>4° PARTIE </a:t>
            </a:r>
            <a:r>
              <a:rPr lang="fr-FR" sz="1600" b="1" dirty="0">
                <a:latin typeface="Arial" charset="0"/>
                <a:cs typeface="Arial" charset="0"/>
              </a:rPr>
              <a:t>: CONCLUSIONS ET PERSPECTIVES</a:t>
            </a:r>
          </a:p>
        </p:txBody>
      </p:sp>
      <p:sp>
        <p:nvSpPr>
          <p:cNvPr id="17412" name="ZoneTexte 2"/>
          <p:cNvSpPr txBox="1">
            <a:spLocks noChangeArrowheads="1"/>
          </p:cNvSpPr>
          <p:nvPr/>
        </p:nvSpPr>
        <p:spPr bwMode="auto">
          <a:xfrm>
            <a:off x="3203575" y="333375"/>
            <a:ext cx="252095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fr-FR" altLang="fr-FR" sz="3200">
                <a:solidFill>
                  <a:srgbClr val="0000FF"/>
                </a:solidFill>
              </a:rPr>
              <a:t>PLAN</a:t>
            </a:r>
          </a:p>
        </p:txBody>
      </p:sp>
      <p:sp>
        <p:nvSpPr>
          <p:cNvPr id="8" name="Rectangle 5"/>
          <p:cNvSpPr>
            <a:spLocks noChangeArrowheads="1"/>
          </p:cNvSpPr>
          <p:nvPr/>
        </p:nvSpPr>
        <p:spPr bwMode="auto">
          <a:xfrm>
            <a:off x="0" y="0"/>
            <a:ext cx="191293" cy="6858000"/>
          </a:xfrm>
          <a:prstGeom prst="rect">
            <a:avLst/>
          </a:prstGeom>
          <a:gradFill rotWithShape="1">
            <a:gsLst>
              <a:gs pos="0">
                <a:srgbClr val="0099FF"/>
              </a:gs>
              <a:gs pos="100000">
                <a:schemeClr val="bg1"/>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charset="0"/>
                <a:cs typeface="Arial" charset="0"/>
              </a:defRPr>
            </a:lvl1pPr>
            <a:lvl2pPr marL="742950" indent="-285750">
              <a:spcBef>
                <a:spcPct val="20000"/>
              </a:spcBef>
              <a:buChar char="–"/>
              <a:defRPr sz="2800">
                <a:solidFill>
                  <a:schemeClr val="tx1"/>
                </a:solidFill>
                <a:latin typeface="Arial" charset="0"/>
                <a:cs typeface="Arial" charset="0"/>
              </a:defRPr>
            </a:lvl2pPr>
            <a:lvl3pPr marL="1143000" indent="-228600">
              <a:spcBef>
                <a:spcPct val="20000"/>
              </a:spcBef>
              <a:buChar char="•"/>
              <a:defRPr sz="2400">
                <a:solidFill>
                  <a:schemeClr val="tx1"/>
                </a:solidFill>
                <a:latin typeface="Arial" charset="0"/>
                <a:cs typeface="Arial" charset="0"/>
              </a:defRPr>
            </a:lvl3pPr>
            <a:lvl4pPr marL="1600200" indent="-228600">
              <a:spcBef>
                <a:spcPct val="20000"/>
              </a:spcBef>
              <a:buChar char="–"/>
              <a:defRPr sz="2000">
                <a:solidFill>
                  <a:schemeClr val="tx1"/>
                </a:solidFill>
                <a:latin typeface="Arial" charset="0"/>
                <a:cs typeface="Arial" charset="0"/>
              </a:defRPr>
            </a:lvl4pPr>
            <a:lvl5pPr marL="2057400" indent="-22860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algn="ctr" eaLnBrk="1" hangingPunct="1">
              <a:spcBef>
                <a:spcPct val="0"/>
              </a:spcBef>
              <a:buFontTx/>
              <a:buNone/>
            </a:pPr>
            <a:endParaRPr lang="en-GB" altLang="fr-FR" sz="1800"/>
          </a:p>
        </p:txBody>
      </p:sp>
    </p:spTree>
    <p:extLst>
      <p:ext uri="{BB962C8B-B14F-4D97-AF65-F5344CB8AC3E}">
        <p14:creationId xmlns:p14="http://schemas.microsoft.com/office/powerpoint/2010/main" val="3434694753"/>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12"/>
          </p:nvPr>
        </p:nvSpPr>
        <p:spPr/>
        <p:txBody>
          <a:bodyPr/>
          <a:lstStyle/>
          <a:p>
            <a:fld id="{C93F3F6B-A603-4548-ABE9-9F9DEC678465}" type="slidenum">
              <a:rPr lang="fr-FR" smtClean="0"/>
              <a:pPr/>
              <a:t>30</a:t>
            </a:fld>
            <a:endParaRPr lang="fr-FR"/>
          </a:p>
        </p:txBody>
      </p:sp>
      <p:sp>
        <p:nvSpPr>
          <p:cNvPr id="3" name="Zone de texte 2"/>
          <p:cNvSpPr txBox="1">
            <a:spLocks noChangeArrowheads="1"/>
          </p:cNvSpPr>
          <p:nvPr/>
        </p:nvSpPr>
        <p:spPr bwMode="auto">
          <a:xfrm>
            <a:off x="46905" y="2944813"/>
            <a:ext cx="1428751" cy="847725"/>
          </a:xfrm>
          <a:prstGeom prst="rect">
            <a:avLst/>
          </a:prstGeom>
          <a:solidFill>
            <a:srgbClr val="FFFFFF"/>
          </a:solidFill>
          <a:ln w="28575">
            <a:solidFill>
              <a:srgbClr val="00B050"/>
            </a:solid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fr-FR" altLang="fr-FR" sz="1100" b="0" i="0" u="none" strike="noStrike" cap="none" normalizeH="0" baseline="0" smtClean="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EVALUATION GERIATRIQUE PHARMACEUTIQUE HOSPITALIERE</a:t>
            </a:r>
            <a:endParaRPr kumimoji="0" lang="fr-FR" altLang="fr-FR" sz="1800" b="0" i="0" u="none" strike="noStrike" cap="none" normalizeH="0" baseline="0" smtClean="0">
              <a:ln>
                <a:noFill/>
              </a:ln>
              <a:solidFill>
                <a:schemeClr val="tx1"/>
              </a:solidFill>
              <a:effectLst/>
              <a:latin typeface="Arial" panose="020B0604020202020204" pitchFamily="34" charset="0"/>
            </a:endParaRPr>
          </a:p>
        </p:txBody>
      </p:sp>
      <p:sp>
        <p:nvSpPr>
          <p:cNvPr id="4" name="Text Box 38"/>
          <p:cNvSpPr txBox="1">
            <a:spLocks noChangeArrowheads="1"/>
          </p:cNvSpPr>
          <p:nvPr/>
        </p:nvSpPr>
        <p:spPr bwMode="auto">
          <a:xfrm>
            <a:off x="2843808" y="2924944"/>
            <a:ext cx="1095375" cy="838200"/>
          </a:xfrm>
          <a:prstGeom prst="rect">
            <a:avLst/>
          </a:prstGeom>
          <a:solidFill>
            <a:srgbClr val="FFFFFF"/>
          </a:solidFill>
          <a:ln w="38100">
            <a:solidFill>
              <a:srgbClr val="00B050"/>
            </a:solid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fr-FR" altLang="fr-FR" sz="1100" b="0" i="0" u="none" strike="noStrike" cap="none" normalizeH="0" baseline="0" smtClean="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EVALUATION GERIATRIQUE A L’OFFICINE EGO 1</a:t>
            </a:r>
            <a:endParaRPr kumimoji="0" lang="fr-FR" altLang="fr-FR" sz="1800" b="0" i="0" u="none" strike="noStrike" cap="none" normalizeH="0" baseline="0" smtClean="0">
              <a:ln>
                <a:noFill/>
              </a:ln>
              <a:solidFill>
                <a:schemeClr val="tx1"/>
              </a:solidFill>
              <a:effectLst/>
              <a:latin typeface="Arial" panose="020B0604020202020204" pitchFamily="34" charset="0"/>
            </a:endParaRPr>
          </a:p>
        </p:txBody>
      </p:sp>
      <p:cxnSp>
        <p:nvCxnSpPr>
          <p:cNvPr id="6" name="Connecteur droit avec flèche 5"/>
          <p:cNvCxnSpPr/>
          <p:nvPr/>
        </p:nvCxnSpPr>
        <p:spPr>
          <a:xfrm>
            <a:off x="1438300" y="3356992"/>
            <a:ext cx="1333500" cy="0"/>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cxnSp>
        <p:nvCxnSpPr>
          <p:cNvPr id="7" name="Connecteur droit avec flèche 6"/>
          <p:cNvCxnSpPr/>
          <p:nvPr/>
        </p:nvCxnSpPr>
        <p:spPr>
          <a:xfrm>
            <a:off x="3923928" y="3356992"/>
            <a:ext cx="1362075" cy="0"/>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sp>
        <p:nvSpPr>
          <p:cNvPr id="8" name="Text Box 34"/>
          <p:cNvSpPr txBox="1">
            <a:spLocks noChangeArrowheads="1"/>
          </p:cNvSpPr>
          <p:nvPr/>
        </p:nvSpPr>
        <p:spPr bwMode="auto">
          <a:xfrm>
            <a:off x="3405188" y="746125"/>
            <a:ext cx="1209675" cy="466725"/>
          </a:xfrm>
          <a:prstGeom prst="rect">
            <a:avLst/>
          </a:prstGeom>
          <a:solidFill>
            <a:srgbClr val="FFFFFF"/>
          </a:solidFill>
          <a:ln w="9525">
            <a:solidFill>
              <a:srgbClr val="00B050"/>
            </a:solid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1100" b="0" i="0" u="none" strike="noStrike" cap="none" normalizeH="0" baseline="0" smtClean="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1.1 DEPISTAGE DE LA FRAGILITE</a:t>
            </a:r>
            <a:endParaRPr kumimoji="0" lang="fr-FR" altLang="fr-FR" sz="1800" b="0" i="0" u="none" strike="noStrike" cap="none" normalizeH="0" baseline="0" smtClean="0">
              <a:ln>
                <a:noFill/>
              </a:ln>
              <a:solidFill>
                <a:schemeClr val="tx1"/>
              </a:solidFill>
              <a:effectLst/>
              <a:latin typeface="Arial" panose="020B0604020202020204" pitchFamily="34" charset="0"/>
            </a:endParaRPr>
          </a:p>
        </p:txBody>
      </p:sp>
      <p:sp>
        <p:nvSpPr>
          <p:cNvPr id="9" name="Text Box 33"/>
          <p:cNvSpPr txBox="1">
            <a:spLocks noChangeArrowheads="1"/>
          </p:cNvSpPr>
          <p:nvPr/>
        </p:nvSpPr>
        <p:spPr bwMode="auto">
          <a:xfrm>
            <a:off x="4144888" y="1744663"/>
            <a:ext cx="1219200" cy="628650"/>
          </a:xfrm>
          <a:prstGeom prst="rect">
            <a:avLst/>
          </a:prstGeom>
          <a:solidFill>
            <a:srgbClr val="FFFFFF"/>
          </a:solidFill>
          <a:ln w="9525">
            <a:solidFill>
              <a:srgbClr val="00B050"/>
            </a:solid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fr-FR" altLang="fr-FR" sz="1100" b="0" i="0" u="none" strike="noStrike" cap="none" normalizeH="0" baseline="0" smtClean="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1.2 NOMBRE ET NATURE DES PLP IDENTIFIES</a:t>
            </a:r>
            <a:endParaRPr kumimoji="0" lang="fr-FR" altLang="fr-FR" sz="1800" b="0" i="0" u="none" strike="noStrike" cap="none" normalizeH="0" baseline="0" smtClean="0">
              <a:ln>
                <a:noFill/>
              </a:ln>
              <a:solidFill>
                <a:schemeClr val="tx1"/>
              </a:solidFill>
              <a:effectLst/>
              <a:latin typeface="Arial" panose="020B0604020202020204" pitchFamily="34" charset="0"/>
            </a:endParaRPr>
          </a:p>
        </p:txBody>
      </p:sp>
      <p:sp>
        <p:nvSpPr>
          <p:cNvPr id="10" name="Text Box 32"/>
          <p:cNvSpPr txBox="1">
            <a:spLocks noChangeArrowheads="1"/>
          </p:cNvSpPr>
          <p:nvPr/>
        </p:nvSpPr>
        <p:spPr bwMode="auto">
          <a:xfrm>
            <a:off x="3862388" y="4162425"/>
            <a:ext cx="1276350" cy="504825"/>
          </a:xfrm>
          <a:prstGeom prst="rect">
            <a:avLst/>
          </a:prstGeom>
          <a:solidFill>
            <a:srgbClr val="FFFFFF"/>
          </a:solidFill>
          <a:ln w="9525">
            <a:solidFill>
              <a:srgbClr val="E36C0A"/>
            </a:solid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1100" b="0" i="0" u="none" strike="noStrike" cap="none" normalizeH="0" baseline="0" smtClean="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1.3 AVIS DES INVESTIGATEURS</a:t>
            </a:r>
            <a:endParaRPr kumimoji="0" lang="fr-FR" altLang="fr-FR" sz="1800" b="0" i="0" u="none" strike="noStrike" cap="none" normalizeH="0" baseline="0" smtClean="0">
              <a:ln>
                <a:noFill/>
              </a:ln>
              <a:solidFill>
                <a:schemeClr val="tx1"/>
              </a:solidFill>
              <a:effectLst/>
              <a:latin typeface="Arial" panose="020B0604020202020204" pitchFamily="34" charset="0"/>
            </a:endParaRPr>
          </a:p>
        </p:txBody>
      </p:sp>
      <p:sp>
        <p:nvSpPr>
          <p:cNvPr id="11" name="Text Box 31"/>
          <p:cNvSpPr txBox="1">
            <a:spLocks noChangeArrowheads="1"/>
          </p:cNvSpPr>
          <p:nvPr/>
        </p:nvSpPr>
        <p:spPr bwMode="auto">
          <a:xfrm>
            <a:off x="3509963" y="5246688"/>
            <a:ext cx="1219200" cy="628650"/>
          </a:xfrm>
          <a:prstGeom prst="rect">
            <a:avLst/>
          </a:prstGeom>
          <a:solidFill>
            <a:srgbClr val="FFFFFF"/>
          </a:solidFill>
          <a:ln w="9525">
            <a:solidFill>
              <a:srgbClr val="E36C0A"/>
            </a:solid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fr-FR" sz="1100" b="0" i="0" u="none" strike="noStrike" cap="none" normalizeH="0" baseline="0" dirty="0" smtClean="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1.4 WILLINGNESS TO PAY POUR LES CONSULTATIONS</a:t>
            </a:r>
            <a:endParaRPr kumimoji="0" lang="en-US" altLang="fr-FR" sz="1800" b="0" i="0" u="none" strike="noStrike" cap="none" normalizeH="0" baseline="0" dirty="0" smtClean="0">
              <a:ln>
                <a:noFill/>
              </a:ln>
              <a:solidFill>
                <a:schemeClr val="tx1"/>
              </a:solidFill>
              <a:effectLst/>
              <a:latin typeface="Arial" panose="020B0604020202020204" pitchFamily="34" charset="0"/>
            </a:endParaRPr>
          </a:p>
        </p:txBody>
      </p:sp>
      <p:sp>
        <p:nvSpPr>
          <p:cNvPr id="12" name="Text Box 30"/>
          <p:cNvSpPr txBox="1">
            <a:spLocks noChangeArrowheads="1"/>
          </p:cNvSpPr>
          <p:nvPr/>
        </p:nvSpPr>
        <p:spPr bwMode="auto">
          <a:xfrm>
            <a:off x="1471613" y="1914525"/>
            <a:ext cx="1628775" cy="466725"/>
          </a:xfrm>
          <a:prstGeom prst="rect">
            <a:avLst/>
          </a:prstGeom>
          <a:solidFill>
            <a:srgbClr val="FFFFFF"/>
          </a:solidFill>
          <a:ln w="9525">
            <a:solidFill>
              <a:srgbClr val="00B050"/>
            </a:solid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1100" b="0" i="0" u="none" strike="noStrike" cap="none" normalizeH="0" baseline="0" smtClean="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0.1 BILAN D’ADMISSION POUR 539 PATIENTS</a:t>
            </a:r>
            <a:endParaRPr kumimoji="0" lang="fr-FR" altLang="fr-FR" sz="1800" b="0" i="0" u="none" strike="noStrike" cap="none" normalizeH="0" baseline="0" smtClean="0">
              <a:ln>
                <a:noFill/>
              </a:ln>
              <a:solidFill>
                <a:schemeClr val="tx1"/>
              </a:solidFill>
              <a:effectLst/>
              <a:latin typeface="Arial" panose="020B0604020202020204" pitchFamily="34" charset="0"/>
            </a:endParaRPr>
          </a:p>
        </p:txBody>
      </p:sp>
      <p:sp>
        <p:nvSpPr>
          <p:cNvPr id="13" name="Text Box 29"/>
          <p:cNvSpPr txBox="1">
            <a:spLocks noChangeArrowheads="1"/>
          </p:cNvSpPr>
          <p:nvPr/>
        </p:nvSpPr>
        <p:spPr bwMode="auto">
          <a:xfrm>
            <a:off x="6522293" y="1828800"/>
            <a:ext cx="1362075" cy="447675"/>
          </a:xfrm>
          <a:prstGeom prst="rect">
            <a:avLst/>
          </a:prstGeom>
          <a:solidFill>
            <a:srgbClr val="FFFFFF"/>
          </a:solidFill>
          <a:ln w="9525">
            <a:solidFill>
              <a:srgbClr val="FF0000"/>
            </a:solid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1100" b="0" i="0" u="none" strike="noStrike" cap="none" normalizeH="0" baseline="0" smtClean="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2.2 PERTINENCE DES IP TRANSMISES</a:t>
            </a:r>
            <a:endParaRPr kumimoji="0" lang="fr-FR" altLang="fr-FR" sz="1800" b="0" i="0" u="none" strike="noStrike" cap="none" normalizeH="0" baseline="0" smtClean="0">
              <a:ln>
                <a:noFill/>
              </a:ln>
              <a:solidFill>
                <a:schemeClr val="tx1"/>
              </a:solidFill>
              <a:effectLst/>
              <a:latin typeface="Arial" panose="020B0604020202020204" pitchFamily="34" charset="0"/>
            </a:endParaRPr>
          </a:p>
        </p:txBody>
      </p:sp>
      <p:sp>
        <p:nvSpPr>
          <p:cNvPr id="14" name="Text Box 28"/>
          <p:cNvSpPr txBox="1">
            <a:spLocks noChangeArrowheads="1"/>
          </p:cNvSpPr>
          <p:nvPr/>
        </p:nvSpPr>
        <p:spPr bwMode="auto">
          <a:xfrm>
            <a:off x="6372200" y="4162425"/>
            <a:ext cx="1219200" cy="466725"/>
          </a:xfrm>
          <a:prstGeom prst="rect">
            <a:avLst/>
          </a:prstGeom>
          <a:solidFill>
            <a:srgbClr val="FFFFFF"/>
          </a:solidFill>
          <a:ln w="9525">
            <a:solidFill>
              <a:srgbClr val="FF0000"/>
            </a:solid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fr-FR" altLang="fr-FR" sz="1100" b="0" i="0" u="none" strike="noStrike" cap="none" normalizeH="0" baseline="0" smtClean="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2.6 VITESSE D’ACCEPTATION</a:t>
            </a:r>
            <a:endParaRPr kumimoji="0" lang="fr-FR" altLang="fr-FR" sz="1800" b="0" i="0" u="none" strike="noStrike" cap="none" normalizeH="0" baseline="0" smtClean="0">
              <a:ln>
                <a:noFill/>
              </a:ln>
              <a:solidFill>
                <a:schemeClr val="tx1"/>
              </a:solidFill>
              <a:effectLst/>
              <a:latin typeface="Arial" panose="020B0604020202020204" pitchFamily="34" charset="0"/>
            </a:endParaRPr>
          </a:p>
        </p:txBody>
      </p:sp>
      <p:cxnSp>
        <p:nvCxnSpPr>
          <p:cNvPr id="15" name="Connecteur droit avec flèche 14"/>
          <p:cNvCxnSpPr/>
          <p:nvPr/>
        </p:nvCxnSpPr>
        <p:spPr>
          <a:xfrm flipV="1">
            <a:off x="3923928" y="2420888"/>
            <a:ext cx="342900" cy="55245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6" name="Connecteur droit avec flèche 15"/>
          <p:cNvCxnSpPr/>
          <p:nvPr/>
        </p:nvCxnSpPr>
        <p:spPr>
          <a:xfrm flipV="1">
            <a:off x="6360765" y="2276872"/>
            <a:ext cx="371475" cy="638175"/>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7" name="Connecteur droit avec flèche 16"/>
          <p:cNvCxnSpPr/>
          <p:nvPr/>
        </p:nvCxnSpPr>
        <p:spPr>
          <a:xfrm>
            <a:off x="3923928" y="3729980"/>
            <a:ext cx="342900" cy="419100"/>
          </a:xfrm>
          <a:prstGeom prst="straightConnector1">
            <a:avLst/>
          </a:prstGeom>
          <a:noFill/>
          <a:ln w="9525" cap="flat" cmpd="sng" algn="ctr">
            <a:solidFill>
              <a:srgbClr val="4F81BD">
                <a:shade val="95000"/>
                <a:satMod val="105000"/>
              </a:srgbClr>
            </a:solidFill>
            <a:prstDash val="solid"/>
            <a:tailEnd type="arrow"/>
          </a:ln>
          <a:effectLst/>
        </p:spPr>
      </p:cxnSp>
      <p:cxnSp>
        <p:nvCxnSpPr>
          <p:cNvPr id="18" name="Connecteur droit avec flèche 17"/>
          <p:cNvCxnSpPr/>
          <p:nvPr/>
        </p:nvCxnSpPr>
        <p:spPr>
          <a:xfrm>
            <a:off x="6372200" y="3717032"/>
            <a:ext cx="342900" cy="419100"/>
          </a:xfrm>
          <a:prstGeom prst="straightConnector1">
            <a:avLst/>
          </a:prstGeom>
          <a:noFill/>
          <a:ln w="9525" cap="flat" cmpd="sng" algn="ctr">
            <a:solidFill>
              <a:srgbClr val="4F81BD">
                <a:shade val="95000"/>
                <a:satMod val="105000"/>
              </a:srgbClr>
            </a:solidFill>
            <a:prstDash val="solid"/>
            <a:tailEnd type="arrow"/>
          </a:ln>
          <a:effectLst/>
        </p:spPr>
      </p:cxnSp>
      <p:cxnSp>
        <p:nvCxnSpPr>
          <p:cNvPr id="19" name="Connecteur droit avec flèche 18"/>
          <p:cNvCxnSpPr/>
          <p:nvPr/>
        </p:nvCxnSpPr>
        <p:spPr>
          <a:xfrm>
            <a:off x="1503947" y="3789947"/>
            <a:ext cx="386617" cy="418193"/>
          </a:xfrm>
          <a:prstGeom prst="straightConnector1">
            <a:avLst/>
          </a:prstGeom>
          <a:noFill/>
          <a:ln w="9525" cap="flat" cmpd="sng" algn="ctr">
            <a:solidFill>
              <a:srgbClr val="4F81BD">
                <a:shade val="95000"/>
                <a:satMod val="105000"/>
              </a:srgbClr>
            </a:solidFill>
            <a:prstDash val="solid"/>
            <a:tailEnd type="arrow"/>
          </a:ln>
          <a:effectLst/>
        </p:spPr>
      </p:cxnSp>
      <p:cxnSp>
        <p:nvCxnSpPr>
          <p:cNvPr id="20" name="Connecteur droit avec flèche 19"/>
          <p:cNvCxnSpPr/>
          <p:nvPr/>
        </p:nvCxnSpPr>
        <p:spPr>
          <a:xfrm flipV="1">
            <a:off x="3059832" y="1306830"/>
            <a:ext cx="1009650" cy="16383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1" name="Connecteur droit avec flèche 20"/>
          <p:cNvCxnSpPr/>
          <p:nvPr/>
        </p:nvCxnSpPr>
        <p:spPr>
          <a:xfrm>
            <a:off x="2987824" y="3752825"/>
            <a:ext cx="1104900" cy="1476375"/>
          </a:xfrm>
          <a:prstGeom prst="straightConnector1">
            <a:avLst/>
          </a:prstGeom>
          <a:noFill/>
          <a:ln w="9525" cap="flat" cmpd="sng" algn="ctr">
            <a:solidFill>
              <a:srgbClr val="4F81BD">
                <a:shade val="95000"/>
                <a:satMod val="105000"/>
              </a:srgbClr>
            </a:solidFill>
            <a:prstDash val="solid"/>
            <a:tailEnd type="arrow"/>
          </a:ln>
          <a:effectLst/>
        </p:spPr>
      </p:cxnSp>
      <p:sp>
        <p:nvSpPr>
          <p:cNvPr id="22" name="Text Box 20"/>
          <p:cNvSpPr txBox="1">
            <a:spLocks noChangeArrowheads="1"/>
          </p:cNvSpPr>
          <p:nvPr/>
        </p:nvSpPr>
        <p:spPr bwMode="auto">
          <a:xfrm>
            <a:off x="6372199" y="539527"/>
            <a:ext cx="1833337" cy="657225"/>
          </a:xfrm>
          <a:prstGeom prst="rect">
            <a:avLst/>
          </a:prstGeom>
          <a:solidFill>
            <a:srgbClr val="FFFFFF"/>
          </a:solidFill>
          <a:ln w="9525">
            <a:solidFill>
              <a:srgbClr val="FF0000"/>
            </a:solid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fr-FR" altLang="fr-FR" sz="1100" b="0" i="0" u="none" strike="noStrike" cap="none" normalizeH="0" baseline="0" dirty="0" smtClean="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2.1 FACTEURS INFLUENCANT LA TRANSMISSION DES IP AUX MEDECINS</a:t>
            </a:r>
            <a:endParaRPr kumimoji="0" lang="fr-FR" altLang="fr-FR" sz="1800" b="0" i="0" u="none" strike="noStrike" cap="none" normalizeH="0" baseline="0" dirty="0" smtClean="0">
              <a:ln>
                <a:noFill/>
              </a:ln>
              <a:solidFill>
                <a:schemeClr val="tx1"/>
              </a:solidFill>
              <a:effectLst/>
              <a:latin typeface="Arial" panose="020B0604020202020204" pitchFamily="34" charset="0"/>
            </a:endParaRPr>
          </a:p>
        </p:txBody>
      </p:sp>
      <p:cxnSp>
        <p:nvCxnSpPr>
          <p:cNvPr id="23" name="Connecteur droit avec flèche 22"/>
          <p:cNvCxnSpPr/>
          <p:nvPr/>
        </p:nvCxnSpPr>
        <p:spPr>
          <a:xfrm flipV="1">
            <a:off x="5436096" y="1214636"/>
            <a:ext cx="1009650" cy="16383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24" name="Text Box 18"/>
          <p:cNvSpPr txBox="1">
            <a:spLocks noChangeArrowheads="1"/>
          </p:cNvSpPr>
          <p:nvPr/>
        </p:nvSpPr>
        <p:spPr bwMode="auto">
          <a:xfrm>
            <a:off x="6443663" y="5273675"/>
            <a:ext cx="1457325" cy="504825"/>
          </a:xfrm>
          <a:prstGeom prst="rect">
            <a:avLst/>
          </a:prstGeom>
          <a:solidFill>
            <a:srgbClr val="FFFFFF"/>
          </a:solidFill>
          <a:ln w="9525">
            <a:solidFill>
              <a:srgbClr val="FF0000"/>
            </a:solid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fr-FR" altLang="fr-FR" sz="1100" b="0" i="0" u="none" strike="noStrike" cap="none" normalizeH="0" baseline="0" smtClean="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2.7 ORIENTATION DES PATIENTS FRAGILES</a:t>
            </a:r>
            <a:endParaRPr kumimoji="0" lang="fr-FR" altLang="fr-FR" sz="1800" b="0" i="0" u="none" strike="noStrike" cap="none" normalizeH="0" baseline="0" smtClean="0">
              <a:ln>
                <a:noFill/>
              </a:ln>
              <a:solidFill>
                <a:schemeClr val="tx1"/>
              </a:solidFill>
              <a:effectLst/>
              <a:latin typeface="Arial" panose="020B0604020202020204" pitchFamily="34" charset="0"/>
            </a:endParaRPr>
          </a:p>
        </p:txBody>
      </p:sp>
      <p:cxnSp>
        <p:nvCxnSpPr>
          <p:cNvPr id="25" name="Connecteur droit avec flèche 24"/>
          <p:cNvCxnSpPr/>
          <p:nvPr/>
        </p:nvCxnSpPr>
        <p:spPr>
          <a:xfrm>
            <a:off x="5508104" y="3717032"/>
            <a:ext cx="1104900" cy="1476375"/>
          </a:xfrm>
          <a:prstGeom prst="straightConnector1">
            <a:avLst/>
          </a:prstGeom>
          <a:noFill/>
          <a:ln w="9525" cap="flat" cmpd="sng" algn="ctr">
            <a:solidFill>
              <a:srgbClr val="4F81BD">
                <a:shade val="95000"/>
                <a:satMod val="105000"/>
              </a:srgbClr>
            </a:solidFill>
            <a:prstDash val="solid"/>
            <a:tailEnd type="arrow"/>
          </a:ln>
          <a:effectLst/>
        </p:spPr>
      </p:cxnSp>
      <p:sp>
        <p:nvSpPr>
          <p:cNvPr id="26" name="Text Box 16"/>
          <p:cNvSpPr txBox="1">
            <a:spLocks noChangeArrowheads="1"/>
          </p:cNvSpPr>
          <p:nvPr/>
        </p:nvSpPr>
        <p:spPr bwMode="auto">
          <a:xfrm>
            <a:off x="6634163" y="4597400"/>
            <a:ext cx="2390775" cy="561975"/>
          </a:xfrm>
          <a:prstGeom prst="rect">
            <a:avLst/>
          </a:prstGeom>
          <a:noFill/>
          <a:ln w="9525">
            <a:solidFill>
              <a:srgbClr val="FFFFFF"/>
            </a:solidFill>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fr-FR" altLang="fr-FR" sz="900" b="0" i="0" u="none" strike="noStrike" cap="none" normalizeH="0" baseline="0" smtClean="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Nombre de patients entrant dans les critères entre les dates d’entretien des 1° et derniers patients reçus (Requête informatique)</a:t>
            </a:r>
            <a:endParaRPr kumimoji="0" lang="fr-FR" altLang="fr-FR" sz="1800" b="0" i="0" u="none" strike="noStrike" cap="none" normalizeH="0" baseline="0" smtClean="0">
              <a:ln>
                <a:noFill/>
              </a:ln>
              <a:solidFill>
                <a:schemeClr val="tx1"/>
              </a:solidFill>
              <a:effectLst/>
              <a:latin typeface="Arial" panose="020B0604020202020204" pitchFamily="34" charset="0"/>
            </a:endParaRPr>
          </a:p>
        </p:txBody>
      </p:sp>
      <p:cxnSp>
        <p:nvCxnSpPr>
          <p:cNvPr id="27" name="Connecteur droit avec flèche 26"/>
          <p:cNvCxnSpPr/>
          <p:nvPr/>
        </p:nvCxnSpPr>
        <p:spPr>
          <a:xfrm>
            <a:off x="6848475" y="3449955"/>
            <a:ext cx="942975" cy="0"/>
          </a:xfrm>
          <a:prstGeom prst="straightConnector1">
            <a:avLst/>
          </a:prstGeom>
          <a:noFill/>
          <a:ln w="9525" cap="flat" cmpd="sng" algn="ctr">
            <a:solidFill>
              <a:srgbClr val="4F81BD">
                <a:shade val="95000"/>
                <a:satMod val="105000"/>
              </a:srgbClr>
            </a:solidFill>
            <a:prstDash val="solid"/>
            <a:tailEnd type="arrow"/>
          </a:ln>
          <a:effectLst/>
        </p:spPr>
      </p:cxnSp>
      <p:sp>
        <p:nvSpPr>
          <p:cNvPr id="28" name="Text Box 14"/>
          <p:cNvSpPr txBox="1">
            <a:spLocks noChangeArrowheads="1"/>
          </p:cNvSpPr>
          <p:nvPr/>
        </p:nvSpPr>
        <p:spPr bwMode="auto">
          <a:xfrm>
            <a:off x="6891338" y="3053333"/>
            <a:ext cx="1619250" cy="447675"/>
          </a:xfrm>
          <a:prstGeom prst="rect">
            <a:avLst/>
          </a:prstGeom>
          <a:solidFill>
            <a:srgbClr val="FFFFFF"/>
          </a:solidFill>
          <a:ln w="9525">
            <a:solidFill>
              <a:srgbClr val="FF0000"/>
            </a:solid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fr-FR" altLang="fr-FR" sz="1100" b="0" i="0" u="none" strike="noStrike" cap="none" normalizeH="0" baseline="0" smtClean="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2.4 CHARGE DE TRAVAIL DUREE DE L’EP</a:t>
            </a:r>
            <a:endParaRPr kumimoji="0" lang="fr-FR" altLang="fr-FR" sz="1800" b="0" i="0" u="none" strike="noStrike" cap="none" normalizeH="0" baseline="0" smtClean="0">
              <a:ln>
                <a:noFill/>
              </a:ln>
              <a:solidFill>
                <a:schemeClr val="tx1"/>
              </a:solidFill>
              <a:effectLst/>
              <a:latin typeface="Arial" panose="020B0604020202020204" pitchFamily="34" charset="0"/>
            </a:endParaRPr>
          </a:p>
        </p:txBody>
      </p:sp>
      <p:sp>
        <p:nvSpPr>
          <p:cNvPr id="29" name="Text Box 13"/>
          <p:cNvSpPr txBox="1">
            <a:spLocks noChangeArrowheads="1"/>
          </p:cNvSpPr>
          <p:nvPr/>
        </p:nvSpPr>
        <p:spPr bwMode="auto">
          <a:xfrm>
            <a:off x="7308304" y="2414588"/>
            <a:ext cx="1600200" cy="485775"/>
          </a:xfrm>
          <a:prstGeom prst="rect">
            <a:avLst/>
          </a:prstGeom>
          <a:solidFill>
            <a:srgbClr val="FFFFFF"/>
          </a:solidFill>
          <a:ln w="9525">
            <a:solidFill>
              <a:srgbClr val="FF0000"/>
            </a:solid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fr-FR" altLang="fr-FR" sz="1100" b="0" i="0" u="none" strike="noStrike" cap="none" normalizeH="0" baseline="0" dirty="0" smtClean="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2.3 MAINTIEN DE LA MODIFICATION POST-IP</a:t>
            </a:r>
            <a:endParaRPr kumimoji="0" lang="fr-FR" altLang="fr-FR" sz="1800" b="0" i="0" u="none" strike="noStrike" cap="none" normalizeH="0" baseline="0" dirty="0" smtClean="0">
              <a:ln>
                <a:noFill/>
              </a:ln>
              <a:solidFill>
                <a:schemeClr val="tx1"/>
              </a:solidFill>
              <a:effectLst/>
              <a:latin typeface="Arial" panose="020B0604020202020204" pitchFamily="34" charset="0"/>
            </a:endParaRPr>
          </a:p>
        </p:txBody>
      </p:sp>
      <p:cxnSp>
        <p:nvCxnSpPr>
          <p:cNvPr id="30" name="Connecteur droit avec flèche 29"/>
          <p:cNvCxnSpPr>
            <a:endCxn id="29" idx="1"/>
          </p:cNvCxnSpPr>
          <p:nvPr/>
        </p:nvCxnSpPr>
        <p:spPr>
          <a:xfrm flipV="1">
            <a:off x="6372200" y="2657476"/>
            <a:ext cx="936104" cy="556270"/>
          </a:xfrm>
          <a:prstGeom prst="straightConnector1">
            <a:avLst/>
          </a:prstGeom>
          <a:noFill/>
          <a:ln w="9525" cap="flat" cmpd="sng" algn="ctr">
            <a:solidFill>
              <a:srgbClr val="4F81BD">
                <a:shade val="95000"/>
                <a:satMod val="105000"/>
              </a:srgbClr>
            </a:solidFill>
            <a:prstDash val="solid"/>
            <a:tailEnd type="arrow"/>
          </a:ln>
          <a:effectLst/>
        </p:spPr>
      </p:cxnSp>
      <p:sp>
        <p:nvSpPr>
          <p:cNvPr id="31" name="Text Box 11"/>
          <p:cNvSpPr txBox="1">
            <a:spLocks noChangeArrowheads="1"/>
          </p:cNvSpPr>
          <p:nvPr/>
        </p:nvSpPr>
        <p:spPr bwMode="auto">
          <a:xfrm>
            <a:off x="7596311" y="2039938"/>
            <a:ext cx="1800225" cy="447675"/>
          </a:xfrm>
          <a:prstGeom prst="rect">
            <a:avLst/>
          </a:prstGeom>
          <a:noFill/>
          <a:ln w="9525">
            <a:solidFill>
              <a:srgbClr val="FFFFFF"/>
            </a:solidFill>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fr-FR" altLang="fr-FR" sz="900" b="0" i="0" u="none" strike="noStrike" cap="none" normalizeH="0" baseline="0" smtClean="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Vérification de l’ordo à 3 mois Taux d’hospitalisation à 3 mois</a:t>
            </a:r>
            <a:endParaRPr kumimoji="0" lang="fr-FR" altLang="fr-FR" sz="1800" b="0" i="0" u="none" strike="noStrike" cap="none" normalizeH="0" baseline="0" smtClean="0">
              <a:ln>
                <a:noFill/>
              </a:ln>
              <a:solidFill>
                <a:schemeClr val="tx1"/>
              </a:solidFill>
              <a:effectLst/>
              <a:latin typeface="Arial" panose="020B0604020202020204" pitchFamily="34" charset="0"/>
            </a:endParaRPr>
          </a:p>
        </p:txBody>
      </p:sp>
      <p:sp>
        <p:nvSpPr>
          <p:cNvPr id="32" name="Text Box 10"/>
          <p:cNvSpPr txBox="1">
            <a:spLocks noChangeArrowheads="1"/>
          </p:cNvSpPr>
          <p:nvPr/>
        </p:nvSpPr>
        <p:spPr bwMode="auto">
          <a:xfrm>
            <a:off x="8339138" y="3255963"/>
            <a:ext cx="1219200" cy="247650"/>
          </a:xfrm>
          <a:prstGeom prst="rect">
            <a:avLst/>
          </a:prstGeom>
          <a:noFill/>
          <a:ln w="9525">
            <a:solidFill>
              <a:srgbClr val="FFFFFF"/>
            </a:solidFill>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fr-FR" altLang="fr-FR" sz="900" b="0" i="0" u="none" strike="noStrike" cap="none" normalizeH="0" baseline="0" smtClean="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Chronométrage</a:t>
            </a:r>
            <a:endParaRPr kumimoji="0" lang="fr-FR" altLang="fr-FR" sz="1800" b="0" i="0" u="none" strike="noStrike" cap="none" normalizeH="0" baseline="0" smtClean="0">
              <a:ln>
                <a:noFill/>
              </a:ln>
              <a:solidFill>
                <a:schemeClr val="tx1"/>
              </a:solidFill>
              <a:effectLst/>
              <a:latin typeface="Arial" panose="020B0604020202020204" pitchFamily="34" charset="0"/>
            </a:endParaRPr>
          </a:p>
        </p:txBody>
      </p:sp>
      <p:sp>
        <p:nvSpPr>
          <p:cNvPr id="33" name="Text Box 9"/>
          <p:cNvSpPr txBox="1">
            <a:spLocks noChangeArrowheads="1"/>
          </p:cNvSpPr>
          <p:nvPr/>
        </p:nvSpPr>
        <p:spPr bwMode="auto">
          <a:xfrm>
            <a:off x="6516216" y="1443038"/>
            <a:ext cx="2238375" cy="447675"/>
          </a:xfrm>
          <a:prstGeom prst="rect">
            <a:avLst/>
          </a:prstGeom>
          <a:noFill/>
          <a:ln w="9525">
            <a:solidFill>
              <a:srgbClr val="FFFFFF"/>
            </a:solidFill>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900" b="0" i="0" u="none" strike="noStrike" cap="none" normalizeH="0" baseline="0" smtClean="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IP obligatoire = IP les + critiques (F x G / D)       Démontrer que le D est un facteur de C</a:t>
            </a:r>
            <a:endParaRPr kumimoji="0" lang="fr-FR" altLang="fr-FR" sz="1800" b="0" i="0" u="none" strike="noStrike" cap="none" normalizeH="0" baseline="0" smtClean="0">
              <a:ln>
                <a:noFill/>
              </a:ln>
              <a:solidFill>
                <a:schemeClr val="tx1"/>
              </a:solidFill>
              <a:effectLst/>
              <a:latin typeface="Arial" panose="020B0604020202020204" pitchFamily="34" charset="0"/>
            </a:endParaRPr>
          </a:p>
        </p:txBody>
      </p:sp>
      <p:sp>
        <p:nvSpPr>
          <p:cNvPr id="34" name="Text Box 8"/>
          <p:cNvSpPr txBox="1">
            <a:spLocks noChangeArrowheads="1"/>
          </p:cNvSpPr>
          <p:nvPr/>
        </p:nvSpPr>
        <p:spPr bwMode="auto">
          <a:xfrm>
            <a:off x="7308304" y="3657972"/>
            <a:ext cx="1895475" cy="419100"/>
          </a:xfrm>
          <a:prstGeom prst="rect">
            <a:avLst/>
          </a:prstGeom>
          <a:solidFill>
            <a:srgbClr val="FFFFFF"/>
          </a:solidFill>
          <a:ln w="9525">
            <a:solidFill>
              <a:srgbClr val="FF0000"/>
            </a:solid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fr-FR" altLang="fr-FR" sz="1100" b="0" i="0" u="none" strike="noStrike" cap="none" normalizeH="0" baseline="0" smtClean="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2.5 SCIENCES HUMAINES Evaluation de l’observance</a:t>
            </a:r>
            <a:endParaRPr kumimoji="0" lang="fr-FR" altLang="fr-FR" sz="1800" b="0" i="0" u="none" strike="noStrike" cap="none" normalizeH="0" baseline="0" smtClean="0">
              <a:ln>
                <a:noFill/>
              </a:ln>
              <a:solidFill>
                <a:schemeClr val="tx1"/>
              </a:solidFill>
              <a:effectLst/>
              <a:latin typeface="Arial" panose="020B0604020202020204" pitchFamily="34" charset="0"/>
            </a:endParaRPr>
          </a:p>
        </p:txBody>
      </p:sp>
      <p:cxnSp>
        <p:nvCxnSpPr>
          <p:cNvPr id="35" name="Connecteur droit avec flèche 34"/>
          <p:cNvCxnSpPr>
            <a:endCxn id="34" idx="1"/>
          </p:cNvCxnSpPr>
          <p:nvPr/>
        </p:nvCxnSpPr>
        <p:spPr>
          <a:xfrm>
            <a:off x="6429697" y="3517707"/>
            <a:ext cx="878607" cy="349815"/>
          </a:xfrm>
          <a:prstGeom prst="straightConnector1">
            <a:avLst/>
          </a:prstGeom>
          <a:noFill/>
          <a:ln w="9525" cap="flat" cmpd="sng" algn="ctr">
            <a:solidFill>
              <a:srgbClr val="4F81BD">
                <a:shade val="95000"/>
                <a:satMod val="105000"/>
              </a:srgbClr>
            </a:solidFill>
            <a:prstDash val="solid"/>
            <a:tailEnd type="arrow"/>
          </a:ln>
          <a:effectLst/>
        </p:spPr>
      </p:cxnSp>
      <p:sp>
        <p:nvSpPr>
          <p:cNvPr id="36" name="Text Box 6"/>
          <p:cNvSpPr txBox="1">
            <a:spLocks noChangeArrowheads="1"/>
          </p:cNvSpPr>
          <p:nvPr/>
        </p:nvSpPr>
        <p:spPr bwMode="auto">
          <a:xfrm>
            <a:off x="4862513" y="6193110"/>
            <a:ext cx="2371725" cy="476250"/>
          </a:xfrm>
          <a:prstGeom prst="rect">
            <a:avLst/>
          </a:prstGeom>
          <a:solidFill>
            <a:srgbClr val="FFFFFF"/>
          </a:solidFill>
          <a:ln w="9525">
            <a:solidFill>
              <a:srgbClr val="FF0000"/>
            </a:solid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fr-FR" altLang="fr-FR" sz="1100" b="0" i="0" u="none" strike="noStrike" cap="none" normalizeH="0" baseline="0" smtClean="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2.7.1 IMPACT SANTE PUBLIQUE DES IP</a:t>
            </a:r>
            <a:r>
              <a:rPr kumimoji="0" lang="fr-FR" altLang="fr-FR" sz="900" b="0" i="0" u="none" strike="noStrike" cap="none" normalizeH="0" baseline="0" smtClean="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Données France usage des médicaments</a:t>
            </a:r>
            <a:endParaRPr kumimoji="0" lang="fr-FR" altLang="fr-FR" sz="600" b="0" i="0" u="none" strike="noStrike" cap="none" normalizeH="0" baseline="0" smtClean="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fr-FR" altLang="fr-FR" sz="1800" b="0" i="0" u="none" strike="noStrike" cap="none" normalizeH="0" baseline="0" smtClean="0">
              <a:ln>
                <a:noFill/>
              </a:ln>
              <a:solidFill>
                <a:schemeClr val="tx1"/>
              </a:solidFill>
              <a:effectLst/>
              <a:latin typeface="Arial" panose="020B0604020202020204" pitchFamily="34" charset="0"/>
            </a:endParaRPr>
          </a:p>
        </p:txBody>
      </p:sp>
      <p:cxnSp>
        <p:nvCxnSpPr>
          <p:cNvPr id="38" name="Connecteur droit avec flèche 37"/>
          <p:cNvCxnSpPr/>
          <p:nvPr/>
        </p:nvCxnSpPr>
        <p:spPr>
          <a:xfrm>
            <a:off x="7452320" y="5771095"/>
            <a:ext cx="296779" cy="322201"/>
          </a:xfrm>
          <a:prstGeom prst="straightConnector1">
            <a:avLst/>
          </a:prstGeom>
          <a:noFill/>
          <a:ln w="9525" cap="flat" cmpd="sng" algn="ctr">
            <a:solidFill>
              <a:srgbClr val="4F81BD">
                <a:shade val="95000"/>
                <a:satMod val="105000"/>
              </a:srgbClr>
            </a:solidFill>
            <a:prstDash val="solid"/>
            <a:tailEnd type="arrow"/>
          </a:ln>
          <a:effectLst/>
        </p:spPr>
      </p:cxnSp>
      <p:sp>
        <p:nvSpPr>
          <p:cNvPr id="39" name="Text Box 3"/>
          <p:cNvSpPr txBox="1">
            <a:spLocks noChangeArrowheads="1"/>
          </p:cNvSpPr>
          <p:nvPr/>
        </p:nvSpPr>
        <p:spPr bwMode="auto">
          <a:xfrm>
            <a:off x="7308304" y="6164535"/>
            <a:ext cx="2038350" cy="504825"/>
          </a:xfrm>
          <a:prstGeom prst="rect">
            <a:avLst/>
          </a:prstGeom>
          <a:solidFill>
            <a:srgbClr val="FFFFFF"/>
          </a:solidFill>
          <a:ln w="9525">
            <a:solidFill>
              <a:srgbClr val="FF0000"/>
            </a:solid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fr-FR" altLang="fr-FR" sz="1100" b="0" i="0" u="none" strike="noStrike" cap="none" normalizeH="0" baseline="0" dirty="0" smtClean="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2.7.1 IMPACT SANTE PUBLIQUE DEPISTAGE FRAGILITE</a:t>
            </a:r>
            <a:endParaRPr kumimoji="0" lang="fr-FR" altLang="fr-FR" sz="1800" b="0" i="0" u="none" strike="noStrike" cap="none" normalizeH="0" baseline="0" dirty="0" smtClean="0">
              <a:ln>
                <a:noFill/>
              </a:ln>
              <a:solidFill>
                <a:schemeClr val="tx1"/>
              </a:solidFill>
              <a:effectLst/>
              <a:latin typeface="Arial" panose="020B0604020202020204" pitchFamily="34" charset="0"/>
            </a:endParaRPr>
          </a:p>
        </p:txBody>
      </p:sp>
      <p:sp>
        <p:nvSpPr>
          <p:cNvPr id="40" name="Text Box 2"/>
          <p:cNvSpPr txBox="1">
            <a:spLocks noChangeArrowheads="1"/>
          </p:cNvSpPr>
          <p:nvPr/>
        </p:nvSpPr>
        <p:spPr bwMode="auto">
          <a:xfrm>
            <a:off x="1462088" y="4206875"/>
            <a:ext cx="1219200" cy="495300"/>
          </a:xfrm>
          <a:prstGeom prst="rect">
            <a:avLst/>
          </a:prstGeom>
          <a:solidFill>
            <a:srgbClr val="FFFFFF"/>
          </a:solidFill>
          <a:ln w="9525">
            <a:solidFill>
              <a:srgbClr val="FF0000"/>
            </a:solid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fr-FR" altLang="fr-FR" sz="1100" b="0" i="0" u="none" strike="noStrike" cap="none" normalizeH="0" baseline="0" smtClean="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0.2 VALIDATION DU TOST</a:t>
            </a:r>
            <a:endParaRPr kumimoji="0" lang="fr-FR" altLang="fr-FR" sz="1800" b="0" i="0" u="none" strike="noStrike" cap="none" normalizeH="0" baseline="0" smtClean="0">
              <a:ln>
                <a:noFill/>
              </a:ln>
              <a:solidFill>
                <a:schemeClr val="tx1"/>
              </a:solidFill>
              <a:effectLst/>
              <a:latin typeface="Arial" panose="020B0604020202020204" pitchFamily="34" charset="0"/>
            </a:endParaRPr>
          </a:p>
        </p:txBody>
      </p:sp>
      <p:cxnSp>
        <p:nvCxnSpPr>
          <p:cNvPr id="41" name="Connecteur droit avec flèche 40"/>
          <p:cNvCxnSpPr/>
          <p:nvPr/>
        </p:nvCxnSpPr>
        <p:spPr>
          <a:xfrm flipV="1">
            <a:off x="1420788" y="2440940"/>
            <a:ext cx="342900" cy="55245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42" name="Rectangle 40"/>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899829" tIns="450708" rIns="899829" bIns="360249" numCol="1" anchor="ctr" anchorCtr="0" compatLnSpc="1">
            <a:prstTxWarp prst="textNoShape">
              <a:avLst/>
            </a:prstTxWarp>
            <a:spAutoFit/>
          </a:bodyPr>
          <a:lstStyle/>
          <a:p>
            <a:endParaRPr lang="fr-FR"/>
          </a:p>
        </p:txBody>
      </p:sp>
      <p:cxnSp>
        <p:nvCxnSpPr>
          <p:cNvPr id="58" name="Connecteur droit avec flèche 57"/>
          <p:cNvCxnSpPr/>
          <p:nvPr/>
        </p:nvCxnSpPr>
        <p:spPr>
          <a:xfrm flipV="1">
            <a:off x="6012160" y="3339239"/>
            <a:ext cx="844898" cy="17753"/>
          </a:xfrm>
          <a:prstGeom prst="straightConnector1">
            <a:avLst/>
          </a:prstGeom>
          <a:noFill/>
          <a:ln w="9525" cap="flat" cmpd="sng" algn="ctr">
            <a:solidFill>
              <a:srgbClr val="4F81BD">
                <a:shade val="95000"/>
                <a:satMod val="105000"/>
              </a:srgbClr>
            </a:solidFill>
            <a:prstDash val="solid"/>
            <a:tailEnd type="arrow"/>
          </a:ln>
          <a:effectLst/>
        </p:spPr>
      </p:cxnSp>
      <p:sp>
        <p:nvSpPr>
          <p:cNvPr id="61" name="Text Box 37"/>
          <p:cNvSpPr txBox="1">
            <a:spLocks noChangeArrowheads="1"/>
          </p:cNvSpPr>
          <p:nvPr/>
        </p:nvSpPr>
        <p:spPr bwMode="auto">
          <a:xfrm>
            <a:off x="5343500" y="2916238"/>
            <a:ext cx="1028700" cy="838200"/>
          </a:xfrm>
          <a:prstGeom prst="rect">
            <a:avLst/>
          </a:prstGeom>
          <a:solidFill>
            <a:srgbClr val="FFFFFF"/>
          </a:solidFill>
          <a:ln w="28575">
            <a:solidFill>
              <a:srgbClr val="FF0000"/>
            </a:solid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fr-FR" altLang="fr-FR" sz="1100" b="0" i="0" u="none" strike="noStrike" cap="none" normalizeH="0" baseline="0" smtClean="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EVALUATION GERIATRIQUE A L’OFFICINE EGO 2</a:t>
            </a:r>
            <a:endParaRPr kumimoji="0" lang="fr-FR" altLang="fr-FR" sz="1800" b="0" i="0" u="none" strike="noStrike" cap="none" normalizeH="0" baseline="0" smtClean="0">
              <a:ln>
                <a:noFill/>
              </a:ln>
              <a:solidFill>
                <a:schemeClr val="tx1"/>
              </a:solidFill>
              <a:effectLst/>
              <a:latin typeface="Arial" panose="020B0604020202020204" pitchFamily="34" charset="0"/>
            </a:endParaRPr>
          </a:p>
        </p:txBody>
      </p:sp>
      <p:cxnSp>
        <p:nvCxnSpPr>
          <p:cNvPr id="62" name="Connecteur droit avec flèche 61"/>
          <p:cNvCxnSpPr/>
          <p:nvPr/>
        </p:nvCxnSpPr>
        <p:spPr>
          <a:xfrm flipH="1">
            <a:off x="6578898" y="5777616"/>
            <a:ext cx="297358" cy="387688"/>
          </a:xfrm>
          <a:prstGeom prst="straightConnector1">
            <a:avLst/>
          </a:prstGeom>
          <a:noFill/>
          <a:ln w="9525" cap="flat" cmpd="sng" algn="ctr">
            <a:solidFill>
              <a:srgbClr val="4F81BD">
                <a:shade val="95000"/>
                <a:satMod val="105000"/>
              </a:srgbClr>
            </a:solidFill>
            <a:prstDash val="solid"/>
            <a:tailEnd type="arrow"/>
          </a:ln>
          <a:effectLst/>
        </p:spPr>
      </p:cxnSp>
      <p:sp>
        <p:nvSpPr>
          <p:cNvPr id="5" name="Rectangle 4"/>
          <p:cNvSpPr/>
          <p:nvPr/>
        </p:nvSpPr>
        <p:spPr>
          <a:xfrm>
            <a:off x="3966706" y="44624"/>
            <a:ext cx="2258952" cy="584775"/>
          </a:xfrm>
          <a:prstGeom prst="rect">
            <a:avLst/>
          </a:prstGeom>
        </p:spPr>
        <p:txBody>
          <a:bodyPr wrap="none">
            <a:spAutoFit/>
          </a:bodyPr>
          <a:lstStyle/>
          <a:p>
            <a:r>
              <a:rPr lang="fr-FR" sz="3200" dirty="0" smtClean="0">
                <a:solidFill>
                  <a:srgbClr val="0000FF"/>
                </a:solidFill>
              </a:rPr>
              <a:t>Perspectives</a:t>
            </a:r>
            <a:endParaRPr lang="fr-FR" sz="3200" dirty="0"/>
          </a:p>
        </p:txBody>
      </p:sp>
    </p:spTree>
    <p:extLst>
      <p:ext uri="{BB962C8B-B14F-4D97-AF65-F5344CB8AC3E}">
        <p14:creationId xmlns:p14="http://schemas.microsoft.com/office/powerpoint/2010/main" val="3444603979"/>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Titre 1"/>
          <p:cNvSpPr>
            <a:spLocks noGrp="1"/>
          </p:cNvSpPr>
          <p:nvPr>
            <p:ph type="ctrTitle"/>
          </p:nvPr>
        </p:nvSpPr>
        <p:spPr>
          <a:xfrm>
            <a:off x="611188" y="2420938"/>
            <a:ext cx="7772400" cy="1470025"/>
          </a:xfrm>
        </p:spPr>
        <p:txBody>
          <a:bodyPr>
            <a:normAutofit fontScale="90000"/>
          </a:bodyPr>
          <a:lstStyle/>
          <a:p>
            <a:r>
              <a:rPr lang="fr-FR" altLang="fr-FR" sz="3600" smtClean="0"/>
              <a:t>Merci pour votre écoute</a:t>
            </a:r>
            <a:br>
              <a:rPr lang="fr-FR" altLang="fr-FR" sz="3600" smtClean="0"/>
            </a:br>
            <a:r>
              <a:rPr lang="fr-FR" altLang="fr-FR" sz="3600" smtClean="0"/>
              <a:t/>
            </a:r>
            <a:br>
              <a:rPr lang="fr-FR" altLang="fr-FR" sz="3600" smtClean="0"/>
            </a:br>
            <a:r>
              <a:rPr lang="fr-FR" altLang="fr-FR" sz="3600" smtClean="0"/>
              <a:t>Merci pour votre engagement </a:t>
            </a:r>
            <a:br>
              <a:rPr lang="fr-FR" altLang="fr-FR" sz="3600" smtClean="0"/>
            </a:br>
            <a:r>
              <a:rPr lang="fr-FR" altLang="fr-FR" sz="3600" smtClean="0"/>
              <a:t>pour les personnes âgées </a:t>
            </a:r>
          </a:p>
        </p:txBody>
      </p:sp>
      <p:sp>
        <p:nvSpPr>
          <p:cNvPr id="38915" name="Espace réservé du numéro de diapositive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86A600D6-0A46-432C-84E0-2EAF069F0E2F}" type="slidenum">
              <a:rPr lang="fr-FR" altLang="fr-FR" sz="1200">
                <a:solidFill>
                  <a:srgbClr val="898989"/>
                </a:solidFill>
              </a:rPr>
              <a:pPr>
                <a:spcBef>
                  <a:spcPct val="0"/>
                </a:spcBef>
                <a:buFontTx/>
                <a:buNone/>
              </a:pPr>
              <a:t>31</a:t>
            </a:fld>
            <a:endParaRPr lang="fr-FR" altLang="fr-FR" sz="1200">
              <a:solidFill>
                <a:srgbClr val="898989"/>
              </a:solidFill>
            </a:endParaRPr>
          </a:p>
        </p:txBody>
      </p:sp>
      <p:sp>
        <p:nvSpPr>
          <p:cNvPr id="38916" name="object 4"/>
          <p:cNvSpPr>
            <a:spLocks noChangeArrowheads="1"/>
          </p:cNvSpPr>
          <p:nvPr/>
        </p:nvSpPr>
        <p:spPr bwMode="auto">
          <a:xfrm>
            <a:off x="0" y="0"/>
            <a:ext cx="323850" cy="6858000"/>
          </a:xfrm>
          <a:prstGeom prst="rect">
            <a:avLst/>
          </a:prstGeom>
          <a:blipFill dpi="0" rotWithShape="1">
            <a:blip r:embed="rId2"/>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endParaRPr lang="fr-FR" altLang="fr-FR"/>
          </a:p>
        </p:txBody>
      </p:sp>
    </p:spTree>
    <p:extLst>
      <p:ext uri="{BB962C8B-B14F-4D97-AF65-F5344CB8AC3E}">
        <p14:creationId xmlns:p14="http://schemas.microsoft.com/office/powerpoint/2010/main" val="826939546"/>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12"/>
          </p:nvPr>
        </p:nvSpPr>
        <p:spPr/>
        <p:txBody>
          <a:bodyPr/>
          <a:lstStyle/>
          <a:p>
            <a:fld id="{C93F3F6B-A603-4548-ABE9-9F9DEC678465}" type="slidenum">
              <a:rPr lang="fr-FR" smtClean="0"/>
              <a:pPr/>
              <a:t>32</a:t>
            </a:fld>
            <a:endParaRPr lang="fr-FR"/>
          </a:p>
        </p:txBody>
      </p:sp>
    </p:spTree>
    <p:extLst>
      <p:ext uri="{BB962C8B-B14F-4D97-AF65-F5344CB8AC3E}">
        <p14:creationId xmlns:p14="http://schemas.microsoft.com/office/powerpoint/2010/main" val="1901379054"/>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12"/>
          </p:nvPr>
        </p:nvSpPr>
        <p:spPr/>
        <p:txBody>
          <a:bodyPr/>
          <a:lstStyle/>
          <a:p>
            <a:fld id="{C93F3F6B-A603-4548-ABE9-9F9DEC678465}" type="slidenum">
              <a:rPr lang="fr-FR" smtClean="0"/>
              <a:pPr/>
              <a:t>33</a:t>
            </a:fld>
            <a:endParaRPr lang="fr-FR"/>
          </a:p>
        </p:txBody>
      </p:sp>
    </p:spTree>
    <p:extLst>
      <p:ext uri="{BB962C8B-B14F-4D97-AF65-F5344CB8AC3E}">
        <p14:creationId xmlns:p14="http://schemas.microsoft.com/office/powerpoint/2010/main" val="807781716"/>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12"/>
          </p:nvPr>
        </p:nvSpPr>
        <p:spPr/>
        <p:txBody>
          <a:bodyPr/>
          <a:lstStyle/>
          <a:p>
            <a:fld id="{C93F3F6B-A603-4548-ABE9-9F9DEC678465}" type="slidenum">
              <a:rPr lang="fr-FR" smtClean="0"/>
              <a:pPr/>
              <a:t>34</a:t>
            </a:fld>
            <a:endParaRPr lang="fr-FR"/>
          </a:p>
        </p:txBody>
      </p:sp>
      <p:sp>
        <p:nvSpPr>
          <p:cNvPr id="7" name="Zone de texte 2"/>
          <p:cNvSpPr txBox="1">
            <a:spLocks noChangeArrowheads="1"/>
          </p:cNvSpPr>
          <p:nvPr/>
        </p:nvSpPr>
        <p:spPr bwMode="auto">
          <a:xfrm>
            <a:off x="2862262" y="3064192"/>
            <a:ext cx="1428750" cy="847725"/>
          </a:xfrm>
          <a:prstGeom prst="rect">
            <a:avLst/>
          </a:prstGeom>
          <a:solidFill>
            <a:srgbClr val="FFFFFF"/>
          </a:solidFill>
          <a:ln w="28575">
            <a:solidFill>
              <a:srgbClr val="00B050"/>
            </a:solidFill>
            <a:miter lim="800000"/>
            <a:headEnd/>
            <a:tailEnd/>
          </a:ln>
          <a:scene3d>
            <a:camera prst="orthographicFront"/>
            <a:lightRig rig="threePt" dir="t"/>
          </a:scene3d>
          <a:sp3d extrusionH="76200" prstMaterial="metal">
            <a:extrusionClr>
              <a:srgbClr val="FF0000"/>
            </a:extrusionClr>
          </a:sp3d>
        </p:spPr>
        <p:txBody>
          <a:bodyPr rot="0" vert="horz" wrap="square" lIns="91440" tIns="45720" rIns="91440" bIns="45720" anchor="t" anchorCtr="0">
            <a:noAutofit/>
          </a:bodyPr>
          <a:lstStyle/>
          <a:p>
            <a:pPr algn="ctr">
              <a:lnSpc>
                <a:spcPct val="115000"/>
              </a:lnSpc>
              <a:spcAft>
                <a:spcPts val="1000"/>
              </a:spcAft>
            </a:pPr>
            <a:r>
              <a:rPr lang="fr-FR" sz="1100" dirty="0">
                <a:effectLst/>
                <a:latin typeface="Calibri" panose="020F0502020204030204" pitchFamily="34" charset="0"/>
                <a:ea typeface="Calibri" panose="020F0502020204030204" pitchFamily="34" charset="0"/>
                <a:cs typeface="Times New Roman" panose="02020603050405020304" pitchFamily="18" charset="0"/>
              </a:rPr>
              <a:t>EVALUATION GERIATRIQUE PHARMACEUTIQUE HOSPITALIERE</a:t>
            </a:r>
          </a:p>
        </p:txBody>
      </p:sp>
      <p:sp>
        <p:nvSpPr>
          <p:cNvPr id="8" name="Zone de texte 2"/>
          <p:cNvSpPr txBox="1">
            <a:spLocks noChangeArrowheads="1"/>
          </p:cNvSpPr>
          <p:nvPr/>
        </p:nvSpPr>
        <p:spPr bwMode="auto">
          <a:xfrm>
            <a:off x="4652962" y="2024062"/>
            <a:ext cx="1628775" cy="466725"/>
          </a:xfrm>
          <a:prstGeom prst="rect">
            <a:avLst/>
          </a:prstGeom>
          <a:solidFill>
            <a:srgbClr val="FFFFFF"/>
          </a:solidFill>
          <a:ln w="9525">
            <a:solidFill>
              <a:srgbClr val="00B050"/>
            </a:solidFill>
            <a:miter lim="800000"/>
            <a:headEnd/>
            <a:tailEnd/>
          </a:ln>
        </p:spPr>
        <p:txBody>
          <a:bodyPr rot="0" vert="horz" wrap="square" lIns="91440" tIns="45720" rIns="91440" bIns="45720" anchor="t" anchorCtr="0">
            <a:noAutofit/>
          </a:bodyPr>
          <a:lstStyle/>
          <a:p>
            <a:pPr>
              <a:lnSpc>
                <a:spcPct val="115000"/>
              </a:lnSpc>
              <a:spcAft>
                <a:spcPts val="1000"/>
              </a:spcAft>
            </a:pPr>
            <a:r>
              <a:rPr lang="fr-FR" sz="1100">
                <a:effectLst/>
                <a:latin typeface="Calibri" panose="020F0502020204030204" pitchFamily="34" charset="0"/>
                <a:ea typeface="Calibri" panose="020F0502020204030204" pitchFamily="34" charset="0"/>
                <a:cs typeface="Times New Roman" panose="02020603050405020304" pitchFamily="18" charset="0"/>
              </a:rPr>
              <a:t>0.1 BILAN D’ADMISSION POUR 539 PATIENTS</a:t>
            </a:r>
          </a:p>
        </p:txBody>
      </p:sp>
      <p:cxnSp>
        <p:nvCxnSpPr>
          <p:cNvPr id="9" name="Connecteur droit avec flèche 8"/>
          <p:cNvCxnSpPr/>
          <p:nvPr/>
        </p:nvCxnSpPr>
        <p:spPr>
          <a:xfrm>
            <a:off x="4291012" y="3920807"/>
            <a:ext cx="342900" cy="419100"/>
          </a:xfrm>
          <a:prstGeom prst="straightConnector1">
            <a:avLst/>
          </a:prstGeom>
          <a:noFill/>
          <a:ln w="9525" cap="flat" cmpd="sng" algn="ctr">
            <a:solidFill>
              <a:srgbClr val="4F81BD">
                <a:shade val="95000"/>
                <a:satMod val="105000"/>
              </a:srgbClr>
            </a:solidFill>
            <a:prstDash val="solid"/>
            <a:tailEnd type="arrow"/>
          </a:ln>
          <a:effectLst/>
        </p:spPr>
      </p:cxnSp>
      <p:sp>
        <p:nvSpPr>
          <p:cNvPr id="10" name="Zone de texte 2"/>
          <p:cNvSpPr txBox="1">
            <a:spLocks noChangeArrowheads="1"/>
          </p:cNvSpPr>
          <p:nvPr/>
        </p:nvSpPr>
        <p:spPr bwMode="auto">
          <a:xfrm>
            <a:off x="4643437" y="4338637"/>
            <a:ext cx="1219200" cy="495300"/>
          </a:xfrm>
          <a:prstGeom prst="rect">
            <a:avLst/>
          </a:prstGeom>
          <a:solidFill>
            <a:srgbClr val="FFFFFF"/>
          </a:solidFill>
          <a:ln w="9525">
            <a:solidFill>
              <a:srgbClr val="FF0000"/>
            </a:solidFill>
            <a:miter lim="800000"/>
            <a:headEnd/>
            <a:tailEnd/>
          </a:ln>
        </p:spPr>
        <p:txBody>
          <a:bodyPr rot="0" vert="horz" wrap="square" lIns="91440" tIns="45720" rIns="91440" bIns="45720" anchor="t" anchorCtr="0">
            <a:noAutofit/>
          </a:bodyPr>
          <a:lstStyle/>
          <a:p>
            <a:pPr algn="ctr">
              <a:lnSpc>
                <a:spcPct val="115000"/>
              </a:lnSpc>
              <a:spcAft>
                <a:spcPts val="1000"/>
              </a:spcAft>
            </a:pPr>
            <a:r>
              <a:rPr lang="fr-FR" sz="1100">
                <a:effectLst/>
                <a:latin typeface="Calibri" panose="020F0502020204030204" pitchFamily="34" charset="0"/>
                <a:ea typeface="Calibri" panose="020F0502020204030204" pitchFamily="34" charset="0"/>
                <a:cs typeface="Times New Roman" panose="02020603050405020304" pitchFamily="18" charset="0"/>
              </a:rPr>
              <a:t>0.2 VALIDATION DU TOST</a:t>
            </a:r>
          </a:p>
        </p:txBody>
      </p:sp>
      <p:cxnSp>
        <p:nvCxnSpPr>
          <p:cNvPr id="11" name="Connecteur droit avec flèche 10"/>
          <p:cNvCxnSpPr/>
          <p:nvPr/>
        </p:nvCxnSpPr>
        <p:spPr>
          <a:xfrm flipV="1">
            <a:off x="4301108" y="2492896"/>
            <a:ext cx="342900" cy="55245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44767918"/>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12"/>
          </p:nvPr>
        </p:nvSpPr>
        <p:spPr/>
        <p:txBody>
          <a:bodyPr/>
          <a:lstStyle/>
          <a:p>
            <a:fld id="{C93F3F6B-A603-4548-ABE9-9F9DEC678465}" type="slidenum">
              <a:rPr lang="fr-FR" smtClean="0"/>
              <a:pPr/>
              <a:t>35</a:t>
            </a:fld>
            <a:endParaRPr lang="fr-FR"/>
          </a:p>
        </p:txBody>
      </p:sp>
      <p:sp>
        <p:nvSpPr>
          <p:cNvPr id="3" name="Zone de texte 2"/>
          <p:cNvSpPr txBox="1">
            <a:spLocks noChangeArrowheads="1"/>
          </p:cNvSpPr>
          <p:nvPr/>
        </p:nvSpPr>
        <p:spPr bwMode="auto">
          <a:xfrm>
            <a:off x="1843087" y="3063557"/>
            <a:ext cx="1428750" cy="847725"/>
          </a:xfrm>
          <a:prstGeom prst="rect">
            <a:avLst/>
          </a:prstGeom>
          <a:solidFill>
            <a:srgbClr val="FFFFFF"/>
          </a:solidFill>
          <a:ln w="28575">
            <a:solidFill>
              <a:srgbClr val="00B050"/>
            </a:solidFill>
            <a:miter lim="800000"/>
            <a:headEnd/>
            <a:tailEnd/>
          </a:ln>
          <a:scene3d>
            <a:camera prst="orthographicFront"/>
            <a:lightRig rig="threePt" dir="t"/>
          </a:scene3d>
          <a:sp3d extrusionH="76200" prstMaterial="metal">
            <a:extrusionClr>
              <a:srgbClr val="FF0000"/>
            </a:extrusionClr>
          </a:sp3d>
        </p:spPr>
        <p:txBody>
          <a:bodyPr rot="0" vert="horz" wrap="square" lIns="91440" tIns="45720" rIns="91440" bIns="45720" anchor="t" anchorCtr="0">
            <a:noAutofit/>
          </a:bodyPr>
          <a:lstStyle/>
          <a:p>
            <a:pPr algn="ctr">
              <a:lnSpc>
                <a:spcPct val="115000"/>
              </a:lnSpc>
              <a:spcAft>
                <a:spcPts val="1000"/>
              </a:spcAft>
            </a:pPr>
            <a:r>
              <a:rPr lang="fr-FR" sz="1100">
                <a:effectLst/>
                <a:latin typeface="Calibri" panose="020F0502020204030204" pitchFamily="34" charset="0"/>
                <a:ea typeface="Calibri" panose="020F0502020204030204" pitchFamily="34" charset="0"/>
                <a:cs typeface="Times New Roman" panose="02020603050405020304" pitchFamily="18" charset="0"/>
              </a:rPr>
              <a:t>EVALUATION GERIATRIQUE PHARMACEUTIQUE HOSPITALIERE</a:t>
            </a:r>
          </a:p>
        </p:txBody>
      </p:sp>
      <p:sp>
        <p:nvSpPr>
          <p:cNvPr id="4" name="Zone de texte 2"/>
          <p:cNvSpPr txBox="1">
            <a:spLocks noChangeArrowheads="1"/>
          </p:cNvSpPr>
          <p:nvPr/>
        </p:nvSpPr>
        <p:spPr bwMode="auto">
          <a:xfrm>
            <a:off x="4604702" y="3034982"/>
            <a:ext cx="1095375" cy="838200"/>
          </a:xfrm>
          <a:prstGeom prst="rect">
            <a:avLst/>
          </a:prstGeom>
          <a:solidFill>
            <a:srgbClr val="FFFFFF"/>
          </a:solidFill>
          <a:ln w="38100">
            <a:solidFill>
              <a:srgbClr val="00B050"/>
            </a:solidFill>
            <a:miter lim="800000"/>
            <a:headEnd/>
            <a:tailEnd/>
          </a:ln>
        </p:spPr>
        <p:txBody>
          <a:bodyPr rot="0" vert="horz" wrap="square" lIns="91440" tIns="45720" rIns="91440" bIns="45720" anchor="t" anchorCtr="0">
            <a:noAutofit/>
          </a:bodyPr>
          <a:lstStyle/>
          <a:p>
            <a:pPr algn="ctr">
              <a:lnSpc>
                <a:spcPct val="115000"/>
              </a:lnSpc>
              <a:spcAft>
                <a:spcPts val="0"/>
              </a:spcAft>
            </a:pPr>
            <a:r>
              <a:rPr lang="fr-FR" sz="1100">
                <a:effectLst/>
                <a:latin typeface="Calibri" panose="020F0502020204030204" pitchFamily="34" charset="0"/>
                <a:ea typeface="Calibri" panose="020F0502020204030204" pitchFamily="34" charset="0"/>
                <a:cs typeface="Times New Roman" panose="02020603050405020304" pitchFamily="18" charset="0"/>
              </a:rPr>
              <a:t>EVALUATION GERIATRIQUE A L’OFFICINE EGO 1</a:t>
            </a:r>
          </a:p>
        </p:txBody>
      </p:sp>
      <p:cxnSp>
        <p:nvCxnSpPr>
          <p:cNvPr id="5" name="Connecteur droit avec flèche 4"/>
          <p:cNvCxnSpPr/>
          <p:nvPr/>
        </p:nvCxnSpPr>
        <p:spPr>
          <a:xfrm>
            <a:off x="3271837" y="3482657"/>
            <a:ext cx="1333500" cy="0"/>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sp>
        <p:nvSpPr>
          <p:cNvPr id="6" name="Zone de texte 2"/>
          <p:cNvSpPr txBox="1">
            <a:spLocks noChangeArrowheads="1"/>
          </p:cNvSpPr>
          <p:nvPr/>
        </p:nvSpPr>
        <p:spPr bwMode="auto">
          <a:xfrm>
            <a:off x="5567362" y="842327"/>
            <a:ext cx="1209675" cy="466725"/>
          </a:xfrm>
          <a:prstGeom prst="rect">
            <a:avLst/>
          </a:prstGeom>
          <a:solidFill>
            <a:srgbClr val="FFFFFF"/>
          </a:solidFill>
          <a:ln w="9525">
            <a:solidFill>
              <a:srgbClr val="00B050"/>
            </a:solidFill>
            <a:miter lim="800000"/>
            <a:headEnd/>
            <a:tailEnd/>
          </a:ln>
        </p:spPr>
        <p:txBody>
          <a:bodyPr rot="0" vert="horz" wrap="square" lIns="91440" tIns="45720" rIns="91440" bIns="45720" anchor="t" anchorCtr="0">
            <a:noAutofit/>
          </a:bodyPr>
          <a:lstStyle/>
          <a:p>
            <a:pPr>
              <a:lnSpc>
                <a:spcPct val="115000"/>
              </a:lnSpc>
              <a:spcAft>
                <a:spcPts val="1000"/>
              </a:spcAft>
            </a:pPr>
            <a:r>
              <a:rPr lang="fr-FR" sz="1100">
                <a:effectLst/>
                <a:latin typeface="Calibri" panose="020F0502020204030204" pitchFamily="34" charset="0"/>
                <a:ea typeface="Calibri" panose="020F0502020204030204" pitchFamily="34" charset="0"/>
                <a:cs typeface="Times New Roman" panose="02020603050405020304" pitchFamily="18" charset="0"/>
              </a:rPr>
              <a:t>1.1 DEPISTAGE DE LA FRAGILITE</a:t>
            </a:r>
          </a:p>
        </p:txBody>
      </p:sp>
      <p:sp>
        <p:nvSpPr>
          <p:cNvPr id="7" name="Zone de texte 2"/>
          <p:cNvSpPr txBox="1">
            <a:spLocks noChangeArrowheads="1"/>
          </p:cNvSpPr>
          <p:nvPr/>
        </p:nvSpPr>
        <p:spPr bwMode="auto">
          <a:xfrm>
            <a:off x="6015037" y="1853247"/>
            <a:ext cx="1219200" cy="628650"/>
          </a:xfrm>
          <a:prstGeom prst="rect">
            <a:avLst/>
          </a:prstGeom>
          <a:solidFill>
            <a:srgbClr val="FFFFFF"/>
          </a:solidFill>
          <a:ln w="9525">
            <a:solidFill>
              <a:srgbClr val="00B050"/>
            </a:solidFill>
            <a:miter lim="800000"/>
            <a:headEnd/>
            <a:tailEnd/>
          </a:ln>
        </p:spPr>
        <p:txBody>
          <a:bodyPr rot="0" vert="horz" wrap="square" lIns="91440" tIns="45720" rIns="91440" bIns="45720" anchor="t" anchorCtr="0">
            <a:noAutofit/>
          </a:bodyPr>
          <a:lstStyle/>
          <a:p>
            <a:pPr algn="ctr">
              <a:lnSpc>
                <a:spcPct val="115000"/>
              </a:lnSpc>
              <a:spcAft>
                <a:spcPts val="1000"/>
              </a:spcAft>
            </a:pPr>
            <a:r>
              <a:rPr lang="fr-FR" sz="1100">
                <a:effectLst/>
                <a:latin typeface="Calibri" panose="020F0502020204030204" pitchFamily="34" charset="0"/>
                <a:ea typeface="Calibri" panose="020F0502020204030204" pitchFamily="34" charset="0"/>
                <a:cs typeface="Times New Roman" panose="02020603050405020304" pitchFamily="18" charset="0"/>
              </a:rPr>
              <a:t>1.2 NOMBRE ET NATURE DES PLP IDENTIFIES</a:t>
            </a:r>
          </a:p>
        </p:txBody>
      </p:sp>
      <p:sp>
        <p:nvSpPr>
          <p:cNvPr id="8" name="Zone de texte 2"/>
          <p:cNvSpPr txBox="1">
            <a:spLocks noChangeArrowheads="1"/>
          </p:cNvSpPr>
          <p:nvPr/>
        </p:nvSpPr>
        <p:spPr bwMode="auto">
          <a:xfrm>
            <a:off x="6024562" y="4292282"/>
            <a:ext cx="1276350" cy="504825"/>
          </a:xfrm>
          <a:prstGeom prst="rect">
            <a:avLst/>
          </a:prstGeom>
          <a:solidFill>
            <a:srgbClr val="FFFFFF"/>
          </a:solidFill>
          <a:ln w="9525">
            <a:solidFill>
              <a:schemeClr val="accent6">
                <a:lumMod val="75000"/>
              </a:schemeClr>
            </a:solidFill>
            <a:miter lim="800000"/>
            <a:headEnd/>
            <a:tailEnd/>
          </a:ln>
        </p:spPr>
        <p:txBody>
          <a:bodyPr rot="0" vert="horz" wrap="square" lIns="91440" tIns="45720" rIns="91440" bIns="45720" anchor="t" anchorCtr="0">
            <a:noAutofit/>
          </a:bodyPr>
          <a:lstStyle/>
          <a:p>
            <a:pPr>
              <a:lnSpc>
                <a:spcPct val="115000"/>
              </a:lnSpc>
              <a:spcAft>
                <a:spcPts val="1000"/>
              </a:spcAft>
            </a:pPr>
            <a:r>
              <a:rPr lang="fr-FR" sz="1100">
                <a:effectLst/>
                <a:latin typeface="Calibri" panose="020F0502020204030204" pitchFamily="34" charset="0"/>
                <a:ea typeface="Calibri" panose="020F0502020204030204" pitchFamily="34" charset="0"/>
                <a:cs typeface="Times New Roman" panose="02020603050405020304" pitchFamily="18" charset="0"/>
              </a:rPr>
              <a:t>1.3 AVIS DES INVESTIGATEURS</a:t>
            </a:r>
          </a:p>
        </p:txBody>
      </p:sp>
      <p:sp>
        <p:nvSpPr>
          <p:cNvPr id="9" name="Zone de texte 2"/>
          <p:cNvSpPr txBox="1">
            <a:spLocks noChangeArrowheads="1"/>
          </p:cNvSpPr>
          <p:nvPr/>
        </p:nvSpPr>
        <p:spPr bwMode="auto">
          <a:xfrm>
            <a:off x="5672137" y="5387022"/>
            <a:ext cx="1219200" cy="628650"/>
          </a:xfrm>
          <a:prstGeom prst="rect">
            <a:avLst/>
          </a:prstGeom>
          <a:solidFill>
            <a:srgbClr val="FFFFFF"/>
          </a:solidFill>
          <a:ln w="9525">
            <a:solidFill>
              <a:schemeClr val="accent6">
                <a:lumMod val="75000"/>
              </a:schemeClr>
            </a:solidFill>
            <a:miter lim="800000"/>
            <a:headEnd/>
            <a:tailEnd/>
          </a:ln>
        </p:spPr>
        <p:txBody>
          <a:bodyPr rot="0" vert="horz" wrap="square" lIns="91440" tIns="45720" rIns="91440" bIns="45720" anchor="t" anchorCtr="0">
            <a:noAutofit/>
          </a:bodyPr>
          <a:lstStyle/>
          <a:p>
            <a:pPr algn="ctr">
              <a:lnSpc>
                <a:spcPct val="115000"/>
              </a:lnSpc>
              <a:spcAft>
                <a:spcPts val="1000"/>
              </a:spcAft>
            </a:pPr>
            <a:r>
              <a:rPr lang="en-US" sz="1100">
                <a:effectLst/>
                <a:latin typeface="Calibri" panose="020F0502020204030204" pitchFamily="34" charset="0"/>
                <a:ea typeface="Calibri" panose="020F0502020204030204" pitchFamily="34" charset="0"/>
                <a:cs typeface="Times New Roman" panose="02020603050405020304" pitchFamily="18" charset="0"/>
              </a:rPr>
              <a:t>1.4 WILLINGNESS TO PAY POUR LES CONSULTATIONS</a:t>
            </a:r>
            <a:endParaRPr lang="fr-FR" sz="110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0" name="Zone de texte 2"/>
          <p:cNvSpPr txBox="1">
            <a:spLocks noChangeArrowheads="1"/>
          </p:cNvSpPr>
          <p:nvPr/>
        </p:nvSpPr>
        <p:spPr bwMode="auto">
          <a:xfrm>
            <a:off x="3633787" y="2023427"/>
            <a:ext cx="1628775" cy="466725"/>
          </a:xfrm>
          <a:prstGeom prst="rect">
            <a:avLst/>
          </a:prstGeom>
          <a:solidFill>
            <a:srgbClr val="FFFFFF"/>
          </a:solidFill>
          <a:ln w="9525">
            <a:solidFill>
              <a:srgbClr val="00B050"/>
            </a:solidFill>
            <a:miter lim="800000"/>
            <a:headEnd/>
            <a:tailEnd/>
          </a:ln>
        </p:spPr>
        <p:txBody>
          <a:bodyPr rot="0" vert="horz" wrap="square" lIns="91440" tIns="45720" rIns="91440" bIns="45720" anchor="t" anchorCtr="0">
            <a:noAutofit/>
          </a:bodyPr>
          <a:lstStyle/>
          <a:p>
            <a:pPr>
              <a:lnSpc>
                <a:spcPct val="115000"/>
              </a:lnSpc>
              <a:spcAft>
                <a:spcPts val="1000"/>
              </a:spcAft>
            </a:pPr>
            <a:r>
              <a:rPr lang="fr-FR" sz="1100">
                <a:effectLst/>
                <a:latin typeface="Calibri" panose="020F0502020204030204" pitchFamily="34" charset="0"/>
                <a:ea typeface="Calibri" panose="020F0502020204030204" pitchFamily="34" charset="0"/>
                <a:cs typeface="Times New Roman" panose="02020603050405020304" pitchFamily="18" charset="0"/>
              </a:rPr>
              <a:t>0.1 BILAN D’ADMISSION POUR 539 PATIENTS</a:t>
            </a:r>
          </a:p>
        </p:txBody>
      </p:sp>
      <p:cxnSp>
        <p:nvCxnSpPr>
          <p:cNvPr id="11" name="Connecteur droit avec flèche 10"/>
          <p:cNvCxnSpPr/>
          <p:nvPr/>
        </p:nvCxnSpPr>
        <p:spPr>
          <a:xfrm>
            <a:off x="5681662" y="3872547"/>
            <a:ext cx="342900" cy="419100"/>
          </a:xfrm>
          <a:prstGeom prst="straightConnector1">
            <a:avLst/>
          </a:prstGeom>
          <a:noFill/>
          <a:ln w="9525" cap="flat" cmpd="sng" algn="ctr">
            <a:solidFill>
              <a:srgbClr val="4F81BD">
                <a:shade val="95000"/>
                <a:satMod val="105000"/>
              </a:srgbClr>
            </a:solidFill>
            <a:prstDash val="solid"/>
            <a:tailEnd type="arrow"/>
          </a:ln>
          <a:effectLst/>
        </p:spPr>
      </p:cxnSp>
      <p:cxnSp>
        <p:nvCxnSpPr>
          <p:cNvPr id="12" name="Connecteur droit avec flèche 11"/>
          <p:cNvCxnSpPr/>
          <p:nvPr/>
        </p:nvCxnSpPr>
        <p:spPr>
          <a:xfrm>
            <a:off x="3271837" y="3920172"/>
            <a:ext cx="342900" cy="419100"/>
          </a:xfrm>
          <a:prstGeom prst="straightConnector1">
            <a:avLst/>
          </a:prstGeom>
          <a:noFill/>
          <a:ln w="9525" cap="flat" cmpd="sng" algn="ctr">
            <a:solidFill>
              <a:srgbClr val="4F81BD">
                <a:shade val="95000"/>
                <a:satMod val="105000"/>
              </a:srgbClr>
            </a:solidFill>
            <a:prstDash val="solid"/>
            <a:tailEnd type="arrow"/>
          </a:ln>
          <a:effectLst/>
        </p:spPr>
      </p:cxnSp>
      <p:cxnSp>
        <p:nvCxnSpPr>
          <p:cNvPr id="13" name="Connecteur droit avec flèche 12"/>
          <p:cNvCxnSpPr/>
          <p:nvPr/>
        </p:nvCxnSpPr>
        <p:spPr>
          <a:xfrm flipV="1">
            <a:off x="5148262" y="1339532"/>
            <a:ext cx="1009650" cy="16383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4" name="Connecteur droit avec flèche 13"/>
          <p:cNvCxnSpPr/>
          <p:nvPr/>
        </p:nvCxnSpPr>
        <p:spPr>
          <a:xfrm>
            <a:off x="5148262" y="3882072"/>
            <a:ext cx="1104900" cy="1476375"/>
          </a:xfrm>
          <a:prstGeom prst="straightConnector1">
            <a:avLst/>
          </a:prstGeom>
          <a:noFill/>
          <a:ln w="9525" cap="flat" cmpd="sng" algn="ctr">
            <a:solidFill>
              <a:srgbClr val="4F81BD">
                <a:shade val="95000"/>
                <a:satMod val="105000"/>
              </a:srgbClr>
            </a:solidFill>
            <a:prstDash val="solid"/>
            <a:tailEnd type="arrow"/>
          </a:ln>
          <a:effectLst/>
        </p:spPr>
      </p:cxnSp>
      <p:sp>
        <p:nvSpPr>
          <p:cNvPr id="15" name="Zone de texte 2"/>
          <p:cNvSpPr txBox="1">
            <a:spLocks noChangeArrowheads="1"/>
          </p:cNvSpPr>
          <p:nvPr/>
        </p:nvSpPr>
        <p:spPr bwMode="auto">
          <a:xfrm>
            <a:off x="3624262" y="4338002"/>
            <a:ext cx="1219200" cy="495300"/>
          </a:xfrm>
          <a:prstGeom prst="rect">
            <a:avLst/>
          </a:prstGeom>
          <a:solidFill>
            <a:srgbClr val="FFFFFF"/>
          </a:solidFill>
          <a:ln w="9525">
            <a:solidFill>
              <a:srgbClr val="FF0000"/>
            </a:solidFill>
            <a:miter lim="800000"/>
            <a:headEnd/>
            <a:tailEnd/>
          </a:ln>
        </p:spPr>
        <p:txBody>
          <a:bodyPr rot="0" vert="horz" wrap="square" lIns="91440" tIns="45720" rIns="91440" bIns="45720" anchor="t" anchorCtr="0">
            <a:noAutofit/>
          </a:bodyPr>
          <a:lstStyle/>
          <a:p>
            <a:pPr algn="ctr">
              <a:lnSpc>
                <a:spcPct val="115000"/>
              </a:lnSpc>
              <a:spcAft>
                <a:spcPts val="1000"/>
              </a:spcAft>
            </a:pPr>
            <a:r>
              <a:rPr lang="fr-FR" sz="1100">
                <a:effectLst/>
                <a:latin typeface="Calibri" panose="020F0502020204030204" pitchFamily="34" charset="0"/>
                <a:ea typeface="Calibri" panose="020F0502020204030204" pitchFamily="34" charset="0"/>
                <a:cs typeface="Times New Roman" panose="02020603050405020304" pitchFamily="18" charset="0"/>
              </a:rPr>
              <a:t>0.2 VALIDATION DU TOST</a:t>
            </a:r>
          </a:p>
        </p:txBody>
      </p:sp>
      <p:cxnSp>
        <p:nvCxnSpPr>
          <p:cNvPr id="16" name="Connecteur droit avec flèche 15"/>
          <p:cNvCxnSpPr/>
          <p:nvPr/>
        </p:nvCxnSpPr>
        <p:spPr>
          <a:xfrm flipV="1">
            <a:off x="3290887" y="2473642"/>
            <a:ext cx="342900" cy="55245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36589853"/>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8427211" y="6465214"/>
            <a:ext cx="180975" cy="184666"/>
          </a:xfrm>
          <a:prstGeom prst="rect">
            <a:avLst/>
          </a:prstGeom>
        </p:spPr>
        <p:txBody>
          <a:bodyPr vert="horz" wrap="square" lIns="0" tIns="0" rIns="0" bIns="0" rtlCol="0">
            <a:spAutoFit/>
          </a:bodyPr>
          <a:lstStyle/>
          <a:p>
            <a:pPr marL="12700">
              <a:lnSpc>
                <a:spcPct val="100000"/>
              </a:lnSpc>
            </a:pPr>
            <a:r>
              <a:rPr lang="fr-FR" sz="1200" spc="-10" dirty="0" smtClean="0">
                <a:solidFill>
                  <a:srgbClr val="888888"/>
                </a:solidFill>
                <a:latin typeface="Calibri"/>
                <a:cs typeface="Calibri"/>
              </a:rPr>
              <a:t>15</a:t>
            </a:r>
            <a:endParaRPr sz="1200" dirty="0">
              <a:latin typeface="Calibri"/>
              <a:cs typeface="Calibri"/>
            </a:endParaRPr>
          </a:p>
        </p:txBody>
      </p:sp>
      <p:sp>
        <p:nvSpPr>
          <p:cNvPr id="4" name="object 4"/>
          <p:cNvSpPr txBox="1"/>
          <p:nvPr/>
        </p:nvSpPr>
        <p:spPr>
          <a:xfrm>
            <a:off x="3456178" y="859028"/>
            <a:ext cx="2172970" cy="276999"/>
          </a:xfrm>
          <a:prstGeom prst="rect">
            <a:avLst/>
          </a:prstGeom>
        </p:spPr>
        <p:txBody>
          <a:bodyPr vert="horz" wrap="square" lIns="0" tIns="0" rIns="0" bIns="0" rtlCol="0">
            <a:spAutoFit/>
          </a:bodyPr>
          <a:lstStyle/>
          <a:p>
            <a:pPr marL="12700">
              <a:lnSpc>
                <a:spcPct val="100000"/>
              </a:lnSpc>
            </a:pPr>
            <a:r>
              <a:rPr sz="1800" u="heavy" spc="-25" dirty="0">
                <a:latin typeface="Calibri"/>
                <a:cs typeface="Calibri"/>
              </a:rPr>
              <a:t>S</a:t>
            </a:r>
            <a:r>
              <a:rPr sz="1800" u="heavy" dirty="0">
                <a:latin typeface="Calibri"/>
                <a:cs typeface="Calibri"/>
              </a:rPr>
              <a:t>y</a:t>
            </a:r>
            <a:r>
              <a:rPr sz="1800" u="heavy" spc="-10" dirty="0">
                <a:latin typeface="Calibri"/>
                <a:cs typeface="Calibri"/>
              </a:rPr>
              <a:t>n</a:t>
            </a:r>
            <a:r>
              <a:rPr sz="1800" u="heavy" dirty="0">
                <a:latin typeface="Calibri"/>
                <a:cs typeface="Calibri"/>
              </a:rPr>
              <a:t>thè</a:t>
            </a:r>
            <a:r>
              <a:rPr sz="1800" u="heavy" spc="5" dirty="0">
                <a:latin typeface="Calibri"/>
                <a:cs typeface="Calibri"/>
              </a:rPr>
              <a:t>s</a:t>
            </a:r>
            <a:r>
              <a:rPr sz="1800" u="heavy" spc="-10" dirty="0">
                <a:latin typeface="Calibri"/>
                <a:cs typeface="Calibri"/>
              </a:rPr>
              <a:t>e </a:t>
            </a:r>
            <a:r>
              <a:rPr sz="1800" u="heavy" dirty="0">
                <a:latin typeface="Calibri"/>
                <a:cs typeface="Calibri"/>
              </a:rPr>
              <a:t>/</a:t>
            </a:r>
            <a:r>
              <a:rPr sz="1800" u="heavy" spc="10" dirty="0">
                <a:latin typeface="Calibri"/>
                <a:cs typeface="Calibri"/>
              </a:rPr>
              <a:t> </a:t>
            </a:r>
            <a:r>
              <a:rPr sz="1800" u="heavy" spc="-5" dirty="0">
                <a:latin typeface="Calibri"/>
                <a:cs typeface="Calibri"/>
              </a:rPr>
              <a:t>Chi</a:t>
            </a:r>
            <a:r>
              <a:rPr sz="1800" u="heavy" spc="-15" dirty="0">
                <a:latin typeface="Calibri"/>
                <a:cs typeface="Calibri"/>
              </a:rPr>
              <a:t>ff</a:t>
            </a:r>
            <a:r>
              <a:rPr sz="1800" u="heavy" spc="-35" dirty="0">
                <a:latin typeface="Calibri"/>
                <a:cs typeface="Calibri"/>
              </a:rPr>
              <a:t>r</a:t>
            </a:r>
            <a:r>
              <a:rPr sz="1800" u="heavy" spc="-10" dirty="0">
                <a:latin typeface="Calibri"/>
                <a:cs typeface="Calibri"/>
              </a:rPr>
              <a:t>es</a:t>
            </a:r>
            <a:r>
              <a:rPr sz="1800" u="heavy" dirty="0">
                <a:latin typeface="Calibri"/>
                <a:cs typeface="Calibri"/>
              </a:rPr>
              <a:t> c</a:t>
            </a:r>
            <a:r>
              <a:rPr sz="1800" u="heavy" spc="-10" dirty="0">
                <a:latin typeface="Calibri"/>
                <a:cs typeface="Calibri"/>
              </a:rPr>
              <a:t>lés</a:t>
            </a:r>
            <a:endParaRPr sz="1800" dirty="0">
              <a:latin typeface="Calibri"/>
              <a:cs typeface="Calibri"/>
            </a:endParaRPr>
          </a:p>
        </p:txBody>
      </p:sp>
      <p:sp>
        <p:nvSpPr>
          <p:cNvPr id="8" name="ZoneTexte 7"/>
          <p:cNvSpPr txBox="1"/>
          <p:nvPr/>
        </p:nvSpPr>
        <p:spPr>
          <a:xfrm>
            <a:off x="505270" y="1219200"/>
            <a:ext cx="8074786" cy="5047536"/>
          </a:xfrm>
          <a:prstGeom prst="rect">
            <a:avLst/>
          </a:prstGeom>
          <a:noFill/>
        </p:spPr>
        <p:txBody>
          <a:bodyPr wrap="square" rtlCol="0">
            <a:spAutoFit/>
          </a:bodyPr>
          <a:lstStyle/>
          <a:p>
            <a:r>
              <a:rPr lang="fr-FR" sz="1400" b="1" u="heavy" dirty="0">
                <a:solidFill>
                  <a:schemeClr val="bg1"/>
                </a:solidFill>
                <a:cs typeface="Calibri"/>
              </a:rPr>
              <a:t>Un</a:t>
            </a:r>
            <a:r>
              <a:rPr lang="fr-FR" sz="1400" b="1" u="heavy" spc="-5" dirty="0">
                <a:solidFill>
                  <a:schemeClr val="bg1"/>
                </a:solidFill>
                <a:cs typeface="Calibri"/>
              </a:rPr>
              <a:t> </a:t>
            </a:r>
            <a:r>
              <a:rPr lang="fr-FR" sz="1400" b="1" u="heavy" spc="-15" dirty="0">
                <a:solidFill>
                  <a:schemeClr val="bg1"/>
                </a:solidFill>
                <a:cs typeface="Calibri"/>
              </a:rPr>
              <a:t>t</a:t>
            </a:r>
            <a:r>
              <a:rPr lang="fr-FR" sz="1400" b="1" u="heavy" spc="-5" dirty="0">
                <a:solidFill>
                  <a:schemeClr val="bg1"/>
                </a:solidFill>
                <a:cs typeface="Calibri"/>
              </a:rPr>
              <a:t>o</a:t>
            </a:r>
            <a:r>
              <a:rPr lang="fr-FR" sz="1400" b="1" u="heavy" spc="-10" dirty="0">
                <a:solidFill>
                  <a:schemeClr val="bg1"/>
                </a:solidFill>
                <a:cs typeface="Calibri"/>
              </a:rPr>
              <a:t>t</a:t>
            </a:r>
            <a:r>
              <a:rPr lang="fr-FR" sz="1400" b="1" u="heavy" dirty="0">
                <a:solidFill>
                  <a:schemeClr val="bg1"/>
                </a:solidFill>
                <a:cs typeface="Calibri"/>
              </a:rPr>
              <a:t>al</a:t>
            </a:r>
            <a:r>
              <a:rPr lang="fr-FR" sz="1400" b="1" u="heavy" spc="5" dirty="0">
                <a:solidFill>
                  <a:schemeClr val="bg1"/>
                </a:solidFill>
                <a:cs typeface="Calibri"/>
              </a:rPr>
              <a:t> </a:t>
            </a:r>
            <a:r>
              <a:rPr lang="fr-FR" sz="1400" b="1" u="heavy" spc="-10" dirty="0">
                <a:solidFill>
                  <a:schemeClr val="bg1"/>
                </a:solidFill>
                <a:cs typeface="Calibri"/>
              </a:rPr>
              <a:t>d</a:t>
            </a:r>
            <a:r>
              <a:rPr lang="fr-FR" sz="1400" b="1" u="heavy" dirty="0">
                <a:solidFill>
                  <a:schemeClr val="bg1"/>
                </a:solidFill>
                <a:cs typeface="Calibri"/>
              </a:rPr>
              <a:t>e</a:t>
            </a:r>
            <a:r>
              <a:rPr lang="fr-FR" sz="1400" b="1" u="heavy" spc="-10" dirty="0">
                <a:solidFill>
                  <a:schemeClr val="bg1"/>
                </a:solidFill>
                <a:cs typeface="Calibri"/>
              </a:rPr>
              <a:t> </a:t>
            </a:r>
            <a:r>
              <a:rPr lang="fr-FR" sz="1400" b="1" u="heavy" dirty="0">
                <a:solidFill>
                  <a:schemeClr val="bg1"/>
                </a:solidFill>
                <a:cs typeface="Calibri"/>
              </a:rPr>
              <a:t>8</a:t>
            </a:r>
            <a:r>
              <a:rPr lang="fr-FR" sz="1400" b="1" u="heavy" spc="-10" dirty="0">
                <a:solidFill>
                  <a:schemeClr val="bg1"/>
                </a:solidFill>
                <a:cs typeface="Calibri"/>
              </a:rPr>
              <a:t>9</a:t>
            </a:r>
            <a:r>
              <a:rPr lang="fr-FR" sz="1400" b="1" u="heavy" dirty="0">
                <a:solidFill>
                  <a:schemeClr val="bg1"/>
                </a:solidFill>
                <a:cs typeface="Calibri"/>
              </a:rPr>
              <a:t>2</a:t>
            </a:r>
            <a:r>
              <a:rPr lang="fr-FR" sz="1400" b="1" u="heavy" spc="10" dirty="0">
                <a:solidFill>
                  <a:schemeClr val="bg1"/>
                </a:solidFill>
                <a:cs typeface="Calibri"/>
              </a:rPr>
              <a:t> </a:t>
            </a:r>
            <a:r>
              <a:rPr lang="fr-FR" sz="1400" b="1" u="heavy" spc="-10" dirty="0">
                <a:solidFill>
                  <a:schemeClr val="bg1"/>
                </a:solidFill>
                <a:cs typeface="Calibri"/>
              </a:rPr>
              <a:t>p</a:t>
            </a:r>
            <a:r>
              <a:rPr lang="fr-FR" sz="1400" b="1" u="heavy" spc="-15" dirty="0">
                <a:solidFill>
                  <a:schemeClr val="bg1"/>
                </a:solidFill>
                <a:cs typeface="Calibri"/>
              </a:rPr>
              <a:t>a</a:t>
            </a:r>
            <a:r>
              <a:rPr lang="fr-FR" sz="1400" b="1" u="heavy" dirty="0">
                <a:solidFill>
                  <a:schemeClr val="bg1"/>
                </a:solidFill>
                <a:cs typeface="Calibri"/>
              </a:rPr>
              <a:t>ti</a:t>
            </a:r>
            <a:r>
              <a:rPr lang="fr-FR" sz="1400" b="1" u="heavy" spc="-5" dirty="0">
                <a:solidFill>
                  <a:schemeClr val="bg1"/>
                </a:solidFill>
                <a:cs typeface="Calibri"/>
              </a:rPr>
              <a:t>e</a:t>
            </a:r>
            <a:r>
              <a:rPr lang="fr-FR" sz="1400" b="1" u="heavy" spc="-20" dirty="0">
                <a:solidFill>
                  <a:schemeClr val="bg1"/>
                </a:solidFill>
                <a:cs typeface="Calibri"/>
              </a:rPr>
              <a:t>n</a:t>
            </a:r>
            <a:r>
              <a:rPr lang="fr-FR" sz="1400" b="1" u="heavy" dirty="0">
                <a:solidFill>
                  <a:schemeClr val="bg1"/>
                </a:solidFill>
                <a:cs typeface="Calibri"/>
              </a:rPr>
              <a:t>ts</a:t>
            </a:r>
            <a:r>
              <a:rPr lang="fr-FR" sz="1400" b="1" u="heavy" spc="15" dirty="0">
                <a:solidFill>
                  <a:schemeClr val="bg1"/>
                </a:solidFill>
                <a:cs typeface="Calibri"/>
              </a:rPr>
              <a:t> </a:t>
            </a:r>
            <a:r>
              <a:rPr lang="fr-FR" sz="1400" b="1" u="heavy" dirty="0">
                <a:solidFill>
                  <a:schemeClr val="bg1"/>
                </a:solidFill>
                <a:cs typeface="Calibri"/>
              </a:rPr>
              <a:t>â</a:t>
            </a:r>
            <a:r>
              <a:rPr lang="fr-FR" sz="1400" b="1" u="heavy" spc="-15" dirty="0">
                <a:solidFill>
                  <a:schemeClr val="bg1"/>
                </a:solidFill>
                <a:cs typeface="Calibri"/>
              </a:rPr>
              <a:t>g</a:t>
            </a:r>
            <a:r>
              <a:rPr lang="fr-FR" sz="1400" b="1" u="heavy" dirty="0">
                <a:solidFill>
                  <a:schemeClr val="bg1"/>
                </a:solidFill>
                <a:cs typeface="Calibri"/>
              </a:rPr>
              <a:t>és</a:t>
            </a:r>
            <a:r>
              <a:rPr lang="fr-FR" sz="1400" b="1" dirty="0">
                <a:solidFill>
                  <a:schemeClr val="bg1"/>
                </a:solidFill>
                <a:cs typeface="Calibri"/>
              </a:rPr>
              <a:t> </a:t>
            </a:r>
            <a:r>
              <a:rPr lang="fr-FR" sz="1400" dirty="0">
                <a:solidFill>
                  <a:schemeClr val="bg1"/>
                </a:solidFill>
                <a:cs typeface="Calibri"/>
              </a:rPr>
              <a:t>prenant en moyenne 6</a:t>
            </a:r>
            <a:r>
              <a:rPr lang="fr-FR" sz="1400" spc="-10" dirty="0">
                <a:solidFill>
                  <a:schemeClr val="bg1"/>
                </a:solidFill>
                <a:cs typeface="Calibri"/>
              </a:rPr>
              <a:t>,</a:t>
            </a:r>
            <a:r>
              <a:rPr lang="fr-FR" sz="1400" dirty="0">
                <a:solidFill>
                  <a:schemeClr val="bg1"/>
                </a:solidFill>
                <a:cs typeface="Calibri"/>
              </a:rPr>
              <a:t>44</a:t>
            </a:r>
            <a:r>
              <a:rPr lang="fr-FR" sz="1400" spc="-5" dirty="0">
                <a:solidFill>
                  <a:schemeClr val="bg1"/>
                </a:solidFill>
                <a:cs typeface="Calibri"/>
              </a:rPr>
              <a:t> </a:t>
            </a:r>
            <a:r>
              <a:rPr lang="fr-FR" sz="1400" spc="-10" dirty="0">
                <a:solidFill>
                  <a:schemeClr val="bg1"/>
                </a:solidFill>
                <a:cs typeface="Calibri"/>
              </a:rPr>
              <a:t>m</a:t>
            </a:r>
            <a:r>
              <a:rPr lang="fr-FR" sz="1400" dirty="0">
                <a:solidFill>
                  <a:schemeClr val="bg1"/>
                </a:solidFill>
                <a:cs typeface="Calibri"/>
              </a:rPr>
              <a:t>é</a:t>
            </a:r>
            <a:r>
              <a:rPr lang="fr-FR" sz="1400" spc="-10" dirty="0">
                <a:solidFill>
                  <a:schemeClr val="bg1"/>
                </a:solidFill>
                <a:cs typeface="Calibri"/>
              </a:rPr>
              <a:t>d</a:t>
            </a:r>
            <a:r>
              <a:rPr lang="fr-FR" sz="1400" dirty="0">
                <a:solidFill>
                  <a:schemeClr val="bg1"/>
                </a:solidFill>
                <a:cs typeface="Calibri"/>
              </a:rPr>
              <a:t>i</a:t>
            </a:r>
            <a:r>
              <a:rPr lang="fr-FR" sz="1400" spc="-20" dirty="0">
                <a:solidFill>
                  <a:schemeClr val="bg1"/>
                </a:solidFill>
                <a:cs typeface="Calibri"/>
              </a:rPr>
              <a:t>c</a:t>
            </a:r>
            <a:r>
              <a:rPr lang="fr-FR" sz="1400" dirty="0">
                <a:solidFill>
                  <a:schemeClr val="bg1"/>
                </a:solidFill>
                <a:cs typeface="Calibri"/>
              </a:rPr>
              <a:t>a</a:t>
            </a:r>
            <a:r>
              <a:rPr lang="fr-FR" sz="1400" spc="-10" dirty="0">
                <a:solidFill>
                  <a:schemeClr val="bg1"/>
                </a:solidFill>
                <a:cs typeface="Calibri"/>
              </a:rPr>
              <a:t>m</a:t>
            </a:r>
            <a:r>
              <a:rPr lang="fr-FR" sz="1400" dirty="0">
                <a:solidFill>
                  <a:schemeClr val="bg1"/>
                </a:solidFill>
                <a:cs typeface="Calibri"/>
              </a:rPr>
              <a:t>e</a:t>
            </a:r>
            <a:r>
              <a:rPr lang="fr-FR" sz="1400" spc="-25" dirty="0">
                <a:solidFill>
                  <a:schemeClr val="bg1"/>
                </a:solidFill>
                <a:cs typeface="Calibri"/>
              </a:rPr>
              <a:t>n</a:t>
            </a:r>
            <a:r>
              <a:rPr lang="fr-FR" sz="1400" dirty="0">
                <a:solidFill>
                  <a:schemeClr val="bg1"/>
                </a:solidFill>
                <a:cs typeface="Calibri"/>
              </a:rPr>
              <a:t>ts</a:t>
            </a:r>
            <a:r>
              <a:rPr lang="fr-FR" sz="1400" spc="15" dirty="0">
                <a:solidFill>
                  <a:schemeClr val="bg1"/>
                </a:solidFill>
                <a:cs typeface="Calibri"/>
              </a:rPr>
              <a:t> </a:t>
            </a:r>
            <a:r>
              <a:rPr lang="fr-FR" sz="1400" spc="-10" dirty="0">
                <a:solidFill>
                  <a:schemeClr val="bg1"/>
                </a:solidFill>
                <a:cs typeface="Calibri"/>
              </a:rPr>
              <a:t>p</a:t>
            </a:r>
            <a:r>
              <a:rPr lang="fr-FR" sz="1400" dirty="0">
                <a:solidFill>
                  <a:schemeClr val="bg1"/>
                </a:solidFill>
                <a:cs typeface="Calibri"/>
              </a:rPr>
              <a:t>ar </a:t>
            </a:r>
            <a:r>
              <a:rPr lang="fr-FR" sz="1400" spc="-5" dirty="0">
                <a:solidFill>
                  <a:schemeClr val="bg1"/>
                </a:solidFill>
                <a:cs typeface="Calibri"/>
              </a:rPr>
              <a:t>jou</a:t>
            </a:r>
            <a:r>
              <a:rPr lang="fr-FR" sz="1400" dirty="0">
                <a:solidFill>
                  <a:schemeClr val="bg1"/>
                </a:solidFill>
                <a:cs typeface="Calibri"/>
              </a:rPr>
              <a:t>r ont été </a:t>
            </a:r>
            <a:r>
              <a:rPr lang="fr-FR" sz="1400" dirty="0" smtClean="0">
                <a:solidFill>
                  <a:schemeClr val="bg1"/>
                </a:solidFill>
                <a:cs typeface="Calibri"/>
              </a:rPr>
              <a:t>étudiés</a:t>
            </a:r>
          </a:p>
          <a:p>
            <a:endParaRPr lang="fr-FR" sz="1400" dirty="0">
              <a:cs typeface="Calibri"/>
            </a:endParaRPr>
          </a:p>
          <a:p>
            <a:r>
              <a:rPr lang="fr-FR" sz="1400" b="1" u="heavy" spc="-10" dirty="0">
                <a:cs typeface="Calibri"/>
              </a:rPr>
              <a:t>F</a:t>
            </a:r>
            <a:r>
              <a:rPr lang="fr-FR" sz="1400" b="1" u="heavy" dirty="0">
                <a:cs typeface="Calibri"/>
              </a:rPr>
              <a:t>onc</a:t>
            </a:r>
            <a:r>
              <a:rPr lang="fr-FR" sz="1400" b="1" u="heavy" spc="5" dirty="0">
                <a:cs typeface="Calibri"/>
              </a:rPr>
              <a:t>t</a:t>
            </a:r>
            <a:r>
              <a:rPr lang="fr-FR" sz="1400" b="1" u="heavy" dirty="0">
                <a:cs typeface="Calibri"/>
              </a:rPr>
              <a:t>ion</a:t>
            </a:r>
            <a:r>
              <a:rPr lang="fr-FR" sz="1400" b="1" u="heavy" spc="-50" dirty="0">
                <a:cs typeface="Calibri"/>
              </a:rPr>
              <a:t> </a:t>
            </a:r>
            <a:r>
              <a:rPr lang="fr-FR" sz="1400" b="1" u="heavy" spc="-10" dirty="0">
                <a:cs typeface="Calibri"/>
              </a:rPr>
              <a:t>r</a:t>
            </a:r>
            <a:r>
              <a:rPr lang="fr-FR" sz="1400" b="1" u="heavy" spc="-5" dirty="0">
                <a:cs typeface="Calibri"/>
              </a:rPr>
              <a:t>én</a:t>
            </a:r>
            <a:r>
              <a:rPr lang="fr-FR" sz="1400" b="1" u="heavy" spc="5" dirty="0">
                <a:cs typeface="Calibri"/>
              </a:rPr>
              <a:t>a</a:t>
            </a:r>
            <a:r>
              <a:rPr lang="fr-FR" sz="1400" b="1" u="heavy" dirty="0">
                <a:cs typeface="Calibri"/>
              </a:rPr>
              <a:t>le</a:t>
            </a:r>
            <a:r>
              <a:rPr lang="fr-FR" sz="1400" b="1" u="heavy" spc="-30" dirty="0">
                <a:cs typeface="Calibri"/>
              </a:rPr>
              <a:t> </a:t>
            </a:r>
            <a:r>
              <a:rPr lang="fr-FR" sz="1400" b="1" u="heavy" spc="-5" dirty="0">
                <a:cs typeface="Calibri"/>
              </a:rPr>
              <a:t>e</a:t>
            </a:r>
            <a:r>
              <a:rPr lang="fr-FR" sz="1400" b="1" u="heavy" spc="-10" dirty="0">
                <a:cs typeface="Calibri"/>
              </a:rPr>
              <a:t>s</a:t>
            </a:r>
            <a:r>
              <a:rPr lang="fr-FR" sz="1400" b="1" u="heavy" dirty="0">
                <a:cs typeface="Calibri"/>
              </a:rPr>
              <a:t>timée</a:t>
            </a:r>
            <a:r>
              <a:rPr lang="fr-FR" sz="1400" b="1" u="heavy" spc="-45" dirty="0">
                <a:cs typeface="Calibri"/>
              </a:rPr>
              <a:t> </a:t>
            </a:r>
            <a:r>
              <a:rPr lang="fr-FR" sz="1400" b="1" u="heavy" dirty="0">
                <a:cs typeface="Calibri"/>
              </a:rPr>
              <a:t>pour</a:t>
            </a:r>
            <a:r>
              <a:rPr lang="fr-FR" sz="1400" b="1" u="heavy" spc="-30" dirty="0">
                <a:cs typeface="Calibri"/>
              </a:rPr>
              <a:t> </a:t>
            </a:r>
            <a:r>
              <a:rPr lang="fr-FR" sz="1400" b="1" u="heavy" dirty="0">
                <a:cs typeface="Calibri"/>
              </a:rPr>
              <a:t>7</a:t>
            </a:r>
            <a:r>
              <a:rPr lang="fr-FR" sz="1400" b="1" u="heavy" spc="-10" dirty="0">
                <a:cs typeface="Calibri"/>
              </a:rPr>
              <a:t>6</a:t>
            </a:r>
            <a:r>
              <a:rPr lang="fr-FR" sz="1400" b="1" u="heavy" dirty="0">
                <a:cs typeface="Calibri"/>
              </a:rPr>
              <a:t>7 p</a:t>
            </a:r>
            <a:r>
              <a:rPr lang="fr-FR" sz="1400" b="1" u="heavy" spc="-10" dirty="0">
                <a:cs typeface="Calibri"/>
              </a:rPr>
              <a:t>a</a:t>
            </a:r>
            <a:r>
              <a:rPr lang="fr-FR" sz="1400" b="1" u="heavy" dirty="0">
                <a:cs typeface="Calibri"/>
              </a:rPr>
              <a:t>tie</a:t>
            </a:r>
            <a:r>
              <a:rPr lang="fr-FR" sz="1400" b="1" u="heavy" spc="-10" dirty="0">
                <a:cs typeface="Calibri"/>
              </a:rPr>
              <a:t>n</a:t>
            </a:r>
            <a:r>
              <a:rPr lang="fr-FR" sz="1400" b="1" u="heavy" dirty="0">
                <a:cs typeface="Calibri"/>
              </a:rPr>
              <a:t>ts</a:t>
            </a:r>
            <a:r>
              <a:rPr lang="fr-FR" sz="1400" b="1" u="heavy" spc="-40" dirty="0">
                <a:cs typeface="Calibri"/>
              </a:rPr>
              <a:t> </a:t>
            </a:r>
            <a:r>
              <a:rPr lang="fr-FR" sz="1400" b="1" u="heavy" spc="-5" dirty="0">
                <a:cs typeface="Calibri"/>
              </a:rPr>
              <a:t>(</a:t>
            </a:r>
            <a:r>
              <a:rPr lang="fr-FR" sz="1400" b="1" u="heavy" dirty="0">
                <a:cs typeface="Calibri"/>
              </a:rPr>
              <a:t>86</a:t>
            </a:r>
            <a:r>
              <a:rPr lang="fr-FR" sz="1400" b="1" u="heavy" spc="-5" dirty="0">
                <a:cs typeface="Calibri"/>
              </a:rPr>
              <a:t> </a:t>
            </a:r>
            <a:r>
              <a:rPr lang="fr-FR" sz="1400" b="1" u="heavy" dirty="0">
                <a:cs typeface="Calibri"/>
              </a:rPr>
              <a:t>%) : </a:t>
            </a:r>
            <a:r>
              <a:rPr lang="fr-FR" sz="1400" dirty="0">
                <a:solidFill>
                  <a:srgbClr val="FF0000"/>
                </a:solidFill>
                <a:cs typeface="Calibri"/>
              </a:rPr>
              <a:t>1%</a:t>
            </a:r>
            <a:r>
              <a:rPr lang="fr-FR" sz="1400" spc="-5" dirty="0">
                <a:solidFill>
                  <a:srgbClr val="FF0000"/>
                </a:solidFill>
                <a:cs typeface="Calibri"/>
              </a:rPr>
              <a:t> </a:t>
            </a:r>
            <a:r>
              <a:rPr lang="fr-FR" sz="1400" spc="-5" dirty="0" smtClean="0">
                <a:solidFill>
                  <a:srgbClr val="FF0000"/>
                </a:solidFill>
                <a:cs typeface="Calibri"/>
              </a:rPr>
              <a:t>s</a:t>
            </a:r>
            <a:r>
              <a:rPr lang="fr-FR" sz="1400" spc="5" dirty="0" smtClean="0">
                <a:solidFill>
                  <a:srgbClr val="FF0000"/>
                </a:solidFill>
                <a:cs typeface="Calibri"/>
              </a:rPr>
              <a:t>o</a:t>
            </a:r>
            <a:r>
              <a:rPr lang="fr-FR" sz="1400" spc="-20" dirty="0" smtClean="0">
                <a:solidFill>
                  <a:srgbClr val="FF0000"/>
                </a:solidFill>
                <a:cs typeface="Calibri"/>
              </a:rPr>
              <a:t>n</a:t>
            </a:r>
            <a:r>
              <a:rPr lang="fr-FR" sz="1400" dirty="0" smtClean="0">
                <a:solidFill>
                  <a:srgbClr val="FF0000"/>
                </a:solidFill>
                <a:cs typeface="Calibri"/>
              </a:rPr>
              <a:t>t insuffisant rénaux sévères, 19% insuffisants rénaux modérés</a:t>
            </a:r>
          </a:p>
          <a:p>
            <a:endParaRPr lang="fr-FR" sz="1400" dirty="0">
              <a:solidFill>
                <a:srgbClr val="FF0000"/>
              </a:solidFill>
            </a:endParaRPr>
          </a:p>
          <a:p>
            <a:pPr marL="12700">
              <a:lnSpc>
                <a:spcPct val="100000"/>
              </a:lnSpc>
            </a:pPr>
            <a:r>
              <a:rPr lang="fr-FR" sz="1400" b="1" u="heavy" dirty="0" err="1">
                <a:cs typeface="Calibri"/>
              </a:rPr>
              <a:t>Obje</a:t>
            </a:r>
            <a:r>
              <a:rPr lang="fr-FR" sz="1400" b="1" u="heavy" spc="-315" dirty="0">
                <a:cs typeface="Calibri"/>
              </a:rPr>
              <a:t> </a:t>
            </a:r>
            <a:r>
              <a:rPr lang="fr-FR" sz="1400" b="1" u="heavy" dirty="0">
                <a:cs typeface="Calibri"/>
              </a:rPr>
              <a:t>ct</a:t>
            </a:r>
            <a:r>
              <a:rPr lang="fr-FR" sz="1400" b="1" u="heavy" spc="-315" dirty="0">
                <a:cs typeface="Calibri"/>
              </a:rPr>
              <a:t> </a:t>
            </a:r>
            <a:r>
              <a:rPr lang="fr-FR" sz="1400" b="1" u="heavy" dirty="0" err="1">
                <a:cs typeface="Calibri"/>
              </a:rPr>
              <a:t>i</a:t>
            </a:r>
            <a:r>
              <a:rPr lang="fr-FR" sz="1400" b="1" u="heavy" spc="-30" dirty="0" err="1">
                <a:cs typeface="Calibri"/>
              </a:rPr>
              <a:t>v</a:t>
            </a:r>
            <a:r>
              <a:rPr lang="fr-FR" sz="1400" b="1" u="heavy" spc="-10" dirty="0" err="1">
                <a:cs typeface="Calibri"/>
              </a:rPr>
              <a:t>a</a:t>
            </a:r>
            <a:r>
              <a:rPr lang="fr-FR" sz="1400" b="1" u="heavy" dirty="0" err="1">
                <a:cs typeface="Calibri"/>
              </a:rPr>
              <a:t>t</a:t>
            </a:r>
            <a:r>
              <a:rPr lang="fr-FR" sz="1400" b="1" u="heavy" spc="-315" dirty="0">
                <a:cs typeface="Calibri"/>
              </a:rPr>
              <a:t> </a:t>
            </a:r>
            <a:r>
              <a:rPr lang="fr-FR" sz="1400" b="1" u="heavy" dirty="0">
                <a:cs typeface="Calibri"/>
              </a:rPr>
              <a:t>ion</a:t>
            </a:r>
            <a:r>
              <a:rPr lang="fr-FR" sz="1400" b="1" u="heavy" spc="-40" dirty="0">
                <a:cs typeface="Calibri"/>
              </a:rPr>
              <a:t> </a:t>
            </a:r>
            <a:r>
              <a:rPr lang="fr-FR" sz="1400" b="1" u="heavy" dirty="0">
                <a:cs typeface="Calibri"/>
              </a:rPr>
              <a:t>du </a:t>
            </a:r>
            <a:r>
              <a:rPr lang="fr-FR" sz="1400" b="1" u="heavy" dirty="0" err="1">
                <a:cs typeface="Calibri"/>
              </a:rPr>
              <a:t>ni</a:t>
            </a:r>
            <a:r>
              <a:rPr lang="fr-FR" sz="1400" b="1" u="heavy" spc="-15" dirty="0" err="1">
                <a:cs typeface="Calibri"/>
              </a:rPr>
              <a:t>v</a:t>
            </a:r>
            <a:r>
              <a:rPr lang="fr-FR" sz="1400" b="1" u="heavy" dirty="0" err="1">
                <a:cs typeface="Calibri"/>
              </a:rPr>
              <a:t>ea</a:t>
            </a:r>
            <a:r>
              <a:rPr lang="fr-FR" sz="1400" b="1" u="heavy" spc="-315" dirty="0">
                <a:cs typeface="Calibri"/>
              </a:rPr>
              <a:t> </a:t>
            </a:r>
            <a:r>
              <a:rPr lang="fr-FR" sz="1400" b="1" u="heavy" dirty="0">
                <a:cs typeface="Calibri"/>
              </a:rPr>
              <a:t>u</a:t>
            </a:r>
            <a:r>
              <a:rPr lang="fr-FR" sz="1400" b="1" u="heavy" spc="-30" dirty="0">
                <a:cs typeface="Calibri"/>
              </a:rPr>
              <a:t> </a:t>
            </a:r>
            <a:r>
              <a:rPr lang="fr-FR" sz="1400" b="1" u="heavy" dirty="0">
                <a:cs typeface="Calibri"/>
              </a:rPr>
              <a:t>d</a:t>
            </a:r>
            <a:r>
              <a:rPr lang="fr-FR" sz="1400" b="1" u="heavy" spc="-100" dirty="0">
                <a:cs typeface="Calibri"/>
              </a:rPr>
              <a:t>’</a:t>
            </a:r>
            <a:r>
              <a:rPr lang="fr-FR" sz="1400" b="1" u="heavy" dirty="0" err="1">
                <a:cs typeface="Calibri"/>
              </a:rPr>
              <a:t>o</a:t>
            </a:r>
            <a:r>
              <a:rPr lang="fr-FR" sz="1400" b="1" u="heavy" spc="-10" dirty="0" err="1">
                <a:cs typeface="Calibri"/>
              </a:rPr>
              <a:t>b</a:t>
            </a:r>
            <a:r>
              <a:rPr lang="fr-FR" sz="1400" b="1" u="heavy" dirty="0" err="1">
                <a:cs typeface="Calibri"/>
              </a:rPr>
              <a:t>se</a:t>
            </a:r>
            <a:r>
              <a:rPr lang="fr-FR" sz="1400" b="1" u="heavy" spc="-315" dirty="0">
                <a:cs typeface="Calibri"/>
              </a:rPr>
              <a:t> </a:t>
            </a:r>
            <a:r>
              <a:rPr lang="fr-FR" sz="1400" b="1" u="heavy" dirty="0">
                <a:cs typeface="Calibri"/>
              </a:rPr>
              <a:t>r</a:t>
            </a:r>
            <a:r>
              <a:rPr lang="fr-FR" sz="1400" b="1" u="heavy" spc="-305" dirty="0">
                <a:cs typeface="Calibri"/>
              </a:rPr>
              <a:t> </a:t>
            </a:r>
            <a:r>
              <a:rPr lang="fr-FR" sz="1400" b="1" u="heavy" spc="-30" dirty="0">
                <a:cs typeface="Calibri"/>
              </a:rPr>
              <a:t>v</a:t>
            </a:r>
            <a:r>
              <a:rPr lang="fr-FR" sz="1400" b="1" u="heavy" dirty="0">
                <a:cs typeface="Calibri"/>
              </a:rPr>
              <a:t>an</a:t>
            </a:r>
            <a:r>
              <a:rPr lang="fr-FR" sz="1400" b="1" u="heavy" spc="-315" dirty="0">
                <a:cs typeface="Calibri"/>
              </a:rPr>
              <a:t> </a:t>
            </a:r>
            <a:r>
              <a:rPr lang="fr-FR" sz="1400" b="1" u="heavy" dirty="0">
                <a:cs typeface="Calibri"/>
              </a:rPr>
              <a:t>ce</a:t>
            </a:r>
            <a:r>
              <a:rPr lang="fr-FR" sz="1400" b="1" u="heavy" spc="-50" dirty="0">
                <a:cs typeface="Calibri"/>
              </a:rPr>
              <a:t> </a:t>
            </a:r>
            <a:r>
              <a:rPr lang="fr-FR" sz="1400" b="1" u="heavy" dirty="0">
                <a:cs typeface="Calibri"/>
              </a:rPr>
              <a:t>: </a:t>
            </a:r>
            <a:endParaRPr lang="fr-FR" sz="1400" dirty="0">
              <a:cs typeface="Calibri"/>
            </a:endParaRPr>
          </a:p>
          <a:p>
            <a:pPr marL="12700" marR="311785">
              <a:lnSpc>
                <a:spcPct val="100000"/>
              </a:lnSpc>
            </a:pPr>
            <a:r>
              <a:rPr lang="fr-FR" sz="1400" dirty="0">
                <a:solidFill>
                  <a:srgbClr val="FF0000"/>
                </a:solidFill>
                <a:cs typeface="Calibri"/>
              </a:rPr>
              <a:t>12</a:t>
            </a:r>
            <a:r>
              <a:rPr lang="fr-FR" sz="1400" spc="-5" dirty="0">
                <a:solidFill>
                  <a:srgbClr val="FF0000"/>
                </a:solidFill>
                <a:cs typeface="Calibri"/>
              </a:rPr>
              <a:t> </a:t>
            </a:r>
            <a:r>
              <a:rPr lang="fr-FR" sz="1400" dirty="0">
                <a:solidFill>
                  <a:srgbClr val="FF0000"/>
                </a:solidFill>
                <a:cs typeface="Calibri"/>
              </a:rPr>
              <a:t>%</a:t>
            </a:r>
            <a:r>
              <a:rPr lang="fr-FR" sz="1400" spc="-15" dirty="0">
                <a:solidFill>
                  <a:srgbClr val="FF0000"/>
                </a:solidFill>
                <a:cs typeface="Calibri"/>
              </a:rPr>
              <a:t> </a:t>
            </a:r>
            <a:r>
              <a:rPr lang="fr-FR" sz="1400" dirty="0">
                <a:solidFill>
                  <a:srgbClr val="FF0000"/>
                </a:solidFill>
                <a:cs typeface="Calibri"/>
              </a:rPr>
              <a:t>o</a:t>
            </a:r>
            <a:r>
              <a:rPr lang="fr-FR" sz="1400" spc="-15" dirty="0">
                <a:solidFill>
                  <a:srgbClr val="FF0000"/>
                </a:solidFill>
                <a:cs typeface="Calibri"/>
              </a:rPr>
              <a:t>n</a:t>
            </a:r>
            <a:r>
              <a:rPr lang="fr-FR" sz="1400" dirty="0">
                <a:solidFill>
                  <a:srgbClr val="FF0000"/>
                </a:solidFill>
                <a:cs typeface="Calibri"/>
              </a:rPr>
              <a:t>t </a:t>
            </a:r>
            <a:r>
              <a:rPr lang="fr-FR" sz="1400" spc="-10" dirty="0">
                <a:solidFill>
                  <a:srgbClr val="FF0000"/>
                </a:solidFill>
                <a:cs typeface="Calibri"/>
              </a:rPr>
              <a:t>un</a:t>
            </a:r>
            <a:r>
              <a:rPr lang="fr-FR" sz="1400" dirty="0">
                <a:solidFill>
                  <a:srgbClr val="FF0000"/>
                </a:solidFill>
                <a:cs typeface="Calibri"/>
              </a:rPr>
              <a:t>e ma</a:t>
            </a:r>
            <a:r>
              <a:rPr lang="fr-FR" sz="1400" spc="-10" dirty="0">
                <a:solidFill>
                  <a:srgbClr val="FF0000"/>
                </a:solidFill>
                <a:cs typeface="Calibri"/>
              </a:rPr>
              <a:t>u</a:t>
            </a:r>
            <a:r>
              <a:rPr lang="fr-FR" sz="1400" spc="-25" dirty="0">
                <a:solidFill>
                  <a:srgbClr val="FF0000"/>
                </a:solidFill>
                <a:cs typeface="Calibri"/>
              </a:rPr>
              <a:t>v</a:t>
            </a:r>
            <a:r>
              <a:rPr lang="fr-FR" sz="1400" dirty="0">
                <a:solidFill>
                  <a:srgbClr val="FF0000"/>
                </a:solidFill>
                <a:cs typeface="Calibri"/>
              </a:rPr>
              <a:t>aise</a:t>
            </a:r>
            <a:r>
              <a:rPr lang="fr-FR" sz="1400" spc="5" dirty="0">
                <a:solidFill>
                  <a:srgbClr val="FF0000"/>
                </a:solidFill>
                <a:cs typeface="Calibri"/>
              </a:rPr>
              <a:t> </a:t>
            </a:r>
            <a:r>
              <a:rPr lang="fr-FR" sz="1400" dirty="0">
                <a:solidFill>
                  <a:srgbClr val="FF0000"/>
                </a:solidFill>
                <a:cs typeface="Calibri"/>
              </a:rPr>
              <a:t>o</a:t>
            </a:r>
            <a:r>
              <a:rPr lang="fr-FR" sz="1400" spc="-15" dirty="0">
                <a:solidFill>
                  <a:srgbClr val="FF0000"/>
                </a:solidFill>
                <a:cs typeface="Calibri"/>
              </a:rPr>
              <a:t>b</a:t>
            </a:r>
            <a:r>
              <a:rPr lang="fr-FR" sz="1400" dirty="0">
                <a:solidFill>
                  <a:srgbClr val="FF0000"/>
                </a:solidFill>
                <a:cs typeface="Calibri"/>
              </a:rPr>
              <a:t>se</a:t>
            </a:r>
            <a:r>
              <a:rPr lang="fr-FR" sz="1400" spc="10" dirty="0">
                <a:solidFill>
                  <a:srgbClr val="FF0000"/>
                </a:solidFill>
                <a:cs typeface="Calibri"/>
              </a:rPr>
              <a:t>r</a:t>
            </a:r>
            <a:r>
              <a:rPr lang="fr-FR" sz="1400" spc="-25" dirty="0">
                <a:solidFill>
                  <a:srgbClr val="FF0000"/>
                </a:solidFill>
                <a:cs typeface="Calibri"/>
              </a:rPr>
              <a:t>v</a:t>
            </a:r>
            <a:r>
              <a:rPr lang="fr-FR" sz="1400" dirty="0">
                <a:solidFill>
                  <a:srgbClr val="FF0000"/>
                </a:solidFill>
                <a:cs typeface="Calibri"/>
              </a:rPr>
              <a:t>a</a:t>
            </a:r>
            <a:r>
              <a:rPr lang="fr-FR" sz="1400" spc="-10" dirty="0">
                <a:solidFill>
                  <a:srgbClr val="FF0000"/>
                </a:solidFill>
                <a:cs typeface="Calibri"/>
              </a:rPr>
              <a:t>nc</a:t>
            </a:r>
            <a:r>
              <a:rPr lang="fr-FR" sz="1400" dirty="0">
                <a:solidFill>
                  <a:srgbClr val="FF0000"/>
                </a:solidFill>
                <a:cs typeface="Calibri"/>
              </a:rPr>
              <a:t>e,</a:t>
            </a:r>
            <a:r>
              <a:rPr lang="fr-FR" sz="1400" spc="10" dirty="0">
                <a:solidFill>
                  <a:srgbClr val="FF0000"/>
                </a:solidFill>
                <a:cs typeface="Calibri"/>
              </a:rPr>
              <a:t> </a:t>
            </a:r>
            <a:r>
              <a:rPr lang="fr-FR" sz="1400" dirty="0">
                <a:solidFill>
                  <a:srgbClr val="FF0000"/>
                </a:solidFill>
                <a:cs typeface="Calibri"/>
              </a:rPr>
              <a:t>48</a:t>
            </a:r>
            <a:r>
              <a:rPr lang="fr-FR" sz="1400" spc="-5" dirty="0">
                <a:solidFill>
                  <a:srgbClr val="FF0000"/>
                </a:solidFill>
                <a:cs typeface="Calibri"/>
              </a:rPr>
              <a:t> </a:t>
            </a:r>
            <a:r>
              <a:rPr lang="fr-FR" sz="1400" dirty="0">
                <a:solidFill>
                  <a:srgbClr val="FF0000"/>
                </a:solidFill>
                <a:cs typeface="Calibri"/>
              </a:rPr>
              <a:t>%</a:t>
            </a:r>
            <a:r>
              <a:rPr lang="fr-FR" sz="1400" spc="-15" dirty="0">
                <a:solidFill>
                  <a:srgbClr val="FF0000"/>
                </a:solidFill>
                <a:cs typeface="Calibri"/>
              </a:rPr>
              <a:t> </a:t>
            </a:r>
            <a:r>
              <a:rPr lang="fr-FR" sz="1400" dirty="0">
                <a:solidFill>
                  <a:srgbClr val="FF0000"/>
                </a:solidFill>
                <a:cs typeface="Calibri"/>
              </a:rPr>
              <a:t>o</a:t>
            </a:r>
            <a:r>
              <a:rPr lang="fr-FR" sz="1400" spc="-15" dirty="0">
                <a:solidFill>
                  <a:srgbClr val="FF0000"/>
                </a:solidFill>
                <a:cs typeface="Calibri"/>
              </a:rPr>
              <a:t>n</a:t>
            </a:r>
            <a:r>
              <a:rPr lang="fr-FR" sz="1400" dirty="0">
                <a:solidFill>
                  <a:srgbClr val="FF0000"/>
                </a:solidFill>
                <a:cs typeface="Calibri"/>
              </a:rPr>
              <a:t>t </a:t>
            </a:r>
            <a:r>
              <a:rPr lang="fr-FR" sz="1400" spc="-10" dirty="0">
                <a:solidFill>
                  <a:srgbClr val="FF0000"/>
                </a:solidFill>
                <a:cs typeface="Calibri"/>
              </a:rPr>
              <a:t>d</a:t>
            </a:r>
            <a:r>
              <a:rPr lang="fr-FR" sz="1400" dirty="0">
                <a:solidFill>
                  <a:srgbClr val="FF0000"/>
                </a:solidFill>
                <a:cs typeface="Calibri"/>
              </a:rPr>
              <a:t>e mi</a:t>
            </a:r>
            <a:r>
              <a:rPr lang="fr-FR" sz="1400" spc="-10" dirty="0">
                <a:solidFill>
                  <a:srgbClr val="FF0000"/>
                </a:solidFill>
                <a:cs typeface="Calibri"/>
              </a:rPr>
              <a:t>n</a:t>
            </a:r>
            <a:r>
              <a:rPr lang="fr-FR" sz="1400" dirty="0">
                <a:solidFill>
                  <a:srgbClr val="FF0000"/>
                </a:solidFill>
                <a:cs typeface="Calibri"/>
              </a:rPr>
              <a:t>i</a:t>
            </a:r>
            <a:r>
              <a:rPr lang="fr-FR" sz="1400" spc="-5" dirty="0">
                <a:solidFill>
                  <a:srgbClr val="FF0000"/>
                </a:solidFill>
                <a:cs typeface="Calibri"/>
              </a:rPr>
              <a:t>m</a:t>
            </a:r>
            <a:r>
              <a:rPr lang="fr-FR" sz="1400" dirty="0">
                <a:solidFill>
                  <a:srgbClr val="FF0000"/>
                </a:solidFill>
                <a:cs typeface="Calibri"/>
              </a:rPr>
              <a:t>e</a:t>
            </a:r>
            <a:r>
              <a:rPr lang="fr-FR" sz="1400" spc="-10" dirty="0">
                <a:solidFill>
                  <a:srgbClr val="FF0000"/>
                </a:solidFill>
                <a:cs typeface="Calibri"/>
              </a:rPr>
              <a:t> p</a:t>
            </a:r>
            <a:r>
              <a:rPr lang="fr-FR" sz="1400" spc="-25" dirty="0">
                <a:solidFill>
                  <a:srgbClr val="FF0000"/>
                </a:solidFill>
                <a:cs typeface="Calibri"/>
              </a:rPr>
              <a:t>r</a:t>
            </a:r>
            <a:r>
              <a:rPr lang="fr-FR" sz="1400" dirty="0">
                <a:solidFill>
                  <a:srgbClr val="FF0000"/>
                </a:solidFill>
                <a:cs typeface="Calibri"/>
              </a:rPr>
              <a:t>oblè</a:t>
            </a:r>
            <a:r>
              <a:rPr lang="fr-FR" sz="1400" spc="-10" dirty="0">
                <a:solidFill>
                  <a:srgbClr val="FF0000"/>
                </a:solidFill>
                <a:cs typeface="Calibri"/>
              </a:rPr>
              <a:t>m</a:t>
            </a:r>
            <a:r>
              <a:rPr lang="fr-FR" sz="1400" dirty="0">
                <a:solidFill>
                  <a:srgbClr val="FF0000"/>
                </a:solidFill>
                <a:cs typeface="Calibri"/>
              </a:rPr>
              <a:t>e d</a:t>
            </a:r>
            <a:r>
              <a:rPr lang="fr-FR" sz="1400" spc="-105" dirty="0">
                <a:solidFill>
                  <a:srgbClr val="FF0000"/>
                </a:solidFill>
                <a:cs typeface="Calibri"/>
              </a:rPr>
              <a:t>’</a:t>
            </a:r>
            <a:r>
              <a:rPr lang="fr-FR" sz="1400" dirty="0">
                <a:solidFill>
                  <a:srgbClr val="FF0000"/>
                </a:solidFill>
                <a:cs typeface="Calibri"/>
              </a:rPr>
              <a:t>o</a:t>
            </a:r>
            <a:r>
              <a:rPr lang="fr-FR" sz="1400" spc="-15" dirty="0">
                <a:solidFill>
                  <a:srgbClr val="FF0000"/>
                </a:solidFill>
                <a:cs typeface="Calibri"/>
              </a:rPr>
              <a:t>b</a:t>
            </a:r>
            <a:r>
              <a:rPr lang="fr-FR" sz="1400" dirty="0">
                <a:solidFill>
                  <a:srgbClr val="FF0000"/>
                </a:solidFill>
                <a:cs typeface="Calibri"/>
              </a:rPr>
              <a:t>se</a:t>
            </a:r>
            <a:r>
              <a:rPr lang="fr-FR" sz="1400" spc="10" dirty="0">
                <a:solidFill>
                  <a:srgbClr val="FF0000"/>
                </a:solidFill>
                <a:cs typeface="Calibri"/>
              </a:rPr>
              <a:t>r</a:t>
            </a:r>
            <a:r>
              <a:rPr lang="fr-FR" sz="1400" spc="-25" dirty="0">
                <a:solidFill>
                  <a:srgbClr val="FF0000"/>
                </a:solidFill>
                <a:cs typeface="Calibri"/>
              </a:rPr>
              <a:t>v</a:t>
            </a:r>
            <a:r>
              <a:rPr lang="fr-FR" sz="1400" dirty="0">
                <a:solidFill>
                  <a:srgbClr val="FF0000"/>
                </a:solidFill>
                <a:cs typeface="Calibri"/>
              </a:rPr>
              <a:t>a</a:t>
            </a:r>
            <a:r>
              <a:rPr lang="fr-FR" sz="1400" spc="-10" dirty="0">
                <a:solidFill>
                  <a:srgbClr val="FF0000"/>
                </a:solidFill>
                <a:cs typeface="Calibri"/>
              </a:rPr>
              <a:t>nc</a:t>
            </a:r>
            <a:r>
              <a:rPr lang="fr-FR" sz="1400" dirty="0">
                <a:solidFill>
                  <a:srgbClr val="FF0000"/>
                </a:solidFill>
                <a:cs typeface="Calibri"/>
              </a:rPr>
              <a:t>e</a:t>
            </a:r>
            <a:r>
              <a:rPr lang="fr-FR" sz="1400" dirty="0">
                <a:cs typeface="Calibri"/>
              </a:rPr>
              <a:t>,</a:t>
            </a:r>
            <a:r>
              <a:rPr lang="fr-FR" sz="1400" spc="10" dirty="0">
                <a:cs typeface="Calibri"/>
              </a:rPr>
              <a:t> </a:t>
            </a:r>
            <a:r>
              <a:rPr lang="fr-FR" sz="1400" dirty="0">
                <a:cs typeface="Calibri"/>
              </a:rPr>
              <a:t>39</a:t>
            </a:r>
            <a:r>
              <a:rPr lang="fr-FR" sz="1400" spc="-15" dirty="0">
                <a:cs typeface="Calibri"/>
              </a:rPr>
              <a:t> </a:t>
            </a:r>
            <a:r>
              <a:rPr lang="fr-FR" sz="1400" dirty="0">
                <a:cs typeface="Calibri"/>
              </a:rPr>
              <a:t>% so</a:t>
            </a:r>
            <a:r>
              <a:rPr lang="fr-FR" sz="1400" spc="-20" dirty="0">
                <a:cs typeface="Calibri"/>
              </a:rPr>
              <a:t>n</a:t>
            </a:r>
            <a:r>
              <a:rPr lang="fr-FR" sz="1400" dirty="0">
                <a:cs typeface="Calibri"/>
              </a:rPr>
              <a:t>t</a:t>
            </a:r>
            <a:r>
              <a:rPr lang="fr-FR" sz="1400" spc="10" dirty="0">
                <a:cs typeface="Calibri"/>
              </a:rPr>
              <a:t> </a:t>
            </a:r>
            <a:r>
              <a:rPr lang="fr-FR" sz="1400" spc="-5" dirty="0" err="1">
                <a:cs typeface="Calibri"/>
              </a:rPr>
              <a:t>o</a:t>
            </a:r>
            <a:r>
              <a:rPr lang="fr-FR" sz="1400" spc="-15" dirty="0" err="1">
                <a:cs typeface="Calibri"/>
              </a:rPr>
              <a:t>b</a:t>
            </a:r>
            <a:r>
              <a:rPr lang="fr-FR" sz="1400" spc="-5" dirty="0" err="1">
                <a:cs typeface="Calibri"/>
              </a:rPr>
              <a:t>se</a:t>
            </a:r>
            <a:r>
              <a:rPr lang="fr-FR" sz="1400" spc="10" dirty="0" err="1">
                <a:cs typeface="Calibri"/>
              </a:rPr>
              <a:t>r</a:t>
            </a:r>
            <a:r>
              <a:rPr lang="fr-FR" sz="1400" spc="-25" dirty="0" err="1">
                <a:cs typeface="Calibri"/>
              </a:rPr>
              <a:t>v</a:t>
            </a:r>
            <a:r>
              <a:rPr lang="fr-FR" sz="1400" dirty="0" err="1">
                <a:cs typeface="Calibri"/>
              </a:rPr>
              <a:t>a</a:t>
            </a:r>
            <a:r>
              <a:rPr lang="fr-FR" sz="1400" spc="-20" dirty="0" err="1">
                <a:cs typeface="Calibri"/>
              </a:rPr>
              <a:t>n</a:t>
            </a:r>
            <a:r>
              <a:rPr lang="fr-FR" sz="1400" dirty="0" err="1">
                <a:cs typeface="Calibri"/>
              </a:rPr>
              <a:t>ts</a:t>
            </a:r>
            <a:endParaRPr lang="fr-FR" sz="1400" dirty="0">
              <a:cs typeface="Calibri"/>
            </a:endParaRPr>
          </a:p>
          <a:p>
            <a:pPr marL="12700" marR="311785">
              <a:lnSpc>
                <a:spcPct val="100000"/>
              </a:lnSpc>
            </a:pPr>
            <a:r>
              <a:rPr lang="fr-FR" sz="1400" dirty="0">
                <a:cs typeface="Calibri"/>
              </a:rPr>
              <a:t>12</a:t>
            </a:r>
            <a:r>
              <a:rPr lang="fr-FR" sz="1400" spc="-5" dirty="0">
                <a:cs typeface="Calibri"/>
              </a:rPr>
              <a:t> </a:t>
            </a:r>
            <a:r>
              <a:rPr lang="fr-FR" sz="1400" dirty="0">
                <a:cs typeface="Calibri"/>
              </a:rPr>
              <a:t>%</a:t>
            </a:r>
            <a:r>
              <a:rPr lang="fr-FR" sz="1400" spc="-15" dirty="0">
                <a:cs typeface="Calibri"/>
              </a:rPr>
              <a:t> </a:t>
            </a:r>
            <a:r>
              <a:rPr lang="fr-FR" sz="1400" spc="-10" dirty="0">
                <a:cs typeface="Calibri"/>
              </a:rPr>
              <a:t>d</a:t>
            </a:r>
            <a:r>
              <a:rPr lang="fr-FR" sz="1400" dirty="0">
                <a:cs typeface="Calibri"/>
              </a:rPr>
              <a:t>es</a:t>
            </a:r>
            <a:r>
              <a:rPr lang="fr-FR" sz="1400" spc="5" dirty="0">
                <a:cs typeface="Calibri"/>
              </a:rPr>
              <a:t> </a:t>
            </a:r>
            <a:r>
              <a:rPr lang="fr-FR" sz="1400" spc="-10" dirty="0">
                <a:cs typeface="Calibri"/>
              </a:rPr>
              <a:t>p</a:t>
            </a:r>
            <a:r>
              <a:rPr lang="fr-FR" sz="1400" spc="-15" dirty="0">
                <a:cs typeface="Calibri"/>
              </a:rPr>
              <a:t>a</a:t>
            </a:r>
            <a:r>
              <a:rPr lang="fr-FR" sz="1400" dirty="0">
                <a:cs typeface="Calibri"/>
              </a:rPr>
              <a:t>ti</a:t>
            </a:r>
            <a:r>
              <a:rPr lang="fr-FR" sz="1400" spc="-5" dirty="0">
                <a:cs typeface="Calibri"/>
              </a:rPr>
              <a:t>e</a:t>
            </a:r>
            <a:r>
              <a:rPr lang="fr-FR" sz="1400" spc="-20" dirty="0">
                <a:cs typeface="Calibri"/>
              </a:rPr>
              <a:t>n</a:t>
            </a:r>
            <a:r>
              <a:rPr lang="fr-FR" sz="1400" dirty="0">
                <a:cs typeface="Calibri"/>
              </a:rPr>
              <a:t>ts</a:t>
            </a:r>
            <a:r>
              <a:rPr lang="fr-FR" sz="1400" spc="15" dirty="0">
                <a:cs typeface="Calibri"/>
              </a:rPr>
              <a:t> </a:t>
            </a:r>
            <a:r>
              <a:rPr lang="fr-FR" sz="1400" spc="-10" dirty="0">
                <a:cs typeface="Calibri"/>
              </a:rPr>
              <a:t>n</a:t>
            </a:r>
            <a:r>
              <a:rPr lang="fr-FR" sz="1400" dirty="0">
                <a:cs typeface="Calibri"/>
              </a:rPr>
              <a:t>e vie</a:t>
            </a:r>
            <a:r>
              <a:rPr lang="fr-FR" sz="1400" spc="-10" dirty="0">
                <a:cs typeface="Calibri"/>
              </a:rPr>
              <a:t>nn</a:t>
            </a:r>
            <a:r>
              <a:rPr lang="fr-FR" sz="1400" dirty="0">
                <a:cs typeface="Calibri"/>
              </a:rPr>
              <a:t>e</a:t>
            </a:r>
            <a:r>
              <a:rPr lang="fr-FR" sz="1400" spc="-20" dirty="0">
                <a:cs typeface="Calibri"/>
              </a:rPr>
              <a:t>n</a:t>
            </a:r>
            <a:r>
              <a:rPr lang="fr-FR" sz="1400" dirty="0">
                <a:cs typeface="Calibri"/>
              </a:rPr>
              <a:t>t</a:t>
            </a:r>
            <a:r>
              <a:rPr lang="fr-FR" sz="1400" spc="25" dirty="0">
                <a:cs typeface="Calibri"/>
              </a:rPr>
              <a:t> </a:t>
            </a:r>
            <a:r>
              <a:rPr lang="fr-FR" sz="1400" spc="-10" dirty="0">
                <a:cs typeface="Calibri"/>
              </a:rPr>
              <a:t>p</a:t>
            </a:r>
            <a:r>
              <a:rPr lang="fr-FR" sz="1400" dirty="0">
                <a:cs typeface="Calibri"/>
              </a:rPr>
              <a:t>as</a:t>
            </a:r>
            <a:r>
              <a:rPr lang="fr-FR" sz="1400" spc="5" dirty="0">
                <a:cs typeface="Calibri"/>
              </a:rPr>
              <a:t> </a:t>
            </a:r>
            <a:r>
              <a:rPr lang="fr-FR" sz="1400" spc="-25" dirty="0">
                <a:cs typeface="Calibri"/>
              </a:rPr>
              <a:t>r</a:t>
            </a:r>
            <a:r>
              <a:rPr lang="fr-FR" sz="1400" spc="-20" dirty="0">
                <a:cs typeface="Calibri"/>
              </a:rPr>
              <a:t>e</a:t>
            </a:r>
            <a:r>
              <a:rPr lang="fr-FR" sz="1400" dirty="0">
                <a:cs typeface="Calibri"/>
              </a:rPr>
              <a:t>ti</a:t>
            </a:r>
            <a:r>
              <a:rPr lang="fr-FR" sz="1400" spc="-25" dirty="0">
                <a:cs typeface="Calibri"/>
              </a:rPr>
              <a:t>r</a:t>
            </a:r>
            <a:r>
              <a:rPr lang="fr-FR" sz="1400" dirty="0">
                <a:cs typeface="Calibri"/>
              </a:rPr>
              <a:t>er</a:t>
            </a:r>
            <a:r>
              <a:rPr lang="fr-FR" sz="1400" spc="5" dirty="0">
                <a:cs typeface="Calibri"/>
              </a:rPr>
              <a:t> </a:t>
            </a:r>
            <a:r>
              <a:rPr lang="fr-FR" sz="1400" dirty="0">
                <a:cs typeface="Calibri"/>
              </a:rPr>
              <a:t>l’i</a:t>
            </a:r>
            <a:r>
              <a:rPr lang="fr-FR" sz="1400" spc="-20" dirty="0">
                <a:cs typeface="Calibri"/>
              </a:rPr>
              <a:t>n</a:t>
            </a:r>
            <a:r>
              <a:rPr lang="fr-FR" sz="1400" spc="-15" dirty="0">
                <a:cs typeface="Calibri"/>
              </a:rPr>
              <a:t>t</a:t>
            </a:r>
            <a:r>
              <a:rPr lang="fr-FR" sz="1400" dirty="0">
                <a:cs typeface="Calibri"/>
              </a:rPr>
              <a:t>é</a:t>
            </a:r>
            <a:r>
              <a:rPr lang="fr-FR" sz="1400" spc="-5" dirty="0">
                <a:cs typeface="Calibri"/>
              </a:rPr>
              <a:t>g</a:t>
            </a:r>
            <a:r>
              <a:rPr lang="fr-FR" sz="1400" spc="-25" dirty="0">
                <a:cs typeface="Calibri"/>
              </a:rPr>
              <a:t>r</a:t>
            </a:r>
            <a:r>
              <a:rPr lang="fr-FR" sz="1400" dirty="0">
                <a:cs typeface="Calibri"/>
              </a:rPr>
              <a:t>ali</a:t>
            </a:r>
            <a:r>
              <a:rPr lang="fr-FR" sz="1400" spc="-15" dirty="0">
                <a:cs typeface="Calibri"/>
              </a:rPr>
              <a:t>t</a:t>
            </a:r>
            <a:r>
              <a:rPr lang="fr-FR" sz="1400" dirty="0">
                <a:cs typeface="Calibri"/>
              </a:rPr>
              <a:t>é</a:t>
            </a:r>
            <a:r>
              <a:rPr lang="fr-FR" sz="1400" spc="15" dirty="0">
                <a:cs typeface="Calibri"/>
              </a:rPr>
              <a:t> </a:t>
            </a:r>
            <a:r>
              <a:rPr lang="fr-FR" sz="1400" spc="-10" dirty="0">
                <a:cs typeface="Calibri"/>
              </a:rPr>
              <a:t>d</a:t>
            </a:r>
            <a:r>
              <a:rPr lang="fr-FR" sz="1400" dirty="0">
                <a:cs typeface="Calibri"/>
              </a:rPr>
              <a:t>es</a:t>
            </a:r>
            <a:r>
              <a:rPr lang="fr-FR" sz="1400" spc="5" dirty="0">
                <a:cs typeface="Calibri"/>
              </a:rPr>
              <a:t> </a:t>
            </a:r>
            <a:r>
              <a:rPr lang="fr-FR" sz="1400" dirty="0">
                <a:cs typeface="Calibri"/>
              </a:rPr>
              <a:t>t</a:t>
            </a:r>
            <a:r>
              <a:rPr lang="fr-FR" sz="1400" spc="-25" dirty="0">
                <a:cs typeface="Calibri"/>
              </a:rPr>
              <a:t>r</a:t>
            </a:r>
            <a:r>
              <a:rPr lang="fr-FR" sz="1400" dirty="0">
                <a:cs typeface="Calibri"/>
              </a:rPr>
              <a:t>ai</a:t>
            </a:r>
            <a:r>
              <a:rPr lang="fr-FR" sz="1400" spc="-15" dirty="0">
                <a:cs typeface="Calibri"/>
              </a:rPr>
              <a:t>t</a:t>
            </a:r>
            <a:r>
              <a:rPr lang="fr-FR" sz="1400" dirty="0">
                <a:cs typeface="Calibri"/>
              </a:rPr>
              <a:t>e</a:t>
            </a:r>
            <a:r>
              <a:rPr lang="fr-FR" sz="1400" spc="-10" dirty="0">
                <a:cs typeface="Calibri"/>
              </a:rPr>
              <a:t>m</a:t>
            </a:r>
            <a:r>
              <a:rPr lang="fr-FR" sz="1400" dirty="0">
                <a:cs typeface="Calibri"/>
              </a:rPr>
              <a:t>e</a:t>
            </a:r>
            <a:r>
              <a:rPr lang="fr-FR" sz="1400" spc="-20" dirty="0">
                <a:cs typeface="Calibri"/>
              </a:rPr>
              <a:t>n</a:t>
            </a:r>
            <a:r>
              <a:rPr lang="fr-FR" sz="1400" dirty="0">
                <a:cs typeface="Calibri"/>
              </a:rPr>
              <a:t>ts</a:t>
            </a:r>
            <a:r>
              <a:rPr lang="fr-FR" sz="1400" spc="15" dirty="0">
                <a:cs typeface="Calibri"/>
              </a:rPr>
              <a:t> </a:t>
            </a:r>
            <a:r>
              <a:rPr lang="fr-FR" sz="1400" spc="-10" dirty="0">
                <a:cs typeface="Calibri"/>
              </a:rPr>
              <a:t>qu</a:t>
            </a:r>
            <a:r>
              <a:rPr lang="fr-FR" sz="1400" dirty="0">
                <a:cs typeface="Calibri"/>
              </a:rPr>
              <a:t>i</a:t>
            </a:r>
            <a:r>
              <a:rPr lang="fr-FR" sz="1400" spc="5" dirty="0">
                <a:cs typeface="Calibri"/>
              </a:rPr>
              <a:t> </a:t>
            </a:r>
            <a:r>
              <a:rPr lang="fr-FR" sz="1400" dirty="0">
                <a:cs typeface="Calibri"/>
              </a:rPr>
              <a:t>le</a:t>
            </a:r>
            <a:r>
              <a:rPr lang="fr-FR" sz="1400" spc="-10" dirty="0">
                <a:cs typeface="Calibri"/>
              </a:rPr>
              <a:t>u</a:t>
            </a:r>
            <a:r>
              <a:rPr lang="fr-FR" sz="1400" dirty="0">
                <a:cs typeface="Calibri"/>
              </a:rPr>
              <a:t>r so</a:t>
            </a:r>
            <a:r>
              <a:rPr lang="fr-FR" sz="1400" spc="-15" dirty="0">
                <a:cs typeface="Calibri"/>
              </a:rPr>
              <a:t>n</a:t>
            </a:r>
            <a:r>
              <a:rPr lang="fr-FR" sz="1400" dirty="0">
                <a:cs typeface="Calibri"/>
              </a:rPr>
              <a:t>t </a:t>
            </a:r>
            <a:r>
              <a:rPr lang="fr-FR" sz="1400" spc="-10" dirty="0">
                <a:cs typeface="Calibri"/>
              </a:rPr>
              <a:t>p</a:t>
            </a:r>
            <a:r>
              <a:rPr lang="fr-FR" sz="1400" spc="-25" dirty="0">
                <a:cs typeface="Calibri"/>
              </a:rPr>
              <a:t>r</a:t>
            </a:r>
            <a:r>
              <a:rPr lang="fr-FR" sz="1400" dirty="0">
                <a:cs typeface="Calibri"/>
              </a:rPr>
              <a:t>es</a:t>
            </a:r>
            <a:r>
              <a:rPr lang="fr-FR" sz="1400" spc="-10" dirty="0">
                <a:cs typeface="Calibri"/>
              </a:rPr>
              <a:t>c</a:t>
            </a:r>
            <a:r>
              <a:rPr lang="fr-FR" sz="1400" dirty="0">
                <a:cs typeface="Calibri"/>
              </a:rPr>
              <a:t>rits</a:t>
            </a:r>
          </a:p>
          <a:p>
            <a:endParaRPr lang="fr-FR" sz="1400" dirty="0" smtClean="0"/>
          </a:p>
          <a:p>
            <a:r>
              <a:rPr lang="fr-FR" sz="1400" b="1" u="heavy" spc="-5" dirty="0">
                <a:cs typeface="Calibri"/>
              </a:rPr>
              <a:t>D</a:t>
            </a:r>
            <a:r>
              <a:rPr lang="fr-FR" sz="1400" b="1" u="heavy" dirty="0">
                <a:cs typeface="Calibri"/>
              </a:rPr>
              <a:t>épi</a:t>
            </a:r>
            <a:r>
              <a:rPr lang="fr-FR" sz="1400" b="1" u="heavy" spc="-10" dirty="0">
                <a:cs typeface="Calibri"/>
              </a:rPr>
              <a:t>st</a:t>
            </a:r>
            <a:r>
              <a:rPr lang="fr-FR" sz="1400" b="1" u="heavy" dirty="0">
                <a:cs typeface="Calibri"/>
              </a:rPr>
              <a:t>a</a:t>
            </a:r>
            <a:r>
              <a:rPr lang="fr-FR" sz="1400" b="1" u="heavy" spc="-20" dirty="0">
                <a:cs typeface="Calibri"/>
              </a:rPr>
              <a:t>g</a:t>
            </a:r>
            <a:r>
              <a:rPr lang="fr-FR" sz="1400" b="1" u="heavy" dirty="0">
                <a:cs typeface="Calibri"/>
              </a:rPr>
              <a:t>e</a:t>
            </a:r>
            <a:r>
              <a:rPr lang="fr-FR" sz="1400" b="1" u="heavy" spc="-40" dirty="0">
                <a:cs typeface="Calibri"/>
              </a:rPr>
              <a:t> </a:t>
            </a:r>
            <a:r>
              <a:rPr lang="fr-FR" sz="1400" b="1" u="heavy" dirty="0">
                <a:cs typeface="Calibri"/>
              </a:rPr>
              <a:t>de</a:t>
            </a:r>
            <a:r>
              <a:rPr lang="fr-FR" sz="1400" b="1" u="heavy" spc="-20" dirty="0">
                <a:cs typeface="Calibri"/>
              </a:rPr>
              <a:t> </a:t>
            </a:r>
            <a:r>
              <a:rPr lang="fr-FR" sz="1400" b="1" u="heavy" dirty="0">
                <a:cs typeface="Calibri"/>
              </a:rPr>
              <a:t>la</a:t>
            </a:r>
            <a:r>
              <a:rPr lang="fr-FR" sz="1400" b="1" u="heavy" spc="-15" dirty="0">
                <a:cs typeface="Calibri"/>
              </a:rPr>
              <a:t> </a:t>
            </a:r>
            <a:r>
              <a:rPr lang="fr-FR" sz="1400" b="1" u="heavy" dirty="0" smtClean="0">
                <a:cs typeface="Calibri"/>
              </a:rPr>
              <a:t>F</a:t>
            </a:r>
            <a:r>
              <a:rPr lang="fr-FR" sz="1400" b="1" u="heavy" spc="-30" dirty="0" smtClean="0">
                <a:cs typeface="Calibri"/>
              </a:rPr>
              <a:t>r</a:t>
            </a:r>
            <a:r>
              <a:rPr lang="fr-FR" sz="1400" b="1" u="heavy" dirty="0" smtClean="0">
                <a:cs typeface="Calibri"/>
              </a:rPr>
              <a:t>agili</a:t>
            </a:r>
            <a:r>
              <a:rPr lang="fr-FR" sz="1400" b="1" u="heavy" spc="-10" dirty="0" smtClean="0">
                <a:cs typeface="Calibri"/>
              </a:rPr>
              <a:t>t</a:t>
            </a:r>
            <a:r>
              <a:rPr lang="fr-FR" sz="1400" b="1" u="heavy" dirty="0" smtClean="0">
                <a:cs typeface="Calibri"/>
              </a:rPr>
              <a:t>é :  </a:t>
            </a:r>
            <a:r>
              <a:rPr lang="fr-FR" sz="1400" spc="-5" dirty="0">
                <a:cs typeface="Calibri"/>
              </a:rPr>
              <a:t>Selo</a:t>
            </a:r>
            <a:r>
              <a:rPr lang="fr-FR" sz="1400" dirty="0">
                <a:cs typeface="Calibri"/>
              </a:rPr>
              <a:t>n</a:t>
            </a:r>
            <a:r>
              <a:rPr lang="fr-FR" sz="1400" spc="-25" dirty="0">
                <a:cs typeface="Calibri"/>
              </a:rPr>
              <a:t> </a:t>
            </a:r>
            <a:r>
              <a:rPr lang="fr-FR" sz="1400" dirty="0">
                <a:cs typeface="Calibri"/>
              </a:rPr>
              <a:t>grille S</a:t>
            </a:r>
            <a:r>
              <a:rPr lang="fr-FR" sz="1400" spc="-15" dirty="0">
                <a:cs typeface="Calibri"/>
              </a:rPr>
              <a:t>E</a:t>
            </a:r>
            <a:r>
              <a:rPr lang="fr-FR" sz="1400" dirty="0">
                <a:cs typeface="Calibri"/>
              </a:rPr>
              <a:t>G</a:t>
            </a:r>
            <a:r>
              <a:rPr lang="fr-FR" sz="1400" spc="10" dirty="0">
                <a:cs typeface="Calibri"/>
              </a:rPr>
              <a:t>A</a:t>
            </a:r>
            <a:r>
              <a:rPr lang="fr-FR" sz="1400" dirty="0">
                <a:cs typeface="Calibri"/>
              </a:rPr>
              <a:t>,</a:t>
            </a:r>
            <a:r>
              <a:rPr lang="fr-FR" sz="1400" spc="-20" dirty="0">
                <a:cs typeface="Calibri"/>
              </a:rPr>
              <a:t> </a:t>
            </a:r>
            <a:r>
              <a:rPr lang="fr-FR" sz="1400" u="sng" spc="-10" dirty="0">
                <a:solidFill>
                  <a:srgbClr val="FF0000"/>
                </a:solidFill>
                <a:cs typeface="Calibri"/>
              </a:rPr>
              <a:t>1</a:t>
            </a:r>
            <a:r>
              <a:rPr lang="fr-FR" sz="1400" u="sng" dirty="0">
                <a:solidFill>
                  <a:srgbClr val="FF0000"/>
                </a:solidFill>
                <a:cs typeface="Calibri"/>
              </a:rPr>
              <a:t>3 %</a:t>
            </a:r>
            <a:r>
              <a:rPr lang="fr-FR" sz="1400" u="sng" spc="-15" dirty="0">
                <a:solidFill>
                  <a:srgbClr val="FF0000"/>
                </a:solidFill>
                <a:cs typeface="Calibri"/>
              </a:rPr>
              <a:t> </a:t>
            </a:r>
            <a:r>
              <a:rPr lang="fr-FR" sz="1400" u="sng" spc="-5" dirty="0">
                <a:solidFill>
                  <a:srgbClr val="FF0000"/>
                </a:solidFill>
                <a:cs typeface="Calibri"/>
              </a:rPr>
              <a:t>f</a:t>
            </a:r>
            <a:r>
              <a:rPr lang="fr-FR" sz="1400" u="sng" spc="-20" dirty="0">
                <a:solidFill>
                  <a:srgbClr val="FF0000"/>
                </a:solidFill>
                <a:cs typeface="Calibri"/>
              </a:rPr>
              <a:t>r</a:t>
            </a:r>
            <a:r>
              <a:rPr lang="fr-FR" sz="1400" u="sng" dirty="0">
                <a:solidFill>
                  <a:srgbClr val="FF0000"/>
                </a:solidFill>
                <a:cs typeface="Calibri"/>
              </a:rPr>
              <a:t>agil</a:t>
            </a:r>
            <a:r>
              <a:rPr lang="fr-FR" sz="1400" u="sng" spc="-5" dirty="0">
                <a:solidFill>
                  <a:srgbClr val="FF0000"/>
                </a:solidFill>
                <a:cs typeface="Calibri"/>
              </a:rPr>
              <a:t>es</a:t>
            </a:r>
            <a:r>
              <a:rPr lang="fr-FR" sz="1400" u="sng" dirty="0">
                <a:solidFill>
                  <a:srgbClr val="FF0000"/>
                </a:solidFill>
                <a:cs typeface="Calibri"/>
              </a:rPr>
              <a:t>,</a:t>
            </a:r>
            <a:r>
              <a:rPr lang="fr-FR" sz="1400" u="sng" spc="-5" dirty="0">
                <a:solidFill>
                  <a:srgbClr val="FF0000"/>
                </a:solidFill>
                <a:cs typeface="Calibri"/>
              </a:rPr>
              <a:t> </a:t>
            </a:r>
            <a:r>
              <a:rPr lang="fr-FR" sz="1400" u="sng" spc="-10" dirty="0">
                <a:solidFill>
                  <a:srgbClr val="FF0000"/>
                </a:solidFill>
                <a:cs typeface="Calibri"/>
              </a:rPr>
              <a:t>1</a:t>
            </a:r>
            <a:r>
              <a:rPr lang="fr-FR" sz="1400" u="sng" dirty="0">
                <a:solidFill>
                  <a:srgbClr val="FF0000"/>
                </a:solidFill>
                <a:cs typeface="Calibri"/>
              </a:rPr>
              <a:t>5</a:t>
            </a:r>
            <a:r>
              <a:rPr lang="fr-FR" sz="1400" u="sng" spc="-10" dirty="0">
                <a:solidFill>
                  <a:srgbClr val="FF0000"/>
                </a:solidFill>
                <a:cs typeface="Calibri"/>
              </a:rPr>
              <a:t> </a:t>
            </a:r>
            <a:r>
              <a:rPr lang="fr-FR" sz="1400" u="sng" dirty="0">
                <a:solidFill>
                  <a:srgbClr val="FF0000"/>
                </a:solidFill>
                <a:cs typeface="Calibri"/>
              </a:rPr>
              <a:t>% </a:t>
            </a:r>
            <a:r>
              <a:rPr lang="fr-FR" sz="1400" u="sng" spc="-10" dirty="0">
                <a:solidFill>
                  <a:srgbClr val="FF0000"/>
                </a:solidFill>
                <a:cs typeface="Calibri"/>
              </a:rPr>
              <a:t>t</a:t>
            </a:r>
            <a:r>
              <a:rPr lang="fr-FR" sz="1400" u="sng" spc="-25" dirty="0">
                <a:solidFill>
                  <a:srgbClr val="FF0000"/>
                </a:solidFill>
                <a:cs typeface="Calibri"/>
              </a:rPr>
              <a:t>r</a:t>
            </a:r>
            <a:r>
              <a:rPr lang="fr-FR" sz="1400" u="sng" spc="-5" dirty="0">
                <a:solidFill>
                  <a:srgbClr val="FF0000"/>
                </a:solidFill>
                <a:cs typeface="Calibri"/>
              </a:rPr>
              <a:t>è</a:t>
            </a:r>
            <a:r>
              <a:rPr lang="fr-FR" sz="1400" u="sng" dirty="0">
                <a:solidFill>
                  <a:srgbClr val="FF0000"/>
                </a:solidFill>
                <a:cs typeface="Calibri"/>
              </a:rPr>
              <a:t>s</a:t>
            </a:r>
            <a:r>
              <a:rPr lang="fr-FR" sz="1400" u="sng" spc="5" dirty="0">
                <a:solidFill>
                  <a:srgbClr val="FF0000"/>
                </a:solidFill>
                <a:cs typeface="Calibri"/>
              </a:rPr>
              <a:t> </a:t>
            </a:r>
            <a:r>
              <a:rPr lang="fr-FR" sz="1400" u="sng" spc="-5" dirty="0" smtClean="0">
                <a:solidFill>
                  <a:srgbClr val="FF0000"/>
                </a:solidFill>
                <a:cs typeface="Calibri"/>
              </a:rPr>
              <a:t>f</a:t>
            </a:r>
            <a:r>
              <a:rPr lang="fr-FR" sz="1400" u="sng" spc="-20" dirty="0" smtClean="0">
                <a:solidFill>
                  <a:srgbClr val="FF0000"/>
                </a:solidFill>
                <a:cs typeface="Calibri"/>
              </a:rPr>
              <a:t>r</a:t>
            </a:r>
            <a:r>
              <a:rPr lang="fr-FR" sz="1400" u="sng" dirty="0" smtClean="0">
                <a:solidFill>
                  <a:srgbClr val="FF0000"/>
                </a:solidFill>
                <a:cs typeface="Calibri"/>
              </a:rPr>
              <a:t>agil</a:t>
            </a:r>
            <a:r>
              <a:rPr lang="fr-FR" sz="1400" u="sng" spc="-5" dirty="0" smtClean="0">
                <a:solidFill>
                  <a:srgbClr val="FF0000"/>
                </a:solidFill>
                <a:cs typeface="Calibri"/>
              </a:rPr>
              <a:t>e</a:t>
            </a:r>
            <a:r>
              <a:rPr lang="fr-FR" sz="1400" u="sng" dirty="0" smtClean="0">
                <a:solidFill>
                  <a:srgbClr val="FF0000"/>
                </a:solidFill>
                <a:cs typeface="Calibri"/>
              </a:rPr>
              <a:t>s; </a:t>
            </a:r>
            <a:r>
              <a:rPr lang="fr-FR" sz="1400" dirty="0">
                <a:solidFill>
                  <a:srgbClr val="FF0000"/>
                </a:solidFill>
                <a:cs typeface="Calibri"/>
              </a:rPr>
              <a:t>1</a:t>
            </a:r>
            <a:r>
              <a:rPr lang="fr-FR" sz="1400" spc="-10" dirty="0">
                <a:solidFill>
                  <a:srgbClr val="FF0000"/>
                </a:solidFill>
                <a:cs typeface="Calibri"/>
              </a:rPr>
              <a:t>7</a:t>
            </a:r>
            <a:r>
              <a:rPr lang="fr-FR" sz="1400" dirty="0">
                <a:solidFill>
                  <a:srgbClr val="FF0000"/>
                </a:solidFill>
                <a:cs typeface="Calibri"/>
              </a:rPr>
              <a:t>% </a:t>
            </a:r>
            <a:r>
              <a:rPr lang="fr-FR" sz="1400" spc="-10" dirty="0">
                <a:solidFill>
                  <a:srgbClr val="FF0000"/>
                </a:solidFill>
                <a:cs typeface="Calibri"/>
              </a:rPr>
              <a:t>d</a:t>
            </a:r>
            <a:r>
              <a:rPr lang="fr-FR" sz="1400" dirty="0">
                <a:solidFill>
                  <a:srgbClr val="FF0000"/>
                </a:solidFill>
                <a:cs typeface="Calibri"/>
              </a:rPr>
              <a:t>es</a:t>
            </a:r>
            <a:r>
              <a:rPr lang="fr-FR" sz="1400" spc="5" dirty="0">
                <a:solidFill>
                  <a:srgbClr val="FF0000"/>
                </a:solidFill>
                <a:cs typeface="Calibri"/>
              </a:rPr>
              <a:t> </a:t>
            </a:r>
            <a:r>
              <a:rPr lang="fr-FR" sz="1400" spc="-10" dirty="0">
                <a:solidFill>
                  <a:srgbClr val="FF0000"/>
                </a:solidFill>
                <a:cs typeface="Calibri"/>
              </a:rPr>
              <a:t>p</a:t>
            </a:r>
            <a:r>
              <a:rPr lang="fr-FR" sz="1400" spc="-15" dirty="0">
                <a:solidFill>
                  <a:srgbClr val="FF0000"/>
                </a:solidFill>
                <a:cs typeface="Calibri"/>
              </a:rPr>
              <a:t>a</a:t>
            </a:r>
            <a:r>
              <a:rPr lang="fr-FR" sz="1400" dirty="0">
                <a:solidFill>
                  <a:srgbClr val="FF0000"/>
                </a:solidFill>
                <a:cs typeface="Calibri"/>
              </a:rPr>
              <a:t>ti</a:t>
            </a:r>
            <a:r>
              <a:rPr lang="fr-FR" sz="1400" spc="-5" dirty="0">
                <a:solidFill>
                  <a:srgbClr val="FF0000"/>
                </a:solidFill>
                <a:cs typeface="Calibri"/>
              </a:rPr>
              <a:t>e</a:t>
            </a:r>
            <a:r>
              <a:rPr lang="fr-FR" sz="1400" spc="-20" dirty="0">
                <a:solidFill>
                  <a:srgbClr val="FF0000"/>
                </a:solidFill>
                <a:cs typeface="Calibri"/>
              </a:rPr>
              <a:t>n</a:t>
            </a:r>
            <a:r>
              <a:rPr lang="fr-FR" sz="1400" dirty="0">
                <a:solidFill>
                  <a:srgbClr val="FF0000"/>
                </a:solidFill>
                <a:cs typeface="Calibri"/>
              </a:rPr>
              <a:t>ts</a:t>
            </a:r>
            <a:r>
              <a:rPr lang="fr-FR" sz="1400" spc="15" dirty="0">
                <a:solidFill>
                  <a:srgbClr val="FF0000"/>
                </a:solidFill>
                <a:cs typeface="Calibri"/>
              </a:rPr>
              <a:t> </a:t>
            </a:r>
            <a:r>
              <a:rPr lang="fr-FR" sz="1400" spc="-25" dirty="0">
                <a:solidFill>
                  <a:srgbClr val="FF0000"/>
                </a:solidFill>
                <a:cs typeface="Calibri"/>
              </a:rPr>
              <a:t>r</a:t>
            </a:r>
            <a:r>
              <a:rPr lang="fr-FR" sz="1400" dirty="0">
                <a:solidFill>
                  <a:srgbClr val="FF0000"/>
                </a:solidFill>
                <a:cs typeface="Calibri"/>
              </a:rPr>
              <a:t>é</a:t>
            </a:r>
            <a:r>
              <a:rPr lang="fr-FR" sz="1400" spc="-10" dirty="0">
                <a:solidFill>
                  <a:srgbClr val="FF0000"/>
                </a:solidFill>
                <a:cs typeface="Calibri"/>
              </a:rPr>
              <a:t>p</a:t>
            </a:r>
            <a:r>
              <a:rPr lang="fr-FR" sz="1400" spc="-5" dirty="0">
                <a:solidFill>
                  <a:srgbClr val="FF0000"/>
                </a:solidFill>
                <a:cs typeface="Calibri"/>
              </a:rPr>
              <a:t>on</a:t>
            </a:r>
            <a:r>
              <a:rPr lang="fr-FR" sz="1400" spc="-10" dirty="0">
                <a:solidFill>
                  <a:srgbClr val="FF0000"/>
                </a:solidFill>
                <a:cs typeface="Calibri"/>
              </a:rPr>
              <a:t>d</a:t>
            </a:r>
            <a:r>
              <a:rPr lang="fr-FR" sz="1400" dirty="0">
                <a:solidFill>
                  <a:srgbClr val="FF0000"/>
                </a:solidFill>
                <a:cs typeface="Calibri"/>
              </a:rPr>
              <a:t>e</a:t>
            </a:r>
            <a:r>
              <a:rPr lang="fr-FR" sz="1400" spc="-25" dirty="0">
                <a:solidFill>
                  <a:srgbClr val="FF0000"/>
                </a:solidFill>
                <a:cs typeface="Calibri"/>
              </a:rPr>
              <a:t>n</a:t>
            </a:r>
            <a:r>
              <a:rPr lang="fr-FR" sz="1400" dirty="0">
                <a:solidFill>
                  <a:srgbClr val="FF0000"/>
                </a:solidFill>
                <a:cs typeface="Calibri"/>
              </a:rPr>
              <a:t>t</a:t>
            </a:r>
            <a:r>
              <a:rPr lang="fr-FR" sz="1400" spc="25" dirty="0">
                <a:solidFill>
                  <a:srgbClr val="FF0000"/>
                </a:solidFill>
                <a:cs typeface="Calibri"/>
              </a:rPr>
              <a:t> </a:t>
            </a:r>
            <a:r>
              <a:rPr lang="fr-FR" sz="1400" dirty="0">
                <a:solidFill>
                  <a:srgbClr val="FF0000"/>
                </a:solidFill>
                <a:cs typeface="Calibri"/>
              </a:rPr>
              <a:t>«</a:t>
            </a:r>
            <a:r>
              <a:rPr lang="fr-FR" sz="1400" spc="-15" dirty="0">
                <a:solidFill>
                  <a:srgbClr val="FF0000"/>
                </a:solidFill>
                <a:cs typeface="Calibri"/>
              </a:rPr>
              <a:t> </a:t>
            </a:r>
            <a:r>
              <a:rPr lang="fr-FR" sz="1400" spc="-5" dirty="0">
                <a:solidFill>
                  <a:srgbClr val="FF0000"/>
                </a:solidFill>
                <a:cs typeface="Calibri"/>
              </a:rPr>
              <a:t>ou</a:t>
            </a:r>
            <a:r>
              <a:rPr lang="fr-FR" sz="1400" dirty="0">
                <a:solidFill>
                  <a:srgbClr val="FF0000"/>
                </a:solidFill>
                <a:cs typeface="Calibri"/>
              </a:rPr>
              <a:t>i</a:t>
            </a:r>
            <a:r>
              <a:rPr lang="fr-FR" sz="1400" spc="-5" dirty="0">
                <a:solidFill>
                  <a:srgbClr val="FF0000"/>
                </a:solidFill>
                <a:cs typeface="Calibri"/>
              </a:rPr>
              <a:t> </a:t>
            </a:r>
            <a:r>
              <a:rPr lang="fr-FR" sz="1400" dirty="0">
                <a:solidFill>
                  <a:srgbClr val="FF0000"/>
                </a:solidFill>
                <a:cs typeface="Calibri"/>
              </a:rPr>
              <a:t>» à</a:t>
            </a:r>
            <a:r>
              <a:rPr lang="fr-FR" sz="1400" spc="-10" dirty="0">
                <a:solidFill>
                  <a:srgbClr val="FF0000"/>
                </a:solidFill>
                <a:cs typeface="Calibri"/>
              </a:rPr>
              <a:t> </a:t>
            </a:r>
            <a:r>
              <a:rPr lang="fr-FR" sz="1400" dirty="0">
                <a:solidFill>
                  <a:srgbClr val="FF0000"/>
                </a:solidFill>
                <a:cs typeface="Calibri"/>
              </a:rPr>
              <a:t>au </a:t>
            </a:r>
            <a:r>
              <a:rPr lang="fr-FR" sz="1400" spc="-10" dirty="0">
                <a:solidFill>
                  <a:srgbClr val="FF0000"/>
                </a:solidFill>
                <a:cs typeface="Calibri"/>
              </a:rPr>
              <a:t>m</a:t>
            </a:r>
            <a:r>
              <a:rPr lang="fr-FR" sz="1400" spc="-5" dirty="0">
                <a:solidFill>
                  <a:srgbClr val="FF0000"/>
                </a:solidFill>
                <a:cs typeface="Calibri"/>
              </a:rPr>
              <a:t>o</a:t>
            </a:r>
            <a:r>
              <a:rPr lang="fr-FR" sz="1400" spc="5" dirty="0">
                <a:solidFill>
                  <a:srgbClr val="FF0000"/>
                </a:solidFill>
                <a:cs typeface="Calibri"/>
              </a:rPr>
              <a:t>i</a:t>
            </a:r>
            <a:r>
              <a:rPr lang="fr-FR" sz="1400" spc="-10" dirty="0">
                <a:solidFill>
                  <a:srgbClr val="FF0000"/>
                </a:solidFill>
                <a:cs typeface="Calibri"/>
              </a:rPr>
              <a:t>n</a:t>
            </a:r>
            <a:r>
              <a:rPr lang="fr-FR" sz="1400" dirty="0">
                <a:solidFill>
                  <a:srgbClr val="FF0000"/>
                </a:solidFill>
                <a:cs typeface="Calibri"/>
              </a:rPr>
              <a:t>s</a:t>
            </a:r>
            <a:r>
              <a:rPr lang="fr-FR" sz="1400" spc="-15" dirty="0">
                <a:solidFill>
                  <a:srgbClr val="FF0000"/>
                </a:solidFill>
                <a:cs typeface="Calibri"/>
              </a:rPr>
              <a:t> </a:t>
            </a:r>
            <a:r>
              <a:rPr lang="fr-FR" sz="1400" dirty="0">
                <a:solidFill>
                  <a:srgbClr val="FF0000"/>
                </a:solidFill>
                <a:cs typeface="Calibri"/>
              </a:rPr>
              <a:t>4 </a:t>
            </a:r>
            <a:r>
              <a:rPr lang="fr-FR" sz="1400" spc="-5" dirty="0">
                <a:solidFill>
                  <a:srgbClr val="FF0000"/>
                </a:solidFill>
                <a:cs typeface="Calibri"/>
              </a:rPr>
              <a:t>de</a:t>
            </a:r>
            <a:r>
              <a:rPr lang="fr-FR" sz="1400" dirty="0">
                <a:solidFill>
                  <a:srgbClr val="FF0000"/>
                </a:solidFill>
                <a:cs typeface="Calibri"/>
              </a:rPr>
              <a:t>s 6 </a:t>
            </a:r>
            <a:r>
              <a:rPr lang="fr-FR" sz="1400" spc="-10" dirty="0">
                <a:solidFill>
                  <a:srgbClr val="FF0000"/>
                </a:solidFill>
                <a:cs typeface="Calibri"/>
              </a:rPr>
              <a:t>qu</a:t>
            </a:r>
            <a:r>
              <a:rPr lang="fr-FR" sz="1400" dirty="0">
                <a:solidFill>
                  <a:srgbClr val="FF0000"/>
                </a:solidFill>
                <a:cs typeface="Calibri"/>
              </a:rPr>
              <a:t>e</a:t>
            </a:r>
            <a:r>
              <a:rPr lang="fr-FR" sz="1400" spc="-15" dirty="0">
                <a:solidFill>
                  <a:srgbClr val="FF0000"/>
                </a:solidFill>
                <a:cs typeface="Calibri"/>
              </a:rPr>
              <a:t>s</a:t>
            </a:r>
            <a:r>
              <a:rPr lang="fr-FR" sz="1400" dirty="0">
                <a:solidFill>
                  <a:srgbClr val="FF0000"/>
                </a:solidFill>
                <a:cs typeface="Calibri"/>
              </a:rPr>
              <a:t>tions</a:t>
            </a:r>
            <a:r>
              <a:rPr lang="fr-FR" sz="1400" spc="5" dirty="0">
                <a:solidFill>
                  <a:srgbClr val="FF0000"/>
                </a:solidFill>
                <a:cs typeface="Calibri"/>
              </a:rPr>
              <a:t> </a:t>
            </a:r>
            <a:r>
              <a:rPr lang="fr-FR" sz="1400" spc="-10" dirty="0">
                <a:cs typeface="Calibri"/>
              </a:rPr>
              <a:t>d</a:t>
            </a:r>
            <a:r>
              <a:rPr lang="fr-FR" sz="1400" dirty="0">
                <a:cs typeface="Calibri"/>
              </a:rPr>
              <a:t>u </a:t>
            </a:r>
            <a:r>
              <a:rPr lang="fr-FR" sz="1400" spc="-10" dirty="0">
                <a:cs typeface="Calibri"/>
              </a:rPr>
              <a:t>qu</a:t>
            </a:r>
            <a:r>
              <a:rPr lang="fr-FR" sz="1400" dirty="0">
                <a:cs typeface="Calibri"/>
              </a:rPr>
              <a:t>e</a:t>
            </a:r>
            <a:r>
              <a:rPr lang="fr-FR" sz="1400" spc="-15" dirty="0">
                <a:cs typeface="Calibri"/>
              </a:rPr>
              <a:t>s</a:t>
            </a:r>
            <a:r>
              <a:rPr lang="fr-FR" sz="1400" dirty="0">
                <a:cs typeface="Calibri"/>
              </a:rPr>
              <a:t>tion</a:t>
            </a:r>
            <a:r>
              <a:rPr lang="fr-FR" sz="1400" spc="-10" dirty="0">
                <a:cs typeface="Calibri"/>
              </a:rPr>
              <a:t>n</a:t>
            </a:r>
            <a:r>
              <a:rPr lang="fr-FR" sz="1400" dirty="0">
                <a:cs typeface="Calibri"/>
              </a:rPr>
              <a:t>ai</a:t>
            </a:r>
            <a:r>
              <a:rPr lang="fr-FR" sz="1400" spc="-20" dirty="0">
                <a:cs typeface="Calibri"/>
              </a:rPr>
              <a:t>r</a:t>
            </a:r>
            <a:r>
              <a:rPr lang="fr-FR" sz="1400" dirty="0">
                <a:cs typeface="Calibri"/>
              </a:rPr>
              <a:t>e</a:t>
            </a:r>
            <a:r>
              <a:rPr lang="fr-FR" sz="1400" spc="25" dirty="0">
                <a:cs typeface="Calibri"/>
              </a:rPr>
              <a:t> </a:t>
            </a:r>
            <a:r>
              <a:rPr lang="fr-FR" sz="1400" spc="-10" dirty="0">
                <a:cs typeface="Calibri"/>
              </a:rPr>
              <a:t>d</a:t>
            </a:r>
            <a:r>
              <a:rPr lang="fr-FR" sz="1400" dirty="0">
                <a:cs typeface="Calibri"/>
              </a:rPr>
              <a:t>u Gé</a:t>
            </a:r>
            <a:r>
              <a:rPr lang="fr-FR" sz="1400" spc="-25" dirty="0">
                <a:cs typeface="Calibri"/>
              </a:rPr>
              <a:t>r</a:t>
            </a:r>
            <a:r>
              <a:rPr lang="fr-FR" sz="1400" spc="-5" dirty="0">
                <a:cs typeface="Calibri"/>
              </a:rPr>
              <a:t>o</a:t>
            </a:r>
            <a:r>
              <a:rPr lang="fr-FR" sz="1400" spc="-15" dirty="0">
                <a:cs typeface="Calibri"/>
              </a:rPr>
              <a:t>nt</a:t>
            </a:r>
            <a:r>
              <a:rPr lang="fr-FR" sz="1400" spc="-5" dirty="0">
                <a:cs typeface="Calibri"/>
              </a:rPr>
              <a:t>opôl</a:t>
            </a:r>
            <a:r>
              <a:rPr lang="fr-FR" sz="1400" dirty="0">
                <a:cs typeface="Calibri"/>
              </a:rPr>
              <a:t>e </a:t>
            </a:r>
            <a:r>
              <a:rPr lang="fr-FR" sz="1400" spc="-10" dirty="0">
                <a:cs typeface="Calibri"/>
              </a:rPr>
              <a:t>d</a:t>
            </a:r>
            <a:r>
              <a:rPr lang="fr-FR" sz="1400" dirty="0">
                <a:cs typeface="Calibri"/>
              </a:rPr>
              <a:t>e </a:t>
            </a:r>
            <a:r>
              <a:rPr lang="fr-FR" sz="1400" spc="-120" dirty="0" smtClean="0">
                <a:cs typeface="Calibri"/>
              </a:rPr>
              <a:t>T</a:t>
            </a:r>
            <a:r>
              <a:rPr lang="fr-FR" sz="1400" spc="-5" dirty="0" smtClean="0">
                <a:cs typeface="Calibri"/>
              </a:rPr>
              <a:t>oulouse</a:t>
            </a:r>
          </a:p>
          <a:p>
            <a:endParaRPr lang="fr-FR" sz="1400" spc="-5" dirty="0">
              <a:cs typeface="Calibri"/>
            </a:endParaRPr>
          </a:p>
          <a:p>
            <a:r>
              <a:rPr lang="fr-FR" sz="1400" b="1" u="sng" spc="-5" dirty="0" smtClean="0">
                <a:cs typeface="Calibri"/>
              </a:rPr>
              <a:t>La prise en charge des patients fragiles: </a:t>
            </a:r>
            <a:r>
              <a:rPr lang="fr-FR" sz="1400" spc="-5" dirty="0" smtClean="0">
                <a:solidFill>
                  <a:srgbClr val="FF0000"/>
                </a:solidFill>
                <a:cs typeface="Calibri"/>
              </a:rPr>
              <a:t>56,3% de ces patients gèrent SEUL </a:t>
            </a:r>
            <a:r>
              <a:rPr lang="fr-FR" sz="1400" spc="-5" dirty="0" smtClean="0">
                <a:cs typeface="Calibri"/>
              </a:rPr>
              <a:t>(sans un professionnel de santé) </a:t>
            </a:r>
            <a:r>
              <a:rPr lang="fr-FR" sz="1400" spc="-5" dirty="0" smtClean="0">
                <a:solidFill>
                  <a:srgbClr val="FF0000"/>
                </a:solidFill>
                <a:cs typeface="Calibri"/>
              </a:rPr>
              <a:t>leurs médicaments</a:t>
            </a:r>
          </a:p>
          <a:p>
            <a:endParaRPr lang="fr-FR" sz="1400" spc="-5" dirty="0" smtClean="0">
              <a:cs typeface="Calibri"/>
            </a:endParaRPr>
          </a:p>
          <a:p>
            <a:r>
              <a:rPr lang="fr-FR" sz="1400" b="1" u="heavy" dirty="0" smtClean="0">
                <a:cs typeface="Calibri"/>
              </a:rPr>
              <a:t>An</a:t>
            </a:r>
            <a:r>
              <a:rPr lang="fr-FR" sz="1400" b="1" u="heavy" spc="5" dirty="0" smtClean="0">
                <a:cs typeface="Calibri"/>
              </a:rPr>
              <a:t>a</a:t>
            </a:r>
            <a:r>
              <a:rPr lang="fr-FR" sz="1400" b="1" u="heavy" dirty="0" smtClean="0">
                <a:cs typeface="Calibri"/>
              </a:rPr>
              <a:t>l</a:t>
            </a:r>
            <a:r>
              <a:rPr lang="fr-FR" sz="1400" b="1" u="heavy" spc="-15" dirty="0" smtClean="0">
                <a:cs typeface="Calibri"/>
              </a:rPr>
              <a:t>y</a:t>
            </a:r>
            <a:r>
              <a:rPr lang="fr-FR" sz="1400" b="1" u="heavy" dirty="0" smtClean="0">
                <a:cs typeface="Calibri"/>
              </a:rPr>
              <a:t>se</a:t>
            </a:r>
            <a:r>
              <a:rPr lang="fr-FR" sz="1400" b="1" u="heavy" spc="-30" dirty="0" smtClean="0">
                <a:cs typeface="Calibri"/>
              </a:rPr>
              <a:t> </a:t>
            </a:r>
            <a:r>
              <a:rPr lang="fr-FR" sz="1400" b="1" u="heavy" dirty="0" smtClean="0">
                <a:cs typeface="Calibri"/>
              </a:rPr>
              <a:t>ph</a:t>
            </a:r>
            <a:r>
              <a:rPr lang="fr-FR" sz="1400" b="1" u="heavy" spc="5" dirty="0" smtClean="0">
                <a:cs typeface="Calibri"/>
              </a:rPr>
              <a:t>a</a:t>
            </a:r>
            <a:r>
              <a:rPr lang="fr-FR" sz="1400" b="1" u="heavy" dirty="0" smtClean="0">
                <a:cs typeface="Calibri"/>
              </a:rPr>
              <a:t>r</a:t>
            </a:r>
            <a:r>
              <a:rPr lang="fr-FR" sz="1400" b="1" u="heavy" spc="-5" dirty="0" smtClean="0">
                <a:cs typeface="Calibri"/>
              </a:rPr>
              <a:t>maceu</a:t>
            </a:r>
            <a:r>
              <a:rPr lang="fr-FR" sz="1400" b="1" u="heavy" dirty="0" smtClean="0">
                <a:cs typeface="Calibri"/>
              </a:rPr>
              <a:t>tiq</a:t>
            </a:r>
            <a:r>
              <a:rPr lang="fr-FR" sz="1400" b="1" u="heavy" spc="-10" dirty="0" smtClean="0">
                <a:cs typeface="Calibri"/>
              </a:rPr>
              <a:t>u</a:t>
            </a:r>
            <a:r>
              <a:rPr lang="fr-FR" sz="1400" b="1" u="heavy" dirty="0" smtClean="0">
                <a:cs typeface="Calibri"/>
              </a:rPr>
              <a:t>e</a:t>
            </a:r>
            <a:r>
              <a:rPr lang="fr-FR" sz="1400" b="1" u="heavy" spc="-20" dirty="0" smtClean="0">
                <a:cs typeface="Calibri"/>
              </a:rPr>
              <a:t> </a:t>
            </a:r>
            <a:r>
              <a:rPr lang="fr-FR" sz="1400" b="1" u="heavy" dirty="0" smtClean="0">
                <a:cs typeface="Calibri"/>
              </a:rPr>
              <a:t>: </a:t>
            </a:r>
            <a:r>
              <a:rPr lang="fr-FR" sz="1400" dirty="0" smtClean="0">
                <a:solidFill>
                  <a:srgbClr val="FF0000"/>
                </a:solidFill>
                <a:cs typeface="Calibri"/>
              </a:rPr>
              <a:t>3</a:t>
            </a:r>
            <a:r>
              <a:rPr lang="fr-FR" sz="1400" spc="-10" dirty="0" smtClean="0">
                <a:solidFill>
                  <a:srgbClr val="FF0000"/>
                </a:solidFill>
                <a:cs typeface="Calibri"/>
              </a:rPr>
              <a:t>3</a:t>
            </a:r>
            <a:r>
              <a:rPr lang="fr-FR" sz="1400" dirty="0" smtClean="0">
                <a:solidFill>
                  <a:srgbClr val="FF0000"/>
                </a:solidFill>
                <a:cs typeface="Calibri"/>
              </a:rPr>
              <a:t>3 IP</a:t>
            </a:r>
            <a:r>
              <a:rPr lang="fr-FR" sz="1400" spc="-5" dirty="0" smtClean="0">
                <a:solidFill>
                  <a:srgbClr val="FF0000"/>
                </a:solidFill>
                <a:cs typeface="Calibri"/>
              </a:rPr>
              <a:t> o</a:t>
            </a:r>
            <a:r>
              <a:rPr lang="fr-FR" sz="1400" spc="-15" dirty="0" smtClean="0">
                <a:solidFill>
                  <a:srgbClr val="FF0000"/>
                </a:solidFill>
                <a:cs typeface="Calibri"/>
              </a:rPr>
              <a:t>n</a:t>
            </a:r>
            <a:r>
              <a:rPr lang="fr-FR" sz="1400" dirty="0" smtClean="0">
                <a:solidFill>
                  <a:srgbClr val="FF0000"/>
                </a:solidFill>
                <a:cs typeface="Calibri"/>
              </a:rPr>
              <a:t>t</a:t>
            </a:r>
            <a:r>
              <a:rPr lang="fr-FR" sz="1400" spc="-10" dirty="0" smtClean="0">
                <a:solidFill>
                  <a:srgbClr val="FF0000"/>
                </a:solidFill>
                <a:cs typeface="Calibri"/>
              </a:rPr>
              <a:t> </a:t>
            </a:r>
            <a:r>
              <a:rPr lang="fr-FR" sz="1400" spc="-15" dirty="0" smtClean="0">
                <a:solidFill>
                  <a:srgbClr val="FF0000"/>
                </a:solidFill>
                <a:cs typeface="Calibri"/>
              </a:rPr>
              <a:t>ét</a:t>
            </a:r>
            <a:r>
              <a:rPr lang="fr-FR" sz="1400" dirty="0" smtClean="0">
                <a:solidFill>
                  <a:srgbClr val="FF0000"/>
                </a:solidFill>
                <a:cs typeface="Calibri"/>
              </a:rPr>
              <a:t>é</a:t>
            </a:r>
            <a:r>
              <a:rPr lang="fr-FR" sz="1400" spc="15" dirty="0" smtClean="0">
                <a:solidFill>
                  <a:srgbClr val="FF0000"/>
                </a:solidFill>
                <a:cs typeface="Calibri"/>
              </a:rPr>
              <a:t> </a:t>
            </a:r>
            <a:r>
              <a:rPr lang="fr-FR" sz="1400" dirty="0" smtClean="0">
                <a:solidFill>
                  <a:srgbClr val="FF0000"/>
                </a:solidFill>
                <a:cs typeface="Calibri"/>
              </a:rPr>
              <a:t>id</a:t>
            </a:r>
            <a:r>
              <a:rPr lang="fr-FR" sz="1400" spc="-10" dirty="0" smtClean="0">
                <a:solidFill>
                  <a:srgbClr val="FF0000"/>
                </a:solidFill>
                <a:cs typeface="Calibri"/>
              </a:rPr>
              <a:t>e</a:t>
            </a:r>
            <a:r>
              <a:rPr lang="fr-FR" sz="1400" spc="-20" dirty="0" smtClean="0">
                <a:solidFill>
                  <a:srgbClr val="FF0000"/>
                </a:solidFill>
                <a:cs typeface="Calibri"/>
              </a:rPr>
              <a:t>n</a:t>
            </a:r>
            <a:r>
              <a:rPr lang="fr-FR" sz="1400" dirty="0" smtClean="0">
                <a:solidFill>
                  <a:srgbClr val="FF0000"/>
                </a:solidFill>
                <a:cs typeface="Calibri"/>
              </a:rPr>
              <a:t>tifiées</a:t>
            </a:r>
            <a:r>
              <a:rPr lang="fr-FR" sz="1400" spc="15" dirty="0" smtClean="0">
                <a:cs typeface="Calibri"/>
              </a:rPr>
              <a:t> </a:t>
            </a:r>
            <a:r>
              <a:rPr lang="fr-FR" sz="1400" spc="-10" dirty="0" smtClean="0">
                <a:cs typeface="Calibri"/>
              </a:rPr>
              <a:t>p</a:t>
            </a:r>
            <a:r>
              <a:rPr lang="fr-FR" sz="1400" spc="-5" dirty="0" smtClean="0">
                <a:cs typeface="Calibri"/>
              </a:rPr>
              <a:t>ou</a:t>
            </a:r>
            <a:r>
              <a:rPr lang="fr-FR" sz="1400" dirty="0" smtClean="0">
                <a:cs typeface="Calibri"/>
              </a:rPr>
              <a:t>r</a:t>
            </a:r>
            <a:r>
              <a:rPr lang="fr-FR" sz="1400" spc="-5" dirty="0" smtClean="0">
                <a:cs typeface="Calibri"/>
              </a:rPr>
              <a:t> </a:t>
            </a:r>
            <a:r>
              <a:rPr lang="fr-FR" sz="1400" dirty="0" smtClean="0">
                <a:cs typeface="Calibri"/>
              </a:rPr>
              <a:t>les</a:t>
            </a:r>
            <a:r>
              <a:rPr lang="fr-FR" sz="1400" spc="-5" dirty="0" smtClean="0">
                <a:cs typeface="Calibri"/>
              </a:rPr>
              <a:t> </a:t>
            </a:r>
            <a:r>
              <a:rPr lang="fr-FR" sz="1400" dirty="0" smtClean="0">
                <a:cs typeface="Calibri"/>
              </a:rPr>
              <a:t>8</a:t>
            </a:r>
            <a:r>
              <a:rPr lang="fr-FR" sz="1400" spc="-10" dirty="0" smtClean="0">
                <a:cs typeface="Calibri"/>
              </a:rPr>
              <a:t>9</a:t>
            </a:r>
            <a:r>
              <a:rPr lang="fr-FR" sz="1400" dirty="0" smtClean="0">
                <a:cs typeface="Calibri"/>
              </a:rPr>
              <a:t>2 </a:t>
            </a:r>
            <a:r>
              <a:rPr lang="fr-FR" sz="1400" spc="-5" dirty="0" smtClean="0">
                <a:cs typeface="Calibri"/>
              </a:rPr>
              <a:t>p</a:t>
            </a:r>
            <a:r>
              <a:rPr lang="fr-FR" sz="1400" spc="-20" dirty="0" smtClean="0">
                <a:cs typeface="Calibri"/>
              </a:rPr>
              <a:t>a</a:t>
            </a:r>
            <a:r>
              <a:rPr lang="fr-FR" sz="1400" dirty="0" smtClean="0">
                <a:cs typeface="Calibri"/>
              </a:rPr>
              <a:t>ti</a:t>
            </a:r>
            <a:r>
              <a:rPr lang="fr-FR" sz="1400" spc="-5" dirty="0" smtClean="0">
                <a:cs typeface="Calibri"/>
              </a:rPr>
              <a:t>e</a:t>
            </a:r>
            <a:r>
              <a:rPr lang="fr-FR" sz="1400" spc="-20" dirty="0" smtClean="0">
                <a:cs typeface="Calibri"/>
              </a:rPr>
              <a:t>n</a:t>
            </a:r>
            <a:r>
              <a:rPr lang="fr-FR" sz="1400" dirty="0" smtClean="0">
                <a:cs typeface="Calibri"/>
              </a:rPr>
              <a:t>ts</a:t>
            </a:r>
            <a:r>
              <a:rPr lang="fr-FR" sz="1400" spc="30" dirty="0" smtClean="0">
                <a:cs typeface="Calibri"/>
              </a:rPr>
              <a:t> </a:t>
            </a:r>
            <a:r>
              <a:rPr lang="fr-FR" sz="1400" spc="-10" dirty="0" smtClean="0">
                <a:cs typeface="Calibri"/>
              </a:rPr>
              <a:t>(</a:t>
            </a:r>
            <a:r>
              <a:rPr lang="fr-FR" sz="1400" spc="-5" dirty="0" smtClean="0">
                <a:cs typeface="Calibri"/>
              </a:rPr>
              <a:t>s</a:t>
            </a:r>
            <a:r>
              <a:rPr lang="fr-FR" sz="1400" spc="5" dirty="0" smtClean="0">
                <a:cs typeface="Calibri"/>
              </a:rPr>
              <a:t>o</a:t>
            </a:r>
            <a:r>
              <a:rPr lang="fr-FR" sz="1400" dirty="0" smtClean="0">
                <a:cs typeface="Calibri"/>
              </a:rPr>
              <a:t>it</a:t>
            </a:r>
            <a:r>
              <a:rPr lang="fr-FR" sz="1400" spc="-10" dirty="0" smtClean="0">
                <a:cs typeface="Calibri"/>
              </a:rPr>
              <a:t> </a:t>
            </a:r>
            <a:r>
              <a:rPr lang="fr-FR" sz="1400" dirty="0" smtClean="0">
                <a:cs typeface="Calibri"/>
              </a:rPr>
              <a:t>en</a:t>
            </a:r>
            <a:r>
              <a:rPr lang="fr-FR" sz="1400" spc="-5" dirty="0" smtClean="0">
                <a:cs typeface="Calibri"/>
              </a:rPr>
              <a:t> </a:t>
            </a:r>
            <a:r>
              <a:rPr lang="fr-FR" sz="1400" spc="-10" dirty="0" smtClean="0">
                <a:cs typeface="Calibri"/>
              </a:rPr>
              <a:t>mo</a:t>
            </a:r>
            <a:r>
              <a:rPr lang="fr-FR" sz="1400" spc="-15" dirty="0" smtClean="0">
                <a:cs typeface="Calibri"/>
              </a:rPr>
              <a:t>y</a:t>
            </a:r>
            <a:r>
              <a:rPr lang="fr-FR" sz="1400" dirty="0" smtClean="0">
                <a:cs typeface="Calibri"/>
              </a:rPr>
              <a:t>e</a:t>
            </a:r>
            <a:r>
              <a:rPr lang="fr-FR" sz="1400" spc="-10" dirty="0" smtClean="0">
                <a:cs typeface="Calibri"/>
              </a:rPr>
              <a:t>nn</a:t>
            </a:r>
            <a:r>
              <a:rPr lang="fr-FR" sz="1400" dirty="0" smtClean="0">
                <a:cs typeface="Calibri"/>
              </a:rPr>
              <a:t>e 0.3</a:t>
            </a:r>
            <a:r>
              <a:rPr lang="fr-FR" sz="1400" spc="-10" dirty="0" smtClean="0">
                <a:cs typeface="Calibri"/>
              </a:rPr>
              <a:t>7</a:t>
            </a:r>
            <a:r>
              <a:rPr lang="fr-FR" sz="1400" dirty="0" smtClean="0">
                <a:cs typeface="Calibri"/>
              </a:rPr>
              <a:t>/</a:t>
            </a:r>
            <a:r>
              <a:rPr lang="fr-FR" sz="1400" spc="-10" dirty="0" smtClean="0">
                <a:cs typeface="Calibri"/>
              </a:rPr>
              <a:t> p</a:t>
            </a:r>
            <a:r>
              <a:rPr lang="fr-FR" sz="1400" spc="-15" dirty="0" smtClean="0">
                <a:cs typeface="Calibri"/>
              </a:rPr>
              <a:t>a</a:t>
            </a:r>
            <a:r>
              <a:rPr lang="fr-FR" sz="1400" dirty="0" smtClean="0">
                <a:cs typeface="Calibri"/>
              </a:rPr>
              <a:t>ti</a:t>
            </a:r>
            <a:r>
              <a:rPr lang="fr-FR" sz="1400" spc="-5" dirty="0" smtClean="0">
                <a:cs typeface="Calibri"/>
              </a:rPr>
              <a:t>e</a:t>
            </a:r>
            <a:r>
              <a:rPr lang="fr-FR" sz="1400" spc="-20" dirty="0" smtClean="0">
                <a:cs typeface="Calibri"/>
              </a:rPr>
              <a:t>n</a:t>
            </a:r>
            <a:r>
              <a:rPr lang="fr-FR" sz="1400" dirty="0" smtClean="0">
                <a:cs typeface="Calibri"/>
              </a:rPr>
              <a:t>t)</a:t>
            </a:r>
            <a:r>
              <a:rPr lang="fr-FR" sz="1400" spc="20" dirty="0" smtClean="0">
                <a:cs typeface="Calibri"/>
              </a:rPr>
              <a:t> </a:t>
            </a:r>
            <a:r>
              <a:rPr lang="fr-FR" sz="1400" dirty="0" smtClean="0">
                <a:cs typeface="Calibri"/>
              </a:rPr>
              <a:t>[</a:t>
            </a:r>
            <a:r>
              <a:rPr lang="fr-FR" sz="1400" spc="-25" dirty="0" smtClean="0">
                <a:cs typeface="Calibri"/>
              </a:rPr>
              <a:t>r</a:t>
            </a:r>
            <a:r>
              <a:rPr lang="fr-FR" sz="1400" dirty="0" smtClean="0">
                <a:cs typeface="Calibri"/>
              </a:rPr>
              <a:t>a</a:t>
            </a:r>
            <a:r>
              <a:rPr lang="fr-FR" sz="1400" spc="-10" dirty="0" smtClean="0">
                <a:cs typeface="Calibri"/>
              </a:rPr>
              <a:t>n</a:t>
            </a:r>
            <a:r>
              <a:rPr lang="fr-FR" sz="1400" spc="-15" dirty="0" smtClean="0">
                <a:cs typeface="Calibri"/>
              </a:rPr>
              <a:t>g</a:t>
            </a:r>
            <a:r>
              <a:rPr lang="fr-FR" sz="1400" dirty="0" smtClean="0">
                <a:cs typeface="Calibri"/>
              </a:rPr>
              <a:t>e</a:t>
            </a:r>
            <a:r>
              <a:rPr lang="fr-FR" sz="1400" spc="-10" dirty="0" smtClean="0">
                <a:cs typeface="Calibri"/>
              </a:rPr>
              <a:t> d</a:t>
            </a:r>
            <a:r>
              <a:rPr lang="fr-FR" sz="1400" dirty="0" smtClean="0">
                <a:cs typeface="Calibri"/>
              </a:rPr>
              <a:t>e 0</a:t>
            </a:r>
            <a:r>
              <a:rPr lang="fr-FR" sz="1400" spc="-5" dirty="0" smtClean="0">
                <a:cs typeface="Calibri"/>
              </a:rPr>
              <a:t> </a:t>
            </a:r>
            <a:r>
              <a:rPr lang="fr-FR" sz="1400" dirty="0" smtClean="0">
                <a:cs typeface="Calibri"/>
              </a:rPr>
              <a:t>à</a:t>
            </a:r>
            <a:r>
              <a:rPr lang="fr-FR" sz="1400" spc="-5" dirty="0" smtClean="0">
                <a:cs typeface="Calibri"/>
              </a:rPr>
              <a:t> </a:t>
            </a:r>
            <a:r>
              <a:rPr lang="fr-FR" sz="1400" dirty="0" smtClean="0">
                <a:cs typeface="Calibri"/>
              </a:rPr>
              <a:t>5]; </a:t>
            </a:r>
            <a:r>
              <a:rPr lang="fr-FR" sz="1400" spc="-10" dirty="0" smtClean="0">
                <a:cs typeface="Calibri"/>
              </a:rPr>
              <a:t>(40</a:t>
            </a:r>
            <a:r>
              <a:rPr lang="fr-FR" sz="1400" dirty="0" smtClean="0">
                <a:cs typeface="Calibri"/>
              </a:rPr>
              <a:t>%</a:t>
            </a:r>
            <a:r>
              <a:rPr lang="fr-FR" sz="1400" spc="5" dirty="0" smtClean="0">
                <a:cs typeface="Calibri"/>
              </a:rPr>
              <a:t> </a:t>
            </a:r>
            <a:r>
              <a:rPr lang="fr-FR" sz="1400" spc="-10" dirty="0" smtClean="0">
                <a:cs typeface="Calibri"/>
              </a:rPr>
              <a:t>d</a:t>
            </a:r>
            <a:r>
              <a:rPr lang="fr-FR" sz="1400" dirty="0" smtClean="0">
                <a:cs typeface="Calibri"/>
              </a:rPr>
              <a:t>’i</a:t>
            </a:r>
            <a:r>
              <a:rPr lang="fr-FR" sz="1400" spc="-25" dirty="0" smtClean="0">
                <a:cs typeface="Calibri"/>
              </a:rPr>
              <a:t>n</a:t>
            </a:r>
            <a:r>
              <a:rPr lang="fr-FR" sz="1400" spc="-20" dirty="0" smtClean="0">
                <a:cs typeface="Calibri"/>
              </a:rPr>
              <a:t>t</a:t>
            </a:r>
            <a:r>
              <a:rPr lang="fr-FR" sz="1400" spc="-5" dirty="0" smtClean="0">
                <a:cs typeface="Calibri"/>
              </a:rPr>
              <a:t>e</a:t>
            </a:r>
            <a:r>
              <a:rPr lang="fr-FR" sz="1400" spc="-25" dirty="0" smtClean="0">
                <a:cs typeface="Calibri"/>
              </a:rPr>
              <a:t>r</a:t>
            </a:r>
            <a:r>
              <a:rPr lang="fr-FR" sz="1400" dirty="0" smtClean="0">
                <a:cs typeface="Calibri"/>
              </a:rPr>
              <a:t>a</a:t>
            </a:r>
            <a:r>
              <a:rPr lang="fr-FR" sz="1400" spc="-10" dirty="0" smtClean="0">
                <a:cs typeface="Calibri"/>
              </a:rPr>
              <a:t>c</a:t>
            </a:r>
            <a:r>
              <a:rPr lang="fr-FR" sz="1400" dirty="0" smtClean="0">
                <a:cs typeface="Calibri"/>
              </a:rPr>
              <a:t>tio</a:t>
            </a:r>
            <a:r>
              <a:rPr lang="fr-FR" sz="1400" spc="-10" dirty="0" smtClean="0">
                <a:cs typeface="Calibri"/>
              </a:rPr>
              <a:t>n</a:t>
            </a:r>
            <a:r>
              <a:rPr lang="fr-FR" sz="1400" dirty="0" smtClean="0">
                <a:cs typeface="Calibri"/>
              </a:rPr>
              <a:t>s</a:t>
            </a:r>
            <a:r>
              <a:rPr lang="fr-FR" sz="1400" spc="15" dirty="0" smtClean="0">
                <a:cs typeface="Calibri"/>
              </a:rPr>
              <a:t> </a:t>
            </a:r>
            <a:r>
              <a:rPr lang="fr-FR" sz="1400" spc="-10" dirty="0" smtClean="0">
                <a:cs typeface="Calibri"/>
              </a:rPr>
              <a:t>m</a:t>
            </a:r>
            <a:r>
              <a:rPr lang="fr-FR" sz="1400" spc="-5" dirty="0" smtClean="0">
                <a:cs typeface="Calibri"/>
              </a:rPr>
              <a:t>é</a:t>
            </a:r>
            <a:r>
              <a:rPr lang="fr-FR" sz="1400" spc="-10" dirty="0" smtClean="0">
                <a:cs typeface="Calibri"/>
              </a:rPr>
              <a:t>d</a:t>
            </a:r>
            <a:r>
              <a:rPr lang="fr-FR" sz="1400" dirty="0" smtClean="0">
                <a:cs typeface="Calibri"/>
              </a:rPr>
              <a:t>i</a:t>
            </a:r>
            <a:r>
              <a:rPr lang="fr-FR" sz="1400" spc="-20" dirty="0" smtClean="0">
                <a:cs typeface="Calibri"/>
              </a:rPr>
              <a:t>c</a:t>
            </a:r>
            <a:r>
              <a:rPr lang="fr-FR" sz="1400" dirty="0" smtClean="0">
                <a:cs typeface="Calibri"/>
              </a:rPr>
              <a:t>a</a:t>
            </a:r>
            <a:r>
              <a:rPr lang="fr-FR" sz="1400" spc="-10" dirty="0" smtClean="0">
                <a:cs typeface="Calibri"/>
              </a:rPr>
              <a:t>m</a:t>
            </a:r>
            <a:r>
              <a:rPr lang="fr-FR" sz="1400" spc="-5" dirty="0" smtClean="0">
                <a:cs typeface="Calibri"/>
              </a:rPr>
              <a:t>e</a:t>
            </a:r>
            <a:r>
              <a:rPr lang="fr-FR" sz="1400" spc="-20" dirty="0" smtClean="0">
                <a:cs typeface="Calibri"/>
              </a:rPr>
              <a:t>nt</a:t>
            </a:r>
            <a:r>
              <a:rPr lang="fr-FR" sz="1400" spc="-5" dirty="0" smtClean="0">
                <a:cs typeface="Calibri"/>
              </a:rPr>
              <a:t>e</a:t>
            </a:r>
            <a:r>
              <a:rPr lang="fr-FR" sz="1400" spc="-10" dirty="0" smtClean="0">
                <a:cs typeface="Calibri"/>
              </a:rPr>
              <a:t>u</a:t>
            </a:r>
            <a:r>
              <a:rPr lang="fr-FR" sz="1400" dirty="0" smtClean="0">
                <a:cs typeface="Calibri"/>
              </a:rPr>
              <a:t>ses,</a:t>
            </a:r>
            <a:r>
              <a:rPr lang="fr-FR" sz="1400" spc="10" dirty="0" smtClean="0">
                <a:cs typeface="Calibri"/>
              </a:rPr>
              <a:t> </a:t>
            </a:r>
            <a:r>
              <a:rPr lang="fr-FR" sz="1400" spc="-10" dirty="0" smtClean="0">
                <a:cs typeface="Calibri"/>
              </a:rPr>
              <a:t>20</a:t>
            </a:r>
            <a:r>
              <a:rPr lang="fr-FR" sz="1400" dirty="0" smtClean="0">
                <a:cs typeface="Calibri"/>
              </a:rPr>
              <a:t>% </a:t>
            </a:r>
            <a:r>
              <a:rPr lang="fr-FR" sz="1400" spc="-10" dirty="0" smtClean="0">
                <a:cs typeface="Calibri"/>
              </a:rPr>
              <a:t>n</a:t>
            </a:r>
            <a:r>
              <a:rPr lang="fr-FR" sz="1400" dirty="0" smtClean="0">
                <a:cs typeface="Calibri"/>
              </a:rPr>
              <a:t>on </a:t>
            </a:r>
            <a:r>
              <a:rPr lang="fr-FR" sz="1400" spc="-20" dirty="0" smtClean="0">
                <a:cs typeface="Calibri"/>
              </a:rPr>
              <a:t>c</a:t>
            </a:r>
            <a:r>
              <a:rPr lang="fr-FR" sz="1400" dirty="0" smtClean="0">
                <a:cs typeface="Calibri"/>
              </a:rPr>
              <a:t>o</a:t>
            </a:r>
            <a:r>
              <a:rPr lang="fr-FR" sz="1400" spc="-20" dirty="0" smtClean="0">
                <a:cs typeface="Calibri"/>
              </a:rPr>
              <a:t>n</a:t>
            </a:r>
            <a:r>
              <a:rPr lang="fr-FR" sz="1400" spc="-25" dirty="0" smtClean="0">
                <a:cs typeface="Calibri"/>
              </a:rPr>
              <a:t>f</a:t>
            </a:r>
            <a:r>
              <a:rPr lang="fr-FR" sz="1400" dirty="0" smtClean="0">
                <a:cs typeface="Calibri"/>
              </a:rPr>
              <a:t>ormi</a:t>
            </a:r>
            <a:r>
              <a:rPr lang="fr-FR" sz="1400" spc="-20" dirty="0" smtClean="0">
                <a:cs typeface="Calibri"/>
              </a:rPr>
              <a:t>t</a:t>
            </a:r>
            <a:r>
              <a:rPr lang="fr-FR" sz="1400" spc="-5" dirty="0" smtClean="0">
                <a:cs typeface="Calibri"/>
              </a:rPr>
              <a:t>é</a:t>
            </a:r>
            <a:r>
              <a:rPr lang="fr-FR" sz="1400" dirty="0" smtClean="0">
                <a:cs typeface="Calibri"/>
              </a:rPr>
              <a:t>s,</a:t>
            </a:r>
            <a:r>
              <a:rPr lang="fr-FR" sz="1400" spc="-20" dirty="0" smtClean="0">
                <a:cs typeface="Calibri"/>
              </a:rPr>
              <a:t> </a:t>
            </a:r>
            <a:r>
              <a:rPr lang="fr-FR" sz="1400" spc="-10" dirty="0" smtClean="0">
                <a:cs typeface="Calibri"/>
              </a:rPr>
              <a:t>10</a:t>
            </a:r>
            <a:r>
              <a:rPr lang="fr-FR" sz="1400" dirty="0" smtClean="0">
                <a:cs typeface="Calibri"/>
              </a:rPr>
              <a:t>% </a:t>
            </a:r>
            <a:r>
              <a:rPr lang="fr-FR" sz="1400" spc="-20" dirty="0" smtClean="0">
                <a:cs typeface="Calibri"/>
              </a:rPr>
              <a:t>e</a:t>
            </a:r>
            <a:r>
              <a:rPr lang="fr-FR" sz="1400" spc="-10" dirty="0" smtClean="0">
                <a:cs typeface="Calibri"/>
              </a:rPr>
              <a:t>f</a:t>
            </a:r>
            <a:r>
              <a:rPr lang="fr-FR" sz="1400" spc="-35" dirty="0" smtClean="0">
                <a:cs typeface="Calibri"/>
              </a:rPr>
              <a:t>f</a:t>
            </a:r>
            <a:r>
              <a:rPr lang="fr-FR" sz="1400" spc="-20" dirty="0" smtClean="0">
                <a:cs typeface="Calibri"/>
              </a:rPr>
              <a:t>e</a:t>
            </a:r>
            <a:r>
              <a:rPr lang="fr-FR" sz="1400" dirty="0" smtClean="0">
                <a:cs typeface="Calibri"/>
              </a:rPr>
              <a:t>ts</a:t>
            </a:r>
            <a:r>
              <a:rPr lang="fr-FR" sz="1400" spc="-10" dirty="0" smtClean="0">
                <a:cs typeface="Calibri"/>
              </a:rPr>
              <a:t> </a:t>
            </a:r>
            <a:r>
              <a:rPr lang="fr-FR" sz="1400" dirty="0" smtClean="0">
                <a:cs typeface="Calibri"/>
              </a:rPr>
              <a:t>i</a:t>
            </a:r>
            <a:r>
              <a:rPr lang="fr-FR" sz="1400" spc="-10" dirty="0" smtClean="0">
                <a:cs typeface="Calibri"/>
              </a:rPr>
              <a:t>nd</a:t>
            </a:r>
            <a:r>
              <a:rPr lang="fr-FR" sz="1400" spc="-5" dirty="0" smtClean="0">
                <a:cs typeface="Calibri"/>
              </a:rPr>
              <a:t>é</a:t>
            </a:r>
            <a:r>
              <a:rPr lang="fr-FR" sz="1400" dirty="0" smtClean="0">
                <a:cs typeface="Calibri"/>
              </a:rPr>
              <a:t>si</a:t>
            </a:r>
            <a:r>
              <a:rPr lang="fr-FR" sz="1400" spc="-20" dirty="0" smtClean="0">
                <a:cs typeface="Calibri"/>
              </a:rPr>
              <a:t>r</a:t>
            </a:r>
            <a:r>
              <a:rPr lang="fr-FR" sz="1400" dirty="0" smtClean="0">
                <a:cs typeface="Calibri"/>
              </a:rPr>
              <a:t>a</a:t>
            </a:r>
            <a:r>
              <a:rPr lang="fr-FR" sz="1400" spc="-10" dirty="0" smtClean="0">
                <a:cs typeface="Calibri"/>
              </a:rPr>
              <a:t>b</a:t>
            </a:r>
            <a:r>
              <a:rPr lang="fr-FR" sz="1400" dirty="0" smtClean="0">
                <a:cs typeface="Calibri"/>
              </a:rPr>
              <a:t>les,</a:t>
            </a:r>
            <a:r>
              <a:rPr lang="fr-FR" sz="1400" spc="10" dirty="0" smtClean="0">
                <a:cs typeface="Calibri"/>
              </a:rPr>
              <a:t> </a:t>
            </a:r>
            <a:r>
              <a:rPr lang="fr-FR" sz="1400" spc="-10" dirty="0" smtClean="0">
                <a:cs typeface="Calibri"/>
              </a:rPr>
              <a:t>9</a:t>
            </a:r>
            <a:r>
              <a:rPr lang="fr-FR" sz="1400" dirty="0" smtClean="0">
                <a:cs typeface="Calibri"/>
              </a:rPr>
              <a:t>%</a:t>
            </a:r>
            <a:r>
              <a:rPr lang="fr-FR" sz="1400" spc="-15" dirty="0" smtClean="0">
                <a:cs typeface="Calibri"/>
              </a:rPr>
              <a:t> </a:t>
            </a:r>
            <a:r>
              <a:rPr lang="fr-FR" sz="1400" dirty="0" smtClean="0">
                <a:cs typeface="Calibri"/>
              </a:rPr>
              <a:t>s</a:t>
            </a:r>
            <a:r>
              <a:rPr lang="fr-FR" sz="1400" spc="-5" dirty="0" smtClean="0">
                <a:cs typeface="Calibri"/>
              </a:rPr>
              <a:t>u</a:t>
            </a:r>
            <a:r>
              <a:rPr lang="fr-FR" sz="1400" spc="-25" dirty="0" smtClean="0">
                <a:cs typeface="Calibri"/>
              </a:rPr>
              <a:t>r</a:t>
            </a:r>
            <a:r>
              <a:rPr lang="fr-FR" sz="1400" spc="-10" dirty="0" smtClean="0">
                <a:cs typeface="Calibri"/>
              </a:rPr>
              <a:t>d</a:t>
            </a:r>
            <a:r>
              <a:rPr lang="fr-FR" sz="1400" dirty="0" smtClean="0">
                <a:cs typeface="Calibri"/>
              </a:rPr>
              <a:t>osa</a:t>
            </a:r>
            <a:r>
              <a:rPr lang="fr-FR" sz="1400" spc="-20" dirty="0" smtClean="0">
                <a:cs typeface="Calibri"/>
              </a:rPr>
              <a:t>g</a:t>
            </a:r>
            <a:r>
              <a:rPr lang="fr-FR" sz="1400" spc="-5" dirty="0" smtClean="0">
                <a:cs typeface="Calibri"/>
              </a:rPr>
              <a:t>e</a:t>
            </a:r>
            <a:r>
              <a:rPr lang="fr-FR" sz="1400" dirty="0" smtClean="0">
                <a:cs typeface="Calibri"/>
              </a:rPr>
              <a:t>s)</a:t>
            </a:r>
          </a:p>
          <a:p>
            <a:r>
              <a:rPr lang="fr-FR" sz="1400" dirty="0" smtClean="0">
                <a:cs typeface="Calibri"/>
              </a:rPr>
              <a:t>88</a:t>
            </a:r>
            <a:r>
              <a:rPr lang="fr-FR" sz="1400" spc="-5" dirty="0" smtClean="0">
                <a:cs typeface="Calibri"/>
              </a:rPr>
              <a:t> </a:t>
            </a:r>
            <a:r>
              <a:rPr lang="fr-FR" sz="1400" spc="-10" dirty="0">
                <a:cs typeface="Calibri"/>
              </a:rPr>
              <a:t>O</a:t>
            </a:r>
            <a:r>
              <a:rPr lang="fr-FR" sz="1400" dirty="0">
                <a:cs typeface="Calibri"/>
              </a:rPr>
              <a:t>P</a:t>
            </a:r>
            <a:r>
              <a:rPr lang="fr-FR" sz="1400" spc="-15" dirty="0">
                <a:cs typeface="Calibri"/>
              </a:rPr>
              <a:t> </a:t>
            </a:r>
            <a:r>
              <a:rPr lang="fr-FR" sz="1400" dirty="0">
                <a:cs typeface="Calibri"/>
              </a:rPr>
              <a:t>t</a:t>
            </a:r>
            <a:r>
              <a:rPr lang="fr-FR" sz="1400" spc="-25" dirty="0">
                <a:cs typeface="Calibri"/>
              </a:rPr>
              <a:t>r</a:t>
            </a:r>
            <a:r>
              <a:rPr lang="fr-FR" sz="1400" dirty="0">
                <a:cs typeface="Calibri"/>
              </a:rPr>
              <a:t>a</a:t>
            </a:r>
            <a:r>
              <a:rPr lang="fr-FR" sz="1400" spc="-10" dirty="0">
                <a:cs typeface="Calibri"/>
              </a:rPr>
              <a:t>n</a:t>
            </a:r>
            <a:r>
              <a:rPr lang="fr-FR" sz="1400" dirty="0">
                <a:cs typeface="Calibri"/>
              </a:rPr>
              <a:t>smises</a:t>
            </a:r>
            <a:r>
              <a:rPr lang="fr-FR" sz="1400" spc="5" dirty="0">
                <a:cs typeface="Calibri"/>
              </a:rPr>
              <a:t> </a:t>
            </a:r>
            <a:r>
              <a:rPr lang="fr-FR" sz="1400" dirty="0">
                <a:cs typeface="Calibri"/>
              </a:rPr>
              <a:t>au</a:t>
            </a:r>
            <a:r>
              <a:rPr lang="fr-FR" sz="1400" spc="-15" dirty="0">
                <a:cs typeface="Calibri"/>
              </a:rPr>
              <a:t> </a:t>
            </a:r>
            <a:r>
              <a:rPr lang="fr-FR" sz="1400" spc="-10" dirty="0">
                <a:cs typeface="Calibri"/>
              </a:rPr>
              <a:t>p</a:t>
            </a:r>
            <a:r>
              <a:rPr lang="fr-FR" sz="1400" spc="-25" dirty="0">
                <a:cs typeface="Calibri"/>
              </a:rPr>
              <a:t>r</a:t>
            </a:r>
            <a:r>
              <a:rPr lang="fr-FR" sz="1400" dirty="0">
                <a:cs typeface="Calibri"/>
              </a:rPr>
              <a:t>es</a:t>
            </a:r>
            <a:r>
              <a:rPr lang="fr-FR" sz="1400" spc="-10" dirty="0">
                <a:cs typeface="Calibri"/>
              </a:rPr>
              <a:t>c</a:t>
            </a:r>
            <a:r>
              <a:rPr lang="fr-FR" sz="1400" dirty="0">
                <a:cs typeface="Calibri"/>
              </a:rPr>
              <a:t>rip</a:t>
            </a:r>
            <a:r>
              <a:rPr lang="fr-FR" sz="1400" spc="-20" dirty="0">
                <a:cs typeface="Calibri"/>
              </a:rPr>
              <a:t>t</a:t>
            </a:r>
            <a:r>
              <a:rPr lang="fr-FR" sz="1400" dirty="0">
                <a:cs typeface="Calibri"/>
              </a:rPr>
              <a:t>e</a:t>
            </a:r>
            <a:r>
              <a:rPr lang="fr-FR" sz="1400" spc="-10" dirty="0">
                <a:cs typeface="Calibri"/>
              </a:rPr>
              <a:t>u</a:t>
            </a:r>
            <a:r>
              <a:rPr lang="fr-FR" sz="1400" dirty="0">
                <a:cs typeface="Calibri"/>
              </a:rPr>
              <a:t>r</a:t>
            </a:r>
            <a:r>
              <a:rPr lang="fr-FR" sz="1400" spc="5" dirty="0">
                <a:cs typeface="Calibri"/>
              </a:rPr>
              <a:t> </a:t>
            </a:r>
            <a:r>
              <a:rPr lang="fr-FR" sz="1400" spc="-10" dirty="0">
                <a:cs typeface="Calibri"/>
              </a:rPr>
              <a:t>(</a:t>
            </a:r>
            <a:r>
              <a:rPr lang="fr-FR" sz="1400" dirty="0">
                <a:cs typeface="Calibri"/>
              </a:rPr>
              <a:t>34</a:t>
            </a:r>
            <a:r>
              <a:rPr lang="fr-FR" sz="1400" spc="10" dirty="0">
                <a:cs typeface="Calibri"/>
              </a:rPr>
              <a:t> </a:t>
            </a:r>
            <a:r>
              <a:rPr lang="fr-FR" sz="1400" dirty="0">
                <a:cs typeface="Calibri"/>
              </a:rPr>
              <a:t>%)</a:t>
            </a:r>
            <a:r>
              <a:rPr lang="fr-FR" sz="1400" spc="-20" dirty="0">
                <a:cs typeface="Calibri"/>
              </a:rPr>
              <a:t> </a:t>
            </a:r>
            <a:r>
              <a:rPr lang="fr-FR" sz="1400" dirty="0">
                <a:cs typeface="Calibri"/>
              </a:rPr>
              <a:t>o</a:t>
            </a:r>
            <a:r>
              <a:rPr lang="fr-FR" sz="1400" spc="-15" dirty="0">
                <a:cs typeface="Calibri"/>
              </a:rPr>
              <a:t>n</a:t>
            </a:r>
            <a:r>
              <a:rPr lang="fr-FR" sz="1400" dirty="0">
                <a:cs typeface="Calibri"/>
              </a:rPr>
              <a:t>t </a:t>
            </a:r>
            <a:r>
              <a:rPr lang="fr-FR" sz="1400" spc="-20" dirty="0">
                <a:cs typeface="Calibri"/>
              </a:rPr>
              <a:t>c</a:t>
            </a:r>
            <a:r>
              <a:rPr lang="fr-FR" sz="1400" dirty="0">
                <a:cs typeface="Calibri"/>
              </a:rPr>
              <a:t>on</a:t>
            </a:r>
            <a:r>
              <a:rPr lang="fr-FR" sz="1400" spc="-10" dirty="0">
                <a:cs typeface="Calibri"/>
              </a:rPr>
              <a:t>du</a:t>
            </a:r>
            <a:r>
              <a:rPr lang="fr-FR" sz="1400" dirty="0">
                <a:cs typeface="Calibri"/>
              </a:rPr>
              <a:t>it</a:t>
            </a:r>
            <a:r>
              <a:rPr lang="fr-FR" sz="1400" spc="5" dirty="0">
                <a:cs typeface="Calibri"/>
              </a:rPr>
              <a:t> </a:t>
            </a:r>
            <a:r>
              <a:rPr lang="fr-FR" sz="1400" dirty="0">
                <a:cs typeface="Calibri"/>
              </a:rPr>
              <a:t>à</a:t>
            </a:r>
            <a:r>
              <a:rPr lang="fr-FR" sz="1400" spc="5" dirty="0">
                <a:cs typeface="Calibri"/>
              </a:rPr>
              <a:t> </a:t>
            </a:r>
            <a:r>
              <a:rPr lang="fr-FR" sz="1400" b="1" dirty="0">
                <a:solidFill>
                  <a:srgbClr val="FF0000"/>
                </a:solidFill>
                <a:cs typeface="Calibri"/>
              </a:rPr>
              <a:t>69</a:t>
            </a:r>
            <a:r>
              <a:rPr lang="fr-FR" sz="1400" b="1" spc="-5" dirty="0">
                <a:solidFill>
                  <a:srgbClr val="FF0000"/>
                </a:solidFill>
                <a:cs typeface="Calibri"/>
              </a:rPr>
              <a:t> </a:t>
            </a:r>
            <a:r>
              <a:rPr lang="fr-FR" sz="1400" b="1" spc="-10" dirty="0">
                <a:solidFill>
                  <a:srgbClr val="FF0000"/>
                </a:solidFill>
                <a:cs typeface="Calibri"/>
              </a:rPr>
              <a:t>m</a:t>
            </a:r>
            <a:r>
              <a:rPr lang="fr-FR" sz="1400" b="1" dirty="0">
                <a:solidFill>
                  <a:srgbClr val="FF0000"/>
                </a:solidFill>
                <a:cs typeface="Calibri"/>
              </a:rPr>
              <a:t>odifi</a:t>
            </a:r>
            <a:r>
              <a:rPr lang="fr-FR" sz="1400" b="1" spc="-20" dirty="0">
                <a:solidFill>
                  <a:srgbClr val="FF0000"/>
                </a:solidFill>
                <a:cs typeface="Calibri"/>
              </a:rPr>
              <a:t>c</a:t>
            </a:r>
            <a:r>
              <a:rPr lang="fr-FR" sz="1400" b="1" spc="-15" dirty="0">
                <a:solidFill>
                  <a:srgbClr val="FF0000"/>
                </a:solidFill>
                <a:cs typeface="Calibri"/>
              </a:rPr>
              <a:t>a</a:t>
            </a:r>
            <a:r>
              <a:rPr lang="fr-FR" sz="1400" b="1" dirty="0">
                <a:solidFill>
                  <a:srgbClr val="FF0000"/>
                </a:solidFill>
                <a:cs typeface="Calibri"/>
              </a:rPr>
              <a:t>tions</a:t>
            </a:r>
            <a:r>
              <a:rPr lang="fr-FR" sz="1400" b="1" spc="-20" dirty="0">
                <a:solidFill>
                  <a:srgbClr val="FF0000"/>
                </a:solidFill>
                <a:cs typeface="Calibri"/>
              </a:rPr>
              <a:t> </a:t>
            </a:r>
            <a:r>
              <a:rPr lang="fr-FR" sz="1400" b="1" spc="-10" dirty="0">
                <a:solidFill>
                  <a:srgbClr val="FF0000"/>
                </a:solidFill>
                <a:cs typeface="Calibri"/>
              </a:rPr>
              <a:t>d</a:t>
            </a:r>
            <a:r>
              <a:rPr lang="fr-FR" sz="1400" b="1" dirty="0">
                <a:solidFill>
                  <a:srgbClr val="FF0000"/>
                </a:solidFill>
                <a:cs typeface="Calibri"/>
              </a:rPr>
              <a:t>u t</a:t>
            </a:r>
            <a:r>
              <a:rPr lang="fr-FR" sz="1400" b="1" spc="-25" dirty="0">
                <a:solidFill>
                  <a:srgbClr val="FF0000"/>
                </a:solidFill>
                <a:cs typeface="Calibri"/>
              </a:rPr>
              <a:t>r</a:t>
            </a:r>
            <a:r>
              <a:rPr lang="fr-FR" sz="1400" b="1" dirty="0">
                <a:solidFill>
                  <a:srgbClr val="FF0000"/>
                </a:solidFill>
                <a:cs typeface="Calibri"/>
              </a:rPr>
              <a:t>ai</a:t>
            </a:r>
            <a:r>
              <a:rPr lang="fr-FR" sz="1400" b="1" spc="-15" dirty="0">
                <a:solidFill>
                  <a:srgbClr val="FF0000"/>
                </a:solidFill>
                <a:cs typeface="Calibri"/>
              </a:rPr>
              <a:t>t</a:t>
            </a:r>
            <a:r>
              <a:rPr lang="fr-FR" sz="1400" b="1" dirty="0">
                <a:solidFill>
                  <a:srgbClr val="FF0000"/>
                </a:solidFill>
                <a:cs typeface="Calibri"/>
              </a:rPr>
              <a:t>e</a:t>
            </a:r>
            <a:r>
              <a:rPr lang="fr-FR" sz="1400" b="1" spc="-10" dirty="0">
                <a:solidFill>
                  <a:srgbClr val="FF0000"/>
                </a:solidFill>
                <a:cs typeface="Calibri"/>
              </a:rPr>
              <a:t>m</a:t>
            </a:r>
            <a:r>
              <a:rPr lang="fr-FR" sz="1400" b="1" dirty="0">
                <a:solidFill>
                  <a:srgbClr val="FF0000"/>
                </a:solidFill>
                <a:cs typeface="Calibri"/>
              </a:rPr>
              <a:t>e</a:t>
            </a:r>
            <a:r>
              <a:rPr lang="fr-FR" sz="1400" b="1" spc="-20" dirty="0">
                <a:solidFill>
                  <a:srgbClr val="FF0000"/>
                </a:solidFill>
                <a:cs typeface="Calibri"/>
              </a:rPr>
              <a:t>n</a:t>
            </a:r>
            <a:r>
              <a:rPr lang="fr-FR" sz="1400" b="1" dirty="0">
                <a:solidFill>
                  <a:srgbClr val="FF0000"/>
                </a:solidFill>
                <a:cs typeface="Calibri"/>
              </a:rPr>
              <a:t>t</a:t>
            </a:r>
            <a:r>
              <a:rPr lang="fr-FR" sz="1400" b="1" spc="15" dirty="0">
                <a:solidFill>
                  <a:srgbClr val="FF0000"/>
                </a:solidFill>
                <a:cs typeface="Calibri"/>
              </a:rPr>
              <a:t> </a:t>
            </a:r>
            <a:r>
              <a:rPr lang="fr-FR" sz="1400" spc="-10" dirty="0">
                <a:cs typeface="Calibri"/>
              </a:rPr>
              <a:t>(</a:t>
            </a:r>
            <a:r>
              <a:rPr lang="fr-FR" sz="1400" spc="-15" dirty="0">
                <a:cs typeface="Calibri"/>
              </a:rPr>
              <a:t>t</a:t>
            </a:r>
            <a:r>
              <a:rPr lang="fr-FR" sz="1400" dirty="0">
                <a:cs typeface="Calibri"/>
              </a:rPr>
              <a:t>a</a:t>
            </a:r>
            <a:r>
              <a:rPr lang="fr-FR" sz="1400" spc="-10" dirty="0">
                <a:cs typeface="Calibri"/>
              </a:rPr>
              <a:t>u</a:t>
            </a:r>
            <a:r>
              <a:rPr lang="fr-FR" sz="1400" dirty="0">
                <a:cs typeface="Calibri"/>
              </a:rPr>
              <a:t>x</a:t>
            </a:r>
            <a:r>
              <a:rPr lang="fr-FR" sz="1400" spc="20" dirty="0">
                <a:cs typeface="Calibri"/>
              </a:rPr>
              <a:t> </a:t>
            </a:r>
            <a:r>
              <a:rPr lang="fr-FR" sz="1400" spc="-10" dirty="0">
                <a:cs typeface="Calibri"/>
              </a:rPr>
              <a:t>d</a:t>
            </a:r>
            <a:r>
              <a:rPr lang="fr-FR" sz="1400" spc="-100" dirty="0">
                <a:cs typeface="Calibri"/>
              </a:rPr>
              <a:t>’</a:t>
            </a:r>
            <a:r>
              <a:rPr lang="fr-FR" sz="1400" dirty="0">
                <a:cs typeface="Calibri"/>
              </a:rPr>
              <a:t>a</a:t>
            </a:r>
            <a:r>
              <a:rPr lang="fr-FR" sz="1400" spc="-10" dirty="0">
                <a:cs typeface="Calibri"/>
              </a:rPr>
              <a:t>cc</a:t>
            </a:r>
            <a:r>
              <a:rPr lang="fr-FR" sz="1400" dirty="0">
                <a:cs typeface="Calibri"/>
              </a:rPr>
              <a:t>e</a:t>
            </a:r>
            <a:r>
              <a:rPr lang="fr-FR" sz="1400" spc="-10" dirty="0">
                <a:cs typeface="Calibri"/>
              </a:rPr>
              <a:t>p</a:t>
            </a:r>
            <a:r>
              <a:rPr lang="fr-FR" sz="1400" spc="-15" dirty="0">
                <a:cs typeface="Calibri"/>
              </a:rPr>
              <a:t>ta</a:t>
            </a:r>
            <a:r>
              <a:rPr lang="fr-FR" sz="1400" dirty="0">
                <a:cs typeface="Calibri"/>
              </a:rPr>
              <a:t>tion </a:t>
            </a:r>
            <a:r>
              <a:rPr lang="fr-FR" sz="1400" spc="-10" dirty="0">
                <a:cs typeface="Calibri"/>
              </a:rPr>
              <a:t>d</a:t>
            </a:r>
            <a:r>
              <a:rPr lang="fr-FR" sz="1400" dirty="0">
                <a:cs typeface="Calibri"/>
              </a:rPr>
              <a:t>es</a:t>
            </a:r>
            <a:r>
              <a:rPr lang="fr-FR" sz="1400" spc="5" dirty="0">
                <a:cs typeface="Calibri"/>
              </a:rPr>
              <a:t> </a:t>
            </a:r>
            <a:r>
              <a:rPr lang="fr-FR" sz="1400" b="1" spc="-10" dirty="0">
                <a:solidFill>
                  <a:srgbClr val="FF0000"/>
                </a:solidFill>
                <a:cs typeface="Calibri"/>
              </a:rPr>
              <a:t>O</a:t>
            </a:r>
            <a:r>
              <a:rPr lang="fr-FR" sz="1400" b="1" dirty="0">
                <a:solidFill>
                  <a:srgbClr val="FF0000"/>
                </a:solidFill>
                <a:cs typeface="Calibri"/>
              </a:rPr>
              <a:t>P</a:t>
            </a:r>
            <a:r>
              <a:rPr lang="fr-FR" sz="1400" b="1" spc="-10" dirty="0">
                <a:solidFill>
                  <a:srgbClr val="FF0000"/>
                </a:solidFill>
                <a:cs typeface="Calibri"/>
              </a:rPr>
              <a:t> </a:t>
            </a:r>
            <a:r>
              <a:rPr lang="fr-FR" sz="1400" b="1" dirty="0">
                <a:solidFill>
                  <a:srgbClr val="FF0000"/>
                </a:solidFill>
                <a:cs typeface="Calibri"/>
              </a:rPr>
              <a:t>= 78</a:t>
            </a:r>
            <a:r>
              <a:rPr lang="fr-FR" sz="1400" b="1" spc="-10" dirty="0">
                <a:solidFill>
                  <a:srgbClr val="FF0000"/>
                </a:solidFill>
                <a:cs typeface="Calibri"/>
              </a:rPr>
              <a:t> </a:t>
            </a:r>
            <a:r>
              <a:rPr lang="fr-FR" sz="1400" b="1" dirty="0">
                <a:solidFill>
                  <a:srgbClr val="FF0000"/>
                </a:solidFill>
                <a:cs typeface="Calibri"/>
              </a:rPr>
              <a:t>%</a:t>
            </a:r>
            <a:r>
              <a:rPr lang="fr-FR" sz="1400" dirty="0">
                <a:cs typeface="Calibri"/>
              </a:rPr>
              <a:t>)</a:t>
            </a:r>
          </a:p>
          <a:p>
            <a:endParaRPr lang="fr-FR" sz="1400" dirty="0">
              <a:cs typeface="Calibri"/>
            </a:endParaRPr>
          </a:p>
          <a:p>
            <a:endParaRPr lang="fr-FR" sz="1400" u="sng" dirty="0">
              <a:solidFill>
                <a:srgbClr val="FF0000"/>
              </a:solidFill>
              <a:cs typeface="Calibri"/>
            </a:endParaRPr>
          </a:p>
          <a:p>
            <a:endParaRPr lang="fr-FR" sz="1400" dirty="0"/>
          </a:p>
        </p:txBody>
      </p:sp>
      <p:sp>
        <p:nvSpPr>
          <p:cNvPr id="6" name="Titre 1"/>
          <p:cNvSpPr>
            <a:spLocks noGrp="1"/>
          </p:cNvSpPr>
          <p:nvPr>
            <p:ph type="title"/>
          </p:nvPr>
        </p:nvSpPr>
        <p:spPr>
          <a:xfrm>
            <a:off x="330582" y="0"/>
            <a:ext cx="8813418" cy="999736"/>
          </a:xfrm>
        </p:spPr>
        <p:txBody>
          <a:bodyPr/>
          <a:lstStyle/>
          <a:p>
            <a:pPr lvl="1" algn="ctr" rtl="0">
              <a:spcBef>
                <a:spcPct val="0"/>
              </a:spcBef>
            </a:pPr>
            <a:r>
              <a:rPr lang="fr-FR" sz="2400" dirty="0" smtClean="0">
                <a:solidFill>
                  <a:schemeClr val="tx1"/>
                </a:solidFill>
              </a:rPr>
              <a:t>Etude EGO </a:t>
            </a:r>
            <a:r>
              <a:rPr lang="fr-FR" sz="1600" dirty="0" smtClean="0">
                <a:solidFill>
                  <a:schemeClr val="tx1"/>
                </a:solidFill>
              </a:rPr>
              <a:t>(Evaluation Gériatrique à l’Officine)</a:t>
            </a:r>
            <a:endParaRPr lang="fr-FR" sz="1600" dirty="0">
              <a:solidFill>
                <a:schemeClr val="tx1"/>
              </a:solidFill>
            </a:endParaRPr>
          </a:p>
        </p:txBody>
      </p:sp>
    </p:spTree>
    <p:extLst>
      <p:ext uri="{BB962C8B-B14F-4D97-AF65-F5344CB8AC3E}">
        <p14:creationId xmlns:p14="http://schemas.microsoft.com/office/powerpoint/2010/main" val="110971628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2075" y="147638"/>
            <a:ext cx="4695825" cy="3352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195"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859338" y="3810000"/>
            <a:ext cx="4284662" cy="3003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196" name="Picture 4" descr="7754963">
            <a:hlinkClick r:id="rId5" tooltip="Eglise de Chaumont en Vexin"/>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932363" y="333375"/>
            <a:ext cx="4211637" cy="3095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197" name="Picture 5" descr="Photo%20138"/>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179388" y="3789363"/>
            <a:ext cx="4537075" cy="292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198" name="Rectangle 6"/>
          <p:cNvSpPr>
            <a:spLocks noChangeArrowheads="1"/>
          </p:cNvSpPr>
          <p:nvPr/>
        </p:nvSpPr>
        <p:spPr bwMode="auto">
          <a:xfrm>
            <a:off x="4286250" y="2852738"/>
            <a:ext cx="1077913" cy="1223962"/>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charset="0"/>
                <a:cs typeface="Arial" charset="0"/>
              </a:defRPr>
            </a:lvl1pPr>
            <a:lvl2pPr marL="742950" indent="-285750">
              <a:spcBef>
                <a:spcPct val="20000"/>
              </a:spcBef>
              <a:buChar char="–"/>
              <a:defRPr sz="2800">
                <a:solidFill>
                  <a:schemeClr val="tx1"/>
                </a:solidFill>
                <a:latin typeface="Arial" charset="0"/>
                <a:cs typeface="Arial" charset="0"/>
              </a:defRPr>
            </a:lvl2pPr>
            <a:lvl3pPr marL="1143000" indent="-228600">
              <a:spcBef>
                <a:spcPct val="20000"/>
              </a:spcBef>
              <a:buChar char="•"/>
              <a:defRPr sz="2400">
                <a:solidFill>
                  <a:schemeClr val="tx1"/>
                </a:solidFill>
                <a:latin typeface="Arial" charset="0"/>
                <a:cs typeface="Arial" charset="0"/>
              </a:defRPr>
            </a:lvl3pPr>
            <a:lvl4pPr marL="1600200" indent="-228600">
              <a:spcBef>
                <a:spcPct val="20000"/>
              </a:spcBef>
              <a:buChar char="–"/>
              <a:defRPr sz="2000">
                <a:solidFill>
                  <a:schemeClr val="tx1"/>
                </a:solidFill>
                <a:latin typeface="Arial" charset="0"/>
                <a:cs typeface="Arial" charset="0"/>
              </a:defRPr>
            </a:lvl4pPr>
            <a:lvl5pPr marL="2057400" indent="-22860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eaLnBrk="1" hangingPunct="1">
              <a:spcBef>
                <a:spcPct val="0"/>
              </a:spcBef>
              <a:buFontTx/>
              <a:buNone/>
            </a:pPr>
            <a:endParaRPr lang="fr-FR" altLang="fr-FR" sz="1800"/>
          </a:p>
        </p:txBody>
      </p:sp>
      <p:pic>
        <p:nvPicPr>
          <p:cNvPr id="8199" name="Picture 7" descr="100px-Blason_chaumont_en_vexin_france">
            <a:hlinkClick r:id="rId8" tooltip="Blason chaumont en vexin france.svg"/>
          </p:cNvPr>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4340225" y="2957513"/>
            <a:ext cx="952500" cy="1047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200" name="Picture 8" descr="fermer">
            <a:hlinkClick r:id="rId10"/>
          </p:cNvPr>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8039100" y="5989638"/>
            <a:ext cx="1143000" cy="209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1929" name="Text Box 9"/>
          <p:cNvSpPr txBox="1">
            <a:spLocks noChangeArrowheads="1"/>
          </p:cNvSpPr>
          <p:nvPr/>
        </p:nvSpPr>
        <p:spPr bwMode="auto">
          <a:xfrm>
            <a:off x="457200" y="3429000"/>
            <a:ext cx="2584450" cy="396875"/>
          </a:xfrm>
          <a:prstGeom prst="rect">
            <a:avLst/>
          </a:prstGeom>
          <a:solidFill>
            <a:srgbClr val="FFFF00"/>
          </a:solidFill>
          <a:ln>
            <a:noFill/>
          </a:ln>
          <a:effectLst>
            <a:outerShdw dist="107763" dir="18900000" algn="ctr" rotWithShape="0">
              <a:schemeClr val="bg2">
                <a:alpha val="50000"/>
              </a:schemeClr>
            </a:outerShdw>
          </a:effectLst>
          <a:extLst>
            <a:ext uri="{91240B29-F687-4F45-9708-019B960494DF}">
              <a14:hiddenLine xmlns:a14="http://schemas.microsoft.com/office/drawing/2010/main" w="9525">
                <a:solidFill>
                  <a:schemeClr val="tx1"/>
                </a:solidFill>
                <a:miter lim="800000"/>
                <a:headEnd/>
                <a:tailEnd/>
              </a14:hiddenLine>
            </a:ext>
          </a:extLst>
        </p:spPr>
        <p:txBody>
          <a:bodyPr wrap="none">
            <a:spAutoFit/>
          </a:bodyPr>
          <a:lstStyle/>
          <a:p>
            <a:pPr eaLnBrk="1" hangingPunct="1">
              <a:defRPr/>
            </a:pPr>
            <a:r>
              <a:rPr lang="fr-FR" altLang="fr-FR" sz="2000" b="1">
                <a:effectLst>
                  <a:outerShdw blurRad="38100" dist="38100" dir="2700000" algn="tl">
                    <a:srgbClr val="FFFFFF"/>
                  </a:outerShdw>
                </a:effectLst>
              </a:rPr>
              <a:t>Chaumont-en-Vexin</a:t>
            </a:r>
          </a:p>
        </p:txBody>
      </p:sp>
      <p:sp>
        <p:nvSpPr>
          <p:cNvPr id="2" name="Espace réservé du numéro de diapositive 1"/>
          <p:cNvSpPr>
            <a:spLocks noGrp="1"/>
          </p:cNvSpPr>
          <p:nvPr>
            <p:ph type="sldNum" sz="quarter" idx="12"/>
          </p:nvPr>
        </p:nvSpPr>
        <p:spPr/>
        <p:txBody>
          <a:bodyPr/>
          <a:lstStyle/>
          <a:p>
            <a:fld id="{D74675E4-57D4-4C9A-A07A-B4B141303843}" type="slidenum">
              <a:rPr lang="fr-FR" altLang="fr-FR" smtClean="0"/>
              <a:pPr/>
              <a:t>4</a:t>
            </a:fld>
            <a:endParaRPr lang="fr-FR" altLang="fr-FR"/>
          </a:p>
        </p:txBody>
      </p:sp>
    </p:spTree>
    <p:extLst>
      <p:ext uri="{BB962C8B-B14F-4D97-AF65-F5344CB8AC3E}">
        <p14:creationId xmlns:p14="http://schemas.microsoft.com/office/powerpoint/2010/main" val="132333454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ChangeArrowheads="1"/>
          </p:cNvSpPr>
          <p:nvPr/>
        </p:nvSpPr>
        <p:spPr bwMode="auto">
          <a:xfrm>
            <a:off x="1908175" y="404813"/>
            <a:ext cx="460375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charset="0"/>
                <a:cs typeface="Arial" charset="0"/>
              </a:defRPr>
            </a:lvl1pPr>
            <a:lvl2pPr marL="742950" indent="-285750">
              <a:spcBef>
                <a:spcPct val="20000"/>
              </a:spcBef>
              <a:buChar char="–"/>
              <a:defRPr sz="2800">
                <a:solidFill>
                  <a:schemeClr val="tx1"/>
                </a:solidFill>
                <a:latin typeface="Arial" charset="0"/>
                <a:cs typeface="Arial" charset="0"/>
              </a:defRPr>
            </a:lvl2pPr>
            <a:lvl3pPr marL="1143000" indent="-228600">
              <a:spcBef>
                <a:spcPct val="20000"/>
              </a:spcBef>
              <a:buChar char="•"/>
              <a:defRPr sz="2400">
                <a:solidFill>
                  <a:schemeClr val="tx1"/>
                </a:solidFill>
                <a:latin typeface="Arial" charset="0"/>
                <a:cs typeface="Arial" charset="0"/>
              </a:defRPr>
            </a:lvl3pPr>
            <a:lvl4pPr marL="1600200" indent="-228600">
              <a:spcBef>
                <a:spcPct val="20000"/>
              </a:spcBef>
              <a:buChar char="–"/>
              <a:defRPr sz="2000">
                <a:solidFill>
                  <a:schemeClr val="tx1"/>
                </a:solidFill>
                <a:latin typeface="Arial" charset="0"/>
                <a:cs typeface="Arial" charset="0"/>
              </a:defRPr>
            </a:lvl4pPr>
            <a:lvl5pPr marL="2057400" indent="-22860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algn="ctr" eaLnBrk="1" hangingPunct="1">
              <a:spcBef>
                <a:spcPct val="0"/>
              </a:spcBef>
              <a:buFontTx/>
              <a:buNone/>
            </a:pPr>
            <a:r>
              <a:rPr lang="fr-FR" altLang="fr-FR" sz="1800" b="1" u="sng">
                <a:solidFill>
                  <a:srgbClr val="0000FF"/>
                </a:solidFill>
              </a:rPr>
              <a:t>CENTRE HOSPITALIER BERTINOT JUEL</a:t>
            </a:r>
          </a:p>
          <a:p>
            <a:pPr algn="ctr" eaLnBrk="1" hangingPunct="1">
              <a:spcBef>
                <a:spcPct val="0"/>
              </a:spcBef>
              <a:buFontTx/>
              <a:buNone/>
            </a:pPr>
            <a:r>
              <a:rPr lang="fr-FR" altLang="fr-FR" sz="1800" b="1" u="sng">
                <a:solidFill>
                  <a:srgbClr val="0000FF"/>
                </a:solidFill>
              </a:rPr>
              <a:t>CHAUMONT-EN-VEXIN</a:t>
            </a:r>
          </a:p>
        </p:txBody>
      </p:sp>
      <p:grpSp>
        <p:nvGrpSpPr>
          <p:cNvPr id="2" name="Groupe 1"/>
          <p:cNvGrpSpPr/>
          <p:nvPr/>
        </p:nvGrpSpPr>
        <p:grpSpPr>
          <a:xfrm>
            <a:off x="468313" y="1480716"/>
            <a:ext cx="8410575" cy="4915257"/>
            <a:chOff x="468313" y="1700213"/>
            <a:chExt cx="8410575" cy="4915257"/>
          </a:xfrm>
        </p:grpSpPr>
        <p:pic>
          <p:nvPicPr>
            <p:cNvPr id="10243"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148263" y="1700213"/>
              <a:ext cx="3730625" cy="4105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44" name="Text Box 4"/>
            <p:cNvSpPr txBox="1">
              <a:spLocks noChangeArrowheads="1"/>
            </p:cNvSpPr>
            <p:nvPr/>
          </p:nvSpPr>
          <p:spPr bwMode="auto">
            <a:xfrm>
              <a:off x="468313" y="1752600"/>
              <a:ext cx="7848600" cy="48628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tabLst>
                  <a:tab pos="363538" algn="l"/>
                </a:tabLst>
                <a:defRPr sz="3200">
                  <a:solidFill>
                    <a:schemeClr val="tx1"/>
                  </a:solidFill>
                  <a:latin typeface="Arial" charset="0"/>
                  <a:cs typeface="Arial" charset="0"/>
                </a:defRPr>
              </a:lvl1pPr>
              <a:lvl2pPr marL="742950" indent="-285750">
                <a:spcBef>
                  <a:spcPct val="20000"/>
                </a:spcBef>
                <a:buChar char="–"/>
                <a:tabLst>
                  <a:tab pos="363538" algn="l"/>
                </a:tabLst>
                <a:defRPr sz="2800">
                  <a:solidFill>
                    <a:schemeClr val="tx1"/>
                  </a:solidFill>
                  <a:latin typeface="Arial" charset="0"/>
                  <a:cs typeface="Arial" charset="0"/>
                </a:defRPr>
              </a:lvl2pPr>
              <a:lvl3pPr marL="1143000" indent="-228600">
                <a:spcBef>
                  <a:spcPct val="20000"/>
                </a:spcBef>
                <a:buChar char="•"/>
                <a:tabLst>
                  <a:tab pos="363538" algn="l"/>
                </a:tabLst>
                <a:defRPr sz="2400">
                  <a:solidFill>
                    <a:schemeClr val="tx1"/>
                  </a:solidFill>
                  <a:latin typeface="Arial" charset="0"/>
                  <a:cs typeface="Arial" charset="0"/>
                </a:defRPr>
              </a:lvl3pPr>
              <a:lvl4pPr marL="1600200" indent="-228600">
                <a:spcBef>
                  <a:spcPct val="20000"/>
                </a:spcBef>
                <a:buChar char="–"/>
                <a:tabLst>
                  <a:tab pos="363538" algn="l"/>
                </a:tabLst>
                <a:defRPr sz="2000">
                  <a:solidFill>
                    <a:schemeClr val="tx1"/>
                  </a:solidFill>
                  <a:latin typeface="Arial" charset="0"/>
                  <a:cs typeface="Arial" charset="0"/>
                </a:defRPr>
              </a:lvl4pPr>
              <a:lvl5pPr marL="2057400" indent="-228600">
                <a:spcBef>
                  <a:spcPct val="20000"/>
                </a:spcBef>
                <a:buChar char="»"/>
                <a:tabLst>
                  <a:tab pos="363538" algn="l"/>
                </a:tabLst>
                <a:defRPr sz="2000">
                  <a:solidFill>
                    <a:schemeClr val="tx1"/>
                  </a:solidFill>
                  <a:latin typeface="Arial" charset="0"/>
                  <a:cs typeface="Arial" charset="0"/>
                </a:defRPr>
              </a:lvl5pPr>
              <a:lvl6pPr marL="2514600" indent="-228600" eaLnBrk="0" fontAlgn="base" hangingPunct="0">
                <a:spcBef>
                  <a:spcPct val="20000"/>
                </a:spcBef>
                <a:spcAft>
                  <a:spcPct val="0"/>
                </a:spcAft>
                <a:buChar char="»"/>
                <a:tabLst>
                  <a:tab pos="363538" algn="l"/>
                </a:tabLst>
                <a:defRPr sz="2000">
                  <a:solidFill>
                    <a:schemeClr val="tx1"/>
                  </a:solidFill>
                  <a:latin typeface="Arial" charset="0"/>
                  <a:cs typeface="Arial" charset="0"/>
                </a:defRPr>
              </a:lvl6pPr>
              <a:lvl7pPr marL="2971800" indent="-228600" eaLnBrk="0" fontAlgn="base" hangingPunct="0">
                <a:spcBef>
                  <a:spcPct val="20000"/>
                </a:spcBef>
                <a:spcAft>
                  <a:spcPct val="0"/>
                </a:spcAft>
                <a:buChar char="»"/>
                <a:tabLst>
                  <a:tab pos="363538" algn="l"/>
                </a:tabLst>
                <a:defRPr sz="2000">
                  <a:solidFill>
                    <a:schemeClr val="tx1"/>
                  </a:solidFill>
                  <a:latin typeface="Arial" charset="0"/>
                  <a:cs typeface="Arial" charset="0"/>
                </a:defRPr>
              </a:lvl7pPr>
              <a:lvl8pPr marL="3429000" indent="-228600" eaLnBrk="0" fontAlgn="base" hangingPunct="0">
                <a:spcBef>
                  <a:spcPct val="20000"/>
                </a:spcBef>
                <a:spcAft>
                  <a:spcPct val="0"/>
                </a:spcAft>
                <a:buChar char="»"/>
                <a:tabLst>
                  <a:tab pos="363538" algn="l"/>
                </a:tabLst>
                <a:defRPr sz="2000">
                  <a:solidFill>
                    <a:schemeClr val="tx1"/>
                  </a:solidFill>
                  <a:latin typeface="Arial" charset="0"/>
                  <a:cs typeface="Arial" charset="0"/>
                </a:defRPr>
              </a:lvl8pPr>
              <a:lvl9pPr marL="3886200" indent="-228600" eaLnBrk="0" fontAlgn="base" hangingPunct="0">
                <a:spcBef>
                  <a:spcPct val="20000"/>
                </a:spcBef>
                <a:spcAft>
                  <a:spcPct val="0"/>
                </a:spcAft>
                <a:buChar char="»"/>
                <a:tabLst>
                  <a:tab pos="363538" algn="l"/>
                </a:tabLst>
                <a:defRPr sz="2000">
                  <a:solidFill>
                    <a:schemeClr val="tx1"/>
                  </a:solidFill>
                  <a:latin typeface="Arial" charset="0"/>
                  <a:cs typeface="Arial" charset="0"/>
                </a:defRPr>
              </a:lvl9pPr>
            </a:lstStyle>
            <a:p>
              <a:pPr algn="just" eaLnBrk="1" hangingPunct="1">
                <a:spcBef>
                  <a:spcPct val="0"/>
                </a:spcBef>
                <a:buFontTx/>
                <a:buNone/>
              </a:pPr>
              <a:r>
                <a:rPr lang="fr-FR" altLang="fr-FR" sz="2000" b="1" dirty="0" smtClean="0"/>
                <a:t>125 </a:t>
              </a:r>
              <a:r>
                <a:rPr lang="fr-FR" altLang="fr-FR" sz="2000" b="1" dirty="0"/>
                <a:t>lits et places</a:t>
              </a:r>
            </a:p>
            <a:p>
              <a:pPr algn="just" eaLnBrk="1" hangingPunct="1">
                <a:spcBef>
                  <a:spcPct val="0"/>
                </a:spcBef>
                <a:buFontTx/>
                <a:buNone/>
              </a:pPr>
              <a:r>
                <a:rPr lang="fr-FR" altLang="fr-FR" sz="2000" b="1" dirty="0"/>
                <a:t>	82 lits de Unité de Soins de Longue Durée, </a:t>
              </a:r>
            </a:p>
            <a:p>
              <a:pPr algn="just" eaLnBrk="1" hangingPunct="1">
                <a:spcBef>
                  <a:spcPct val="0"/>
                </a:spcBef>
                <a:buFontTx/>
                <a:buNone/>
              </a:pPr>
              <a:r>
                <a:rPr lang="fr-FR" altLang="fr-FR" sz="2000" b="1" dirty="0"/>
                <a:t>	</a:t>
              </a:r>
              <a:r>
                <a:rPr lang="fr-FR" altLang="fr-FR" sz="2000" b="1" dirty="0" smtClean="0"/>
                <a:t>  4 </a:t>
              </a:r>
              <a:r>
                <a:rPr lang="fr-FR" altLang="fr-FR" sz="2000" b="1" dirty="0"/>
                <a:t>lits d’hospitalisation temporaire, </a:t>
              </a:r>
            </a:p>
            <a:p>
              <a:pPr algn="just" eaLnBrk="1" hangingPunct="1">
                <a:spcBef>
                  <a:spcPct val="0"/>
                </a:spcBef>
                <a:buFontTx/>
                <a:buNone/>
              </a:pPr>
              <a:r>
                <a:rPr lang="fr-FR" altLang="fr-FR" sz="2000" b="1" dirty="0"/>
                <a:t>	14 lits de Soins de Suite et Réadaptation, </a:t>
              </a:r>
            </a:p>
            <a:p>
              <a:pPr algn="just" eaLnBrk="1" hangingPunct="1">
                <a:spcBef>
                  <a:spcPct val="0"/>
                </a:spcBef>
                <a:buFontTx/>
                <a:buNone/>
              </a:pPr>
              <a:r>
                <a:rPr lang="fr-FR" altLang="fr-FR" sz="2000" b="1" dirty="0"/>
                <a:t>	20 lits de Médecine </a:t>
              </a:r>
              <a:r>
                <a:rPr lang="fr-FR" altLang="fr-FR" sz="1400" dirty="0" smtClean="0"/>
                <a:t>(</a:t>
              </a:r>
              <a:r>
                <a:rPr lang="fr-FR" altLang="fr-FR" sz="1400" dirty="0"/>
                <a:t>dont 2 </a:t>
              </a:r>
              <a:r>
                <a:rPr lang="fr-FR" altLang="fr-FR" sz="1400" dirty="0" smtClean="0"/>
                <a:t>dédiés </a:t>
              </a:r>
              <a:r>
                <a:rPr lang="fr-FR" altLang="fr-FR" sz="1400" dirty="0"/>
                <a:t>aux soins palliatifs) </a:t>
              </a:r>
            </a:p>
            <a:p>
              <a:pPr algn="just" eaLnBrk="1" hangingPunct="1">
                <a:spcBef>
                  <a:spcPct val="0"/>
                </a:spcBef>
                <a:buFontTx/>
                <a:buNone/>
              </a:pPr>
              <a:r>
                <a:rPr lang="fr-FR" altLang="fr-FR" sz="2000" b="1" dirty="0"/>
                <a:t>	</a:t>
              </a:r>
              <a:r>
                <a:rPr lang="fr-FR" altLang="fr-FR" sz="2000" b="1" dirty="0" smtClean="0"/>
                <a:t>  5 </a:t>
              </a:r>
              <a:r>
                <a:rPr lang="fr-FR" altLang="fr-FR" sz="2000" b="1" dirty="0"/>
                <a:t>places d’Hospitalisation </a:t>
              </a:r>
              <a:r>
                <a:rPr lang="fr-FR" altLang="fr-FR" sz="2000" b="1" dirty="0" smtClean="0"/>
                <a:t>de jour</a:t>
              </a:r>
              <a:r>
                <a:rPr lang="fr-FR" altLang="fr-FR" sz="2000" b="1" dirty="0"/>
                <a:t>	</a:t>
              </a:r>
              <a:r>
                <a:rPr lang="fr-FR" altLang="fr-FR" sz="2000" dirty="0"/>
                <a:t>	               </a:t>
              </a:r>
            </a:p>
            <a:p>
              <a:pPr algn="just" eaLnBrk="1" hangingPunct="1">
                <a:spcBef>
                  <a:spcPct val="0"/>
                </a:spcBef>
                <a:buFontTx/>
                <a:buNone/>
              </a:pPr>
              <a:endParaRPr lang="fr-FR" altLang="fr-FR" sz="2000" dirty="0"/>
            </a:p>
            <a:p>
              <a:pPr algn="just" eaLnBrk="1" hangingPunct="1">
                <a:spcBef>
                  <a:spcPct val="0"/>
                </a:spcBef>
                <a:buFontTx/>
                <a:buNone/>
              </a:pPr>
              <a:r>
                <a:rPr lang="fr-FR" altLang="fr-FR" sz="2000" dirty="0"/>
                <a:t>Activité essentiellement gériatrique. </a:t>
              </a:r>
            </a:p>
            <a:p>
              <a:pPr algn="just" eaLnBrk="1" hangingPunct="1">
                <a:spcBef>
                  <a:spcPct val="0"/>
                </a:spcBef>
                <a:buFontTx/>
                <a:buNone/>
              </a:pPr>
              <a:endParaRPr lang="fr-FR" altLang="fr-FR" sz="2000" dirty="0"/>
            </a:p>
            <a:p>
              <a:pPr algn="just" eaLnBrk="1" hangingPunct="1">
                <a:spcBef>
                  <a:spcPct val="0"/>
                </a:spcBef>
                <a:buFontTx/>
                <a:buNone/>
              </a:pPr>
              <a:r>
                <a:rPr lang="fr-FR" altLang="fr-FR" sz="2000" dirty="0"/>
                <a:t>Établissement divisé en 4 pôles </a:t>
              </a:r>
            </a:p>
            <a:p>
              <a:pPr algn="just" eaLnBrk="1" hangingPunct="1">
                <a:spcBef>
                  <a:spcPct val="0"/>
                </a:spcBef>
                <a:buFontTx/>
                <a:buNone/>
              </a:pPr>
              <a:endParaRPr lang="fr-FR" altLang="fr-FR" sz="2000" dirty="0"/>
            </a:p>
            <a:p>
              <a:pPr eaLnBrk="1" hangingPunct="1">
                <a:spcBef>
                  <a:spcPct val="0"/>
                </a:spcBef>
                <a:buFontTx/>
                <a:buNone/>
              </a:pPr>
              <a:r>
                <a:rPr lang="fr-FR" altLang="fr-FR" sz="1800" i="1" u="sng" dirty="0"/>
                <a:t>Effectifs Pharmacie</a:t>
              </a:r>
            </a:p>
            <a:p>
              <a:pPr eaLnBrk="1" hangingPunct="1">
                <a:spcBef>
                  <a:spcPct val="0"/>
                </a:spcBef>
                <a:buFontTx/>
                <a:buNone/>
              </a:pPr>
              <a:r>
                <a:rPr lang="fr-FR" altLang="fr-FR" sz="1800" dirty="0"/>
                <a:t>Depuis juillet 2007,  1 Pharmacien à TP + 2 préparatrices </a:t>
              </a:r>
              <a:r>
                <a:rPr lang="fr-FR" altLang="fr-FR" sz="1800" dirty="0" smtClean="0"/>
                <a:t>TP</a:t>
              </a:r>
            </a:p>
            <a:p>
              <a:pPr eaLnBrk="1" hangingPunct="1">
                <a:spcBef>
                  <a:spcPct val="0"/>
                </a:spcBef>
                <a:buFontTx/>
                <a:buNone/>
              </a:pPr>
              <a:r>
                <a:rPr lang="fr-FR" altLang="fr-FR" sz="1800" dirty="0" smtClean="0"/>
                <a:t>Depuis novembre 2010, 1 externe en Pharmacie </a:t>
              </a:r>
              <a:r>
                <a:rPr lang="fr-FR" altLang="fr-FR" sz="1800" dirty="0" err="1" smtClean="0"/>
                <a:t>Tp</a:t>
              </a:r>
              <a:endParaRPr lang="fr-FR" altLang="fr-FR" sz="1800" dirty="0"/>
            </a:p>
            <a:p>
              <a:pPr eaLnBrk="1" hangingPunct="1">
                <a:spcBef>
                  <a:spcPct val="0"/>
                </a:spcBef>
                <a:buFontTx/>
                <a:buNone/>
              </a:pPr>
              <a:r>
                <a:rPr lang="fr-FR" altLang="fr-FR" sz="1800" dirty="0"/>
                <a:t>Depuis novembre 2011, 1 interne en pharmacie TP</a:t>
              </a:r>
            </a:p>
            <a:p>
              <a:pPr eaLnBrk="1" hangingPunct="1">
                <a:spcBef>
                  <a:spcPct val="0"/>
                </a:spcBef>
                <a:buFontTx/>
                <a:buNone/>
              </a:pPr>
              <a:r>
                <a:rPr lang="fr-FR" altLang="fr-FR" sz="1800" dirty="0"/>
                <a:t>Depuis avril 2012, étudiants </a:t>
              </a:r>
              <a:r>
                <a:rPr lang="fr-FR" altLang="fr-FR" sz="1800" dirty="0" smtClean="0"/>
                <a:t>québécois</a:t>
              </a:r>
              <a:endParaRPr lang="fr-FR" altLang="fr-FR" sz="1800" dirty="0"/>
            </a:p>
          </p:txBody>
        </p:sp>
      </p:grpSp>
      <p:graphicFrame>
        <p:nvGraphicFramePr>
          <p:cNvPr id="83974" name="Object 6"/>
          <p:cNvGraphicFramePr>
            <a:graphicFrameLocks noGrp="1" noChangeAspect="1"/>
          </p:cNvGraphicFramePr>
          <p:nvPr>
            <p:ph/>
          </p:nvPr>
        </p:nvGraphicFramePr>
        <p:xfrm>
          <a:off x="7885113" y="141288"/>
          <a:ext cx="914400" cy="1200150"/>
        </p:xfrm>
        <a:graphic>
          <a:graphicData uri="http://schemas.openxmlformats.org/presentationml/2006/ole">
            <mc:AlternateContent xmlns:mc="http://schemas.openxmlformats.org/markup-compatibility/2006">
              <mc:Choice xmlns:v="urn:schemas-microsoft-com:vml" Requires="v">
                <p:oleObj spid="_x0000_s19474" name="Image bitmap" r:id="rId5" imgW="914286" imgH="1200318" progId="PBrush">
                  <p:embed/>
                </p:oleObj>
              </mc:Choice>
              <mc:Fallback>
                <p:oleObj name="Image bitmap" r:id="rId5" imgW="914286" imgH="1200318" progId="PBrush">
                  <p:embed/>
                  <p:pic>
                    <p:nvPicPr>
                      <p:cNvPr id="0" name=""/>
                      <p:cNvPicPr>
                        <a:picLocks noGrp="1"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885113" y="141288"/>
                        <a:ext cx="914400" cy="1200150"/>
                      </a:xfrm>
                      <a:prstGeom prst="rect">
                        <a:avLst/>
                      </a:prstGeom>
                      <a:noFill/>
                      <a:ln w="28575">
                        <a:solidFill>
                          <a:srgbClr val="99FF33"/>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7" name="Rectangle 5"/>
          <p:cNvSpPr>
            <a:spLocks noChangeArrowheads="1"/>
          </p:cNvSpPr>
          <p:nvPr/>
        </p:nvSpPr>
        <p:spPr bwMode="auto">
          <a:xfrm>
            <a:off x="0" y="0"/>
            <a:ext cx="191293" cy="6858000"/>
          </a:xfrm>
          <a:prstGeom prst="rect">
            <a:avLst/>
          </a:prstGeom>
          <a:gradFill rotWithShape="1">
            <a:gsLst>
              <a:gs pos="0">
                <a:srgbClr val="0099FF"/>
              </a:gs>
              <a:gs pos="100000">
                <a:schemeClr val="bg1"/>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charset="0"/>
                <a:cs typeface="Arial" charset="0"/>
              </a:defRPr>
            </a:lvl1pPr>
            <a:lvl2pPr marL="742950" indent="-285750">
              <a:spcBef>
                <a:spcPct val="20000"/>
              </a:spcBef>
              <a:buChar char="–"/>
              <a:defRPr sz="2800">
                <a:solidFill>
                  <a:schemeClr val="tx1"/>
                </a:solidFill>
                <a:latin typeface="Arial" charset="0"/>
                <a:cs typeface="Arial" charset="0"/>
              </a:defRPr>
            </a:lvl2pPr>
            <a:lvl3pPr marL="1143000" indent="-228600">
              <a:spcBef>
                <a:spcPct val="20000"/>
              </a:spcBef>
              <a:buChar char="•"/>
              <a:defRPr sz="2400">
                <a:solidFill>
                  <a:schemeClr val="tx1"/>
                </a:solidFill>
                <a:latin typeface="Arial" charset="0"/>
                <a:cs typeface="Arial" charset="0"/>
              </a:defRPr>
            </a:lvl3pPr>
            <a:lvl4pPr marL="1600200" indent="-228600">
              <a:spcBef>
                <a:spcPct val="20000"/>
              </a:spcBef>
              <a:buChar char="–"/>
              <a:defRPr sz="2000">
                <a:solidFill>
                  <a:schemeClr val="tx1"/>
                </a:solidFill>
                <a:latin typeface="Arial" charset="0"/>
                <a:cs typeface="Arial" charset="0"/>
              </a:defRPr>
            </a:lvl4pPr>
            <a:lvl5pPr marL="2057400" indent="-22860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algn="ctr" eaLnBrk="1" hangingPunct="1">
              <a:spcBef>
                <a:spcPct val="0"/>
              </a:spcBef>
              <a:buFontTx/>
              <a:buNone/>
            </a:pPr>
            <a:endParaRPr lang="en-GB" altLang="fr-FR" sz="1800"/>
          </a:p>
        </p:txBody>
      </p:sp>
      <p:sp>
        <p:nvSpPr>
          <p:cNvPr id="3" name="Espace réservé du numéro de diapositive 2"/>
          <p:cNvSpPr>
            <a:spLocks noGrp="1"/>
          </p:cNvSpPr>
          <p:nvPr>
            <p:ph type="sldNum" sz="quarter" idx="12"/>
          </p:nvPr>
        </p:nvSpPr>
        <p:spPr/>
        <p:txBody>
          <a:bodyPr/>
          <a:lstStyle/>
          <a:p>
            <a:fld id="{D74675E4-57D4-4C9A-A07A-B4B141303843}" type="slidenum">
              <a:rPr lang="fr-FR" altLang="fr-FR" smtClean="0"/>
              <a:pPr/>
              <a:t>5</a:t>
            </a:fld>
            <a:endParaRPr lang="fr-FR" altLang="fr-FR" dirty="0"/>
          </a:p>
        </p:txBody>
      </p:sp>
    </p:spTree>
    <p:extLst>
      <p:ext uri="{BB962C8B-B14F-4D97-AF65-F5344CB8AC3E}">
        <p14:creationId xmlns:p14="http://schemas.microsoft.com/office/powerpoint/2010/main" val="1329151071"/>
      </p:ext>
    </p:extLst>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12"/>
          </p:nvPr>
        </p:nvSpPr>
        <p:spPr/>
        <p:txBody>
          <a:bodyPr/>
          <a:lstStyle/>
          <a:p>
            <a:fld id="{C93F3F6B-A603-4548-ABE9-9F9DEC678465}" type="slidenum">
              <a:rPr lang="fr-FR" smtClean="0"/>
              <a:pPr/>
              <a:t>6</a:t>
            </a:fld>
            <a:endParaRPr lang="fr-FR"/>
          </a:p>
        </p:txBody>
      </p:sp>
      <p:sp>
        <p:nvSpPr>
          <p:cNvPr id="3" name="ZoneTexte 2"/>
          <p:cNvSpPr txBox="1"/>
          <p:nvPr/>
        </p:nvSpPr>
        <p:spPr>
          <a:xfrm>
            <a:off x="2771800" y="611396"/>
            <a:ext cx="3600400" cy="369332"/>
          </a:xfrm>
          <a:prstGeom prst="rect">
            <a:avLst/>
          </a:prstGeom>
          <a:solidFill>
            <a:schemeClr val="bg1"/>
          </a:solidFill>
        </p:spPr>
        <p:txBody>
          <a:bodyPr wrap="square" rtlCol="0">
            <a:spAutoFit/>
          </a:bodyPr>
          <a:lstStyle/>
          <a:p>
            <a:pPr algn="ctr"/>
            <a:r>
              <a:rPr lang="fr-FR" u="sng" dirty="0" smtClean="0"/>
              <a:t>Projet architectural</a:t>
            </a:r>
            <a:endParaRPr lang="fr-FR" u="sng" dirty="0"/>
          </a:p>
        </p:txBody>
      </p:sp>
      <p:sp>
        <p:nvSpPr>
          <p:cNvPr id="7" name="Rectangle 5"/>
          <p:cNvSpPr>
            <a:spLocks noChangeArrowheads="1"/>
          </p:cNvSpPr>
          <p:nvPr/>
        </p:nvSpPr>
        <p:spPr bwMode="auto">
          <a:xfrm>
            <a:off x="0" y="0"/>
            <a:ext cx="191293" cy="6858000"/>
          </a:xfrm>
          <a:prstGeom prst="rect">
            <a:avLst/>
          </a:prstGeom>
          <a:gradFill rotWithShape="1">
            <a:gsLst>
              <a:gs pos="0">
                <a:srgbClr val="0099FF"/>
              </a:gs>
              <a:gs pos="100000">
                <a:schemeClr val="bg1"/>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charset="0"/>
                <a:cs typeface="Arial" charset="0"/>
              </a:defRPr>
            </a:lvl1pPr>
            <a:lvl2pPr marL="742950" indent="-285750">
              <a:spcBef>
                <a:spcPct val="20000"/>
              </a:spcBef>
              <a:buChar char="–"/>
              <a:defRPr sz="2800">
                <a:solidFill>
                  <a:schemeClr val="tx1"/>
                </a:solidFill>
                <a:latin typeface="Arial" charset="0"/>
                <a:cs typeface="Arial" charset="0"/>
              </a:defRPr>
            </a:lvl2pPr>
            <a:lvl3pPr marL="1143000" indent="-228600">
              <a:spcBef>
                <a:spcPct val="20000"/>
              </a:spcBef>
              <a:buChar char="•"/>
              <a:defRPr sz="2400">
                <a:solidFill>
                  <a:schemeClr val="tx1"/>
                </a:solidFill>
                <a:latin typeface="Arial" charset="0"/>
                <a:cs typeface="Arial" charset="0"/>
              </a:defRPr>
            </a:lvl3pPr>
            <a:lvl4pPr marL="1600200" indent="-228600">
              <a:spcBef>
                <a:spcPct val="20000"/>
              </a:spcBef>
              <a:buChar char="–"/>
              <a:defRPr sz="2000">
                <a:solidFill>
                  <a:schemeClr val="tx1"/>
                </a:solidFill>
                <a:latin typeface="Arial" charset="0"/>
                <a:cs typeface="Arial" charset="0"/>
              </a:defRPr>
            </a:lvl4pPr>
            <a:lvl5pPr marL="2057400" indent="-22860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algn="ctr" eaLnBrk="1" hangingPunct="1">
              <a:spcBef>
                <a:spcPct val="0"/>
              </a:spcBef>
              <a:buFontTx/>
              <a:buNone/>
            </a:pPr>
            <a:endParaRPr lang="en-GB" altLang="fr-FR" sz="1800"/>
          </a:p>
        </p:txBody>
      </p:sp>
      <p:pic>
        <p:nvPicPr>
          <p:cNvPr id="65541"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9552" y="1628799"/>
            <a:ext cx="7791425" cy="394962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1"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7544" y="-4131840"/>
            <a:ext cx="8164363" cy="403244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7671192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path" presetSubtype="0" accel="50000" decel="50000" fill="hold" nodeType="clickEffect">
                                  <p:stCondLst>
                                    <p:cond delay="0"/>
                                  </p:stCondLst>
                                  <p:childTnLst>
                                    <p:animMotion origin="layout" path="M 5.55556E-7 4.81481E-6 L 0.00243 0.82962 " pathEditMode="relative" rAng="0" ptsTypes="AA">
                                      <p:cBhvr>
                                        <p:cTn id="6" dur="2000" fill="hold"/>
                                        <p:tgtEl>
                                          <p:spTgt spid="11"/>
                                        </p:tgtEl>
                                        <p:attrNameLst>
                                          <p:attrName>ppt_x</p:attrName>
                                          <p:attrName>ppt_y</p:attrName>
                                        </p:attrNameLst>
                                      </p:cBhvr>
                                      <p:rCtr x="122" y="41481"/>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12"/>
          </p:nvPr>
        </p:nvSpPr>
        <p:spPr/>
        <p:txBody>
          <a:bodyPr/>
          <a:lstStyle/>
          <a:p>
            <a:fld id="{C93F3F6B-A603-4548-ABE9-9F9DEC678465}" type="slidenum">
              <a:rPr lang="fr-FR" smtClean="0"/>
              <a:pPr/>
              <a:t>7</a:t>
            </a:fld>
            <a:endParaRPr lang="fr-FR"/>
          </a:p>
        </p:txBody>
      </p:sp>
      <p:pic>
        <p:nvPicPr>
          <p:cNvPr id="65539"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3162" y="1556792"/>
            <a:ext cx="8599318" cy="403244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Rectangle 5"/>
          <p:cNvSpPr>
            <a:spLocks noChangeArrowheads="1"/>
          </p:cNvSpPr>
          <p:nvPr/>
        </p:nvSpPr>
        <p:spPr bwMode="auto">
          <a:xfrm>
            <a:off x="0" y="0"/>
            <a:ext cx="191293" cy="6858000"/>
          </a:xfrm>
          <a:prstGeom prst="rect">
            <a:avLst/>
          </a:prstGeom>
          <a:gradFill rotWithShape="1">
            <a:gsLst>
              <a:gs pos="0">
                <a:srgbClr val="0099FF"/>
              </a:gs>
              <a:gs pos="100000">
                <a:schemeClr val="bg1"/>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charset="0"/>
                <a:cs typeface="Arial" charset="0"/>
              </a:defRPr>
            </a:lvl1pPr>
            <a:lvl2pPr marL="742950" indent="-285750">
              <a:spcBef>
                <a:spcPct val="20000"/>
              </a:spcBef>
              <a:buChar char="–"/>
              <a:defRPr sz="2800">
                <a:solidFill>
                  <a:schemeClr val="tx1"/>
                </a:solidFill>
                <a:latin typeface="Arial" charset="0"/>
                <a:cs typeface="Arial" charset="0"/>
              </a:defRPr>
            </a:lvl2pPr>
            <a:lvl3pPr marL="1143000" indent="-228600">
              <a:spcBef>
                <a:spcPct val="20000"/>
              </a:spcBef>
              <a:buChar char="•"/>
              <a:defRPr sz="2400">
                <a:solidFill>
                  <a:schemeClr val="tx1"/>
                </a:solidFill>
                <a:latin typeface="Arial" charset="0"/>
                <a:cs typeface="Arial" charset="0"/>
              </a:defRPr>
            </a:lvl3pPr>
            <a:lvl4pPr marL="1600200" indent="-228600">
              <a:spcBef>
                <a:spcPct val="20000"/>
              </a:spcBef>
              <a:buChar char="–"/>
              <a:defRPr sz="2000">
                <a:solidFill>
                  <a:schemeClr val="tx1"/>
                </a:solidFill>
                <a:latin typeface="Arial" charset="0"/>
                <a:cs typeface="Arial" charset="0"/>
              </a:defRPr>
            </a:lvl4pPr>
            <a:lvl5pPr marL="2057400" indent="-22860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algn="ctr" eaLnBrk="1" hangingPunct="1">
              <a:spcBef>
                <a:spcPct val="0"/>
              </a:spcBef>
              <a:buFontTx/>
              <a:buNone/>
            </a:pPr>
            <a:endParaRPr lang="en-GB" altLang="fr-FR" sz="1800"/>
          </a:p>
        </p:txBody>
      </p:sp>
      <p:sp>
        <p:nvSpPr>
          <p:cNvPr id="8" name="ZoneTexte 7"/>
          <p:cNvSpPr txBox="1"/>
          <p:nvPr/>
        </p:nvSpPr>
        <p:spPr>
          <a:xfrm>
            <a:off x="2771800" y="611396"/>
            <a:ext cx="3600400" cy="369332"/>
          </a:xfrm>
          <a:prstGeom prst="rect">
            <a:avLst/>
          </a:prstGeom>
          <a:solidFill>
            <a:schemeClr val="bg1"/>
          </a:solidFill>
        </p:spPr>
        <p:txBody>
          <a:bodyPr wrap="square" rtlCol="0">
            <a:spAutoFit/>
          </a:bodyPr>
          <a:lstStyle/>
          <a:p>
            <a:pPr algn="ctr"/>
            <a:r>
              <a:rPr lang="fr-FR" u="sng" dirty="0" smtClean="0"/>
              <a:t>Projet architectural</a:t>
            </a:r>
            <a:endParaRPr lang="fr-FR" u="sng" dirty="0"/>
          </a:p>
        </p:txBody>
      </p:sp>
    </p:spTree>
    <p:extLst>
      <p:ext uri="{BB962C8B-B14F-4D97-AF65-F5344CB8AC3E}">
        <p14:creationId xmlns:p14="http://schemas.microsoft.com/office/powerpoint/2010/main" val="336012767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127" name="Rectangle 1079"/>
          <p:cNvSpPr>
            <a:spLocks noChangeArrowheads="1"/>
          </p:cNvSpPr>
          <p:nvPr/>
        </p:nvSpPr>
        <p:spPr bwMode="auto">
          <a:xfrm>
            <a:off x="179388" y="692696"/>
            <a:ext cx="863600" cy="578485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sp>
        <p:nvSpPr>
          <p:cNvPr id="131095" name="Text Box 1047"/>
          <p:cNvSpPr txBox="1">
            <a:spLocks noChangeArrowheads="1"/>
          </p:cNvSpPr>
          <p:nvPr/>
        </p:nvSpPr>
        <p:spPr bwMode="auto">
          <a:xfrm rot="10800000">
            <a:off x="392262" y="1340395"/>
            <a:ext cx="461665" cy="4321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a:spAutoFit/>
          </a:bodyPr>
          <a:lstStyle/>
          <a:p>
            <a:pPr algn="ctr"/>
            <a:r>
              <a:rPr lang="fr-FR" altLang="fr-FR" b="1" dirty="0"/>
              <a:t>Patients / attentes et besoins</a:t>
            </a:r>
            <a:r>
              <a:rPr lang="fr-FR" altLang="fr-FR" sz="1600" dirty="0"/>
              <a:t> </a:t>
            </a:r>
          </a:p>
        </p:txBody>
      </p:sp>
      <p:grpSp>
        <p:nvGrpSpPr>
          <p:cNvPr id="5" name="Groupe 4"/>
          <p:cNvGrpSpPr/>
          <p:nvPr/>
        </p:nvGrpSpPr>
        <p:grpSpPr>
          <a:xfrm>
            <a:off x="1603693" y="837157"/>
            <a:ext cx="4967287" cy="581025"/>
            <a:chOff x="1116013" y="333375"/>
            <a:chExt cx="4967287" cy="581025"/>
          </a:xfrm>
        </p:grpSpPr>
        <p:sp>
          <p:nvSpPr>
            <p:cNvPr id="131120" name="Text Box 1072"/>
            <p:cNvSpPr txBox="1">
              <a:spLocks noChangeArrowheads="1"/>
            </p:cNvSpPr>
            <p:nvPr/>
          </p:nvSpPr>
          <p:spPr bwMode="auto">
            <a:xfrm>
              <a:off x="1116013" y="333375"/>
              <a:ext cx="1584325" cy="581025"/>
            </a:xfrm>
            <a:prstGeom prst="rect">
              <a:avLst/>
            </a:prstGeom>
            <a:solidFill>
              <a:srgbClr val="00CC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fr-FR" altLang="fr-FR" sz="1600"/>
                <a:t>Management stratégique</a:t>
              </a:r>
            </a:p>
          </p:txBody>
        </p:sp>
        <p:sp>
          <p:nvSpPr>
            <p:cNvPr id="131122" name="Text Box 1074"/>
            <p:cNvSpPr txBox="1">
              <a:spLocks noChangeArrowheads="1"/>
            </p:cNvSpPr>
            <p:nvPr/>
          </p:nvSpPr>
          <p:spPr bwMode="auto">
            <a:xfrm>
              <a:off x="2843213" y="333375"/>
              <a:ext cx="1584325" cy="581025"/>
            </a:xfrm>
            <a:prstGeom prst="rect">
              <a:avLst/>
            </a:prstGeom>
            <a:solidFill>
              <a:srgbClr val="00CC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fr-FR" altLang="fr-FR" sz="1600"/>
                <a:t>Management </a:t>
              </a:r>
            </a:p>
            <a:p>
              <a:r>
                <a:rPr lang="fr-FR" altLang="fr-FR" sz="1600"/>
                <a:t>de la qualité</a:t>
              </a:r>
            </a:p>
          </p:txBody>
        </p:sp>
        <p:sp>
          <p:nvSpPr>
            <p:cNvPr id="131123" name="Text Box 1075"/>
            <p:cNvSpPr txBox="1">
              <a:spLocks noChangeArrowheads="1"/>
            </p:cNvSpPr>
            <p:nvPr/>
          </p:nvSpPr>
          <p:spPr bwMode="auto">
            <a:xfrm>
              <a:off x="4572000" y="333375"/>
              <a:ext cx="1511300" cy="581025"/>
            </a:xfrm>
            <a:prstGeom prst="rect">
              <a:avLst/>
            </a:prstGeom>
            <a:solidFill>
              <a:srgbClr val="00CC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fr-FR" altLang="fr-FR" sz="1600"/>
                <a:t>Gestion des risques</a:t>
              </a:r>
            </a:p>
          </p:txBody>
        </p:sp>
      </p:grpSp>
      <p:sp>
        <p:nvSpPr>
          <p:cNvPr id="131125" name="Oval 1077"/>
          <p:cNvSpPr>
            <a:spLocks noChangeArrowheads="1"/>
          </p:cNvSpPr>
          <p:nvPr/>
        </p:nvSpPr>
        <p:spPr bwMode="auto">
          <a:xfrm>
            <a:off x="1692275" y="1053057"/>
            <a:ext cx="5832475" cy="5616575"/>
          </a:xfrm>
          <a:prstGeom prst="ellipse">
            <a:avLst/>
          </a:prstGeom>
          <a:noFill/>
          <a:ln w="28575">
            <a:solidFill>
              <a:srgbClr val="FF0000"/>
            </a:solidFill>
            <a:prstDash val="lgDash"/>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sp>
        <p:nvSpPr>
          <p:cNvPr id="131128" name="Rectangle 1080"/>
          <p:cNvSpPr>
            <a:spLocks noChangeArrowheads="1"/>
          </p:cNvSpPr>
          <p:nvPr/>
        </p:nvSpPr>
        <p:spPr bwMode="auto">
          <a:xfrm>
            <a:off x="8101013" y="692696"/>
            <a:ext cx="863600" cy="578485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sp>
        <p:nvSpPr>
          <p:cNvPr id="131129" name="Text Box 1081"/>
          <p:cNvSpPr txBox="1">
            <a:spLocks noChangeArrowheads="1"/>
          </p:cNvSpPr>
          <p:nvPr/>
        </p:nvSpPr>
        <p:spPr bwMode="auto">
          <a:xfrm>
            <a:off x="8316913" y="2419895"/>
            <a:ext cx="458787" cy="4321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a:spAutoFit/>
          </a:bodyPr>
          <a:lstStyle/>
          <a:p>
            <a:r>
              <a:rPr lang="fr-FR" altLang="fr-FR" b="1"/>
              <a:t>Patients / satisfaction </a:t>
            </a:r>
          </a:p>
        </p:txBody>
      </p:sp>
      <p:sp>
        <p:nvSpPr>
          <p:cNvPr id="131131" name="AutoShape 1083"/>
          <p:cNvSpPr>
            <a:spLocks noChangeArrowheads="1"/>
          </p:cNvSpPr>
          <p:nvPr/>
        </p:nvSpPr>
        <p:spPr bwMode="auto">
          <a:xfrm>
            <a:off x="6732589" y="803819"/>
            <a:ext cx="1223962" cy="647700"/>
          </a:xfrm>
          <a:prstGeom prst="wedgeRectCallout">
            <a:avLst>
              <a:gd name="adj1" fmla="val -70511"/>
              <a:gd name="adj2" fmla="val 82301"/>
            </a:avLst>
          </a:prstGeom>
          <a:solidFill>
            <a:srgbClr val="FF00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endParaRPr lang="fr-FR" altLang="fr-FR"/>
          </a:p>
        </p:txBody>
      </p:sp>
      <p:sp>
        <p:nvSpPr>
          <p:cNvPr id="131130" name="Text Box 1082"/>
          <p:cNvSpPr txBox="1">
            <a:spLocks noChangeArrowheads="1"/>
          </p:cNvSpPr>
          <p:nvPr/>
        </p:nvSpPr>
        <p:spPr bwMode="auto">
          <a:xfrm>
            <a:off x="6682106" y="852587"/>
            <a:ext cx="1321371" cy="523220"/>
          </a:xfrm>
          <a:prstGeom prst="rect">
            <a:avLst/>
          </a:prstGeom>
          <a:noFill/>
          <a:ln>
            <a:noFill/>
          </a:ln>
          <a:effectLst/>
          <a:extLst>
            <a:ext uri="{909E8E84-426E-40DD-AFC4-6F175D3DCCD1}">
              <a14:hiddenFill xmlns:a14="http://schemas.microsoft.com/office/drawing/2010/main">
                <a:solidFill>
                  <a:srgbClr val="FF000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r>
              <a:rPr lang="fr-FR" altLang="fr-FR" sz="1400" b="1" dirty="0"/>
              <a:t>Amélioration de la qualité</a:t>
            </a:r>
          </a:p>
        </p:txBody>
      </p:sp>
      <p:grpSp>
        <p:nvGrpSpPr>
          <p:cNvPr id="2" name="Groupe 1"/>
          <p:cNvGrpSpPr/>
          <p:nvPr/>
        </p:nvGrpSpPr>
        <p:grpSpPr>
          <a:xfrm>
            <a:off x="1116013" y="5462942"/>
            <a:ext cx="6840537" cy="1012825"/>
            <a:chOff x="1116013" y="5373688"/>
            <a:chExt cx="6840537" cy="1012825"/>
          </a:xfrm>
        </p:grpSpPr>
        <p:sp>
          <p:nvSpPr>
            <p:cNvPr id="131081" name="Text Box 1033"/>
            <p:cNvSpPr txBox="1">
              <a:spLocks noChangeArrowheads="1"/>
            </p:cNvSpPr>
            <p:nvPr/>
          </p:nvSpPr>
          <p:spPr bwMode="auto">
            <a:xfrm>
              <a:off x="5292725" y="5373688"/>
              <a:ext cx="2160588" cy="336550"/>
            </a:xfrm>
            <a:prstGeom prst="rect">
              <a:avLst/>
            </a:prstGeom>
            <a:solidFill>
              <a:srgbClr val="00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fr-FR" altLang="fr-FR" sz="1600"/>
                <a:t>Fonctions logistiques</a:t>
              </a:r>
            </a:p>
          </p:txBody>
        </p:sp>
        <p:sp>
          <p:nvSpPr>
            <p:cNvPr id="131083" name="Text Box 1035"/>
            <p:cNvSpPr txBox="1">
              <a:spLocks noChangeArrowheads="1"/>
            </p:cNvSpPr>
            <p:nvPr/>
          </p:nvSpPr>
          <p:spPr bwMode="auto">
            <a:xfrm>
              <a:off x="1116013" y="5445125"/>
              <a:ext cx="1295400" cy="825500"/>
            </a:xfrm>
            <a:prstGeom prst="rect">
              <a:avLst/>
            </a:prstGeom>
            <a:solidFill>
              <a:srgbClr val="00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fr-FR" altLang="fr-FR" sz="1600"/>
                <a:t>Gestion économique et financière</a:t>
              </a:r>
            </a:p>
          </p:txBody>
        </p:sp>
        <p:sp>
          <p:nvSpPr>
            <p:cNvPr id="131084" name="Text Box 1036"/>
            <p:cNvSpPr txBox="1">
              <a:spLocks noChangeArrowheads="1"/>
            </p:cNvSpPr>
            <p:nvPr/>
          </p:nvSpPr>
          <p:spPr bwMode="auto">
            <a:xfrm>
              <a:off x="2484438" y="5373688"/>
              <a:ext cx="1295400" cy="517525"/>
            </a:xfrm>
            <a:prstGeom prst="rect">
              <a:avLst/>
            </a:prstGeom>
            <a:solidFill>
              <a:srgbClr val="00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fr-FR" altLang="fr-FR" sz="1400"/>
                <a:t>Ressources Humaines</a:t>
              </a:r>
            </a:p>
          </p:txBody>
        </p:sp>
        <p:sp>
          <p:nvSpPr>
            <p:cNvPr id="131085" name="Text Box 1037"/>
            <p:cNvSpPr txBox="1">
              <a:spLocks noChangeArrowheads="1"/>
            </p:cNvSpPr>
            <p:nvPr/>
          </p:nvSpPr>
          <p:spPr bwMode="auto">
            <a:xfrm>
              <a:off x="2484438" y="5949950"/>
              <a:ext cx="1295400" cy="336550"/>
            </a:xfrm>
            <a:prstGeom prst="rect">
              <a:avLst/>
            </a:prstGeom>
            <a:solidFill>
              <a:srgbClr val="00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fr-FR" altLang="fr-FR" sz="1600"/>
                <a:t>Pharmacie</a:t>
              </a:r>
            </a:p>
          </p:txBody>
        </p:sp>
        <p:sp>
          <p:nvSpPr>
            <p:cNvPr id="131087" name="Text Box 1039"/>
            <p:cNvSpPr txBox="1">
              <a:spLocks noChangeArrowheads="1"/>
            </p:cNvSpPr>
            <p:nvPr/>
          </p:nvSpPr>
          <p:spPr bwMode="auto">
            <a:xfrm>
              <a:off x="3851275" y="5805488"/>
              <a:ext cx="1368425" cy="581025"/>
            </a:xfrm>
            <a:prstGeom prst="rect">
              <a:avLst/>
            </a:prstGeom>
            <a:solidFill>
              <a:srgbClr val="00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fr-FR" altLang="fr-FR" sz="1600"/>
                <a:t>Technique Maintenance</a:t>
              </a:r>
            </a:p>
          </p:txBody>
        </p:sp>
        <p:sp>
          <p:nvSpPr>
            <p:cNvPr id="131091" name="Text Box 1043"/>
            <p:cNvSpPr txBox="1">
              <a:spLocks noChangeArrowheads="1"/>
            </p:cNvSpPr>
            <p:nvPr/>
          </p:nvSpPr>
          <p:spPr bwMode="auto">
            <a:xfrm>
              <a:off x="3851275" y="5373688"/>
              <a:ext cx="1295400" cy="336550"/>
            </a:xfrm>
            <a:prstGeom prst="rect">
              <a:avLst/>
            </a:prstGeom>
            <a:solidFill>
              <a:srgbClr val="00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fr-FR" altLang="fr-FR" sz="1600"/>
                <a:t>Hygiène</a:t>
              </a:r>
            </a:p>
          </p:txBody>
        </p:sp>
        <p:sp>
          <p:nvSpPr>
            <p:cNvPr id="131119" name="Text Box 1071"/>
            <p:cNvSpPr txBox="1">
              <a:spLocks noChangeArrowheads="1"/>
            </p:cNvSpPr>
            <p:nvPr/>
          </p:nvSpPr>
          <p:spPr bwMode="auto">
            <a:xfrm>
              <a:off x="5292725" y="5805488"/>
              <a:ext cx="1368425" cy="581025"/>
            </a:xfrm>
            <a:prstGeom prst="rect">
              <a:avLst/>
            </a:prstGeom>
            <a:solidFill>
              <a:srgbClr val="00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fr-FR" altLang="fr-FR" sz="1600" dirty="0"/>
                <a:t>Système d’information</a:t>
              </a:r>
            </a:p>
          </p:txBody>
        </p:sp>
        <p:sp>
          <p:nvSpPr>
            <p:cNvPr id="131133" name="Text Box 1085"/>
            <p:cNvSpPr txBox="1">
              <a:spLocks noChangeArrowheads="1"/>
            </p:cNvSpPr>
            <p:nvPr/>
          </p:nvSpPr>
          <p:spPr bwMode="auto">
            <a:xfrm>
              <a:off x="6732588" y="5805488"/>
              <a:ext cx="1223962" cy="336550"/>
            </a:xfrm>
            <a:prstGeom prst="rect">
              <a:avLst/>
            </a:prstGeom>
            <a:solidFill>
              <a:srgbClr val="00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fr-FR" altLang="fr-FR" sz="1600"/>
                <a:t>Laboratoire</a:t>
              </a:r>
            </a:p>
          </p:txBody>
        </p:sp>
      </p:grpSp>
      <p:sp>
        <p:nvSpPr>
          <p:cNvPr id="131114" name="Text Box 1066"/>
          <p:cNvSpPr txBox="1">
            <a:spLocks noChangeArrowheads="1"/>
          </p:cNvSpPr>
          <p:nvPr/>
        </p:nvSpPr>
        <p:spPr bwMode="auto">
          <a:xfrm>
            <a:off x="2339206" y="1733678"/>
            <a:ext cx="4968875" cy="336550"/>
          </a:xfrm>
          <a:prstGeom prst="rect">
            <a:avLst/>
          </a:prstGeom>
          <a:solidFill>
            <a:srgbClr val="FFFF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fr-FR" altLang="fr-FR" sz="1600" b="1"/>
              <a:t>Accueil / Sortie</a:t>
            </a:r>
          </a:p>
        </p:txBody>
      </p:sp>
      <p:sp>
        <p:nvSpPr>
          <p:cNvPr id="131080" name="Text Box 1032"/>
          <p:cNvSpPr txBox="1">
            <a:spLocks noChangeArrowheads="1"/>
          </p:cNvSpPr>
          <p:nvPr/>
        </p:nvSpPr>
        <p:spPr bwMode="auto">
          <a:xfrm>
            <a:off x="2339206" y="4967960"/>
            <a:ext cx="4968875" cy="366713"/>
          </a:xfrm>
          <a:prstGeom prst="rect">
            <a:avLst/>
          </a:prstGeom>
          <a:solidFill>
            <a:srgbClr val="FFFF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fr-FR" altLang="fr-FR" sz="1600" b="1"/>
              <a:t>Education à la santé</a:t>
            </a:r>
            <a:r>
              <a:rPr lang="fr-FR" altLang="fr-FR"/>
              <a:t> </a:t>
            </a:r>
          </a:p>
        </p:txBody>
      </p:sp>
      <p:sp>
        <p:nvSpPr>
          <p:cNvPr id="131100" name="Text Box 1052"/>
          <p:cNvSpPr txBox="1">
            <a:spLocks noChangeArrowheads="1"/>
          </p:cNvSpPr>
          <p:nvPr/>
        </p:nvSpPr>
        <p:spPr bwMode="auto">
          <a:xfrm>
            <a:off x="2682240" y="3246565"/>
            <a:ext cx="4625841" cy="336550"/>
          </a:xfrm>
          <a:prstGeom prst="rect">
            <a:avLst/>
          </a:prstGeom>
          <a:solidFill>
            <a:srgbClr val="FFFF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r">
              <a:spcBef>
                <a:spcPct val="50000"/>
              </a:spcBef>
            </a:pPr>
            <a:r>
              <a:rPr lang="fr-FR" altLang="fr-FR" sz="1600" b="1" dirty="0" smtClean="0"/>
              <a:t>Unité de Soins de Longue Durée</a:t>
            </a:r>
            <a:endParaRPr lang="fr-FR" altLang="fr-FR" b="1" dirty="0"/>
          </a:p>
        </p:txBody>
      </p:sp>
      <p:sp>
        <p:nvSpPr>
          <p:cNvPr id="131111" name="Text Box 1063"/>
          <p:cNvSpPr txBox="1">
            <a:spLocks noChangeArrowheads="1"/>
          </p:cNvSpPr>
          <p:nvPr/>
        </p:nvSpPr>
        <p:spPr bwMode="auto">
          <a:xfrm>
            <a:off x="2682240" y="3678365"/>
            <a:ext cx="4625841" cy="338554"/>
          </a:xfrm>
          <a:prstGeom prst="rect">
            <a:avLst/>
          </a:prstGeom>
          <a:solidFill>
            <a:srgbClr val="FFFF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r">
              <a:spcBef>
                <a:spcPct val="50000"/>
              </a:spcBef>
            </a:pPr>
            <a:r>
              <a:rPr lang="fr-FR" altLang="fr-FR" sz="1600" b="1" dirty="0" smtClean="0"/>
              <a:t>Court Séjour Gériatrique (Médecine) Soins Palliatifs </a:t>
            </a:r>
            <a:endParaRPr lang="fr-FR" altLang="fr-FR" b="1" dirty="0"/>
          </a:p>
        </p:txBody>
      </p:sp>
      <p:sp>
        <p:nvSpPr>
          <p:cNvPr id="131113" name="Text Box 1065"/>
          <p:cNvSpPr txBox="1">
            <a:spLocks noChangeArrowheads="1"/>
          </p:cNvSpPr>
          <p:nvPr/>
        </p:nvSpPr>
        <p:spPr bwMode="auto">
          <a:xfrm>
            <a:off x="2682240" y="4536160"/>
            <a:ext cx="4625841" cy="336550"/>
          </a:xfrm>
          <a:prstGeom prst="rect">
            <a:avLst/>
          </a:prstGeom>
          <a:solidFill>
            <a:srgbClr val="FFFF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r">
              <a:spcBef>
                <a:spcPct val="50000"/>
              </a:spcBef>
            </a:pPr>
            <a:r>
              <a:rPr lang="fr-FR" altLang="fr-FR" sz="1600" b="1" dirty="0" smtClean="0"/>
              <a:t>Consultations Externes </a:t>
            </a:r>
            <a:r>
              <a:rPr lang="fr-FR" altLang="fr-FR" sz="1600" b="1" dirty="0"/>
              <a:t>&amp; </a:t>
            </a:r>
            <a:r>
              <a:rPr lang="fr-FR" altLang="fr-FR" sz="1600" b="1" dirty="0" smtClean="0"/>
              <a:t>Imagerie</a:t>
            </a:r>
            <a:endParaRPr lang="fr-FR" altLang="fr-FR" b="1" dirty="0"/>
          </a:p>
        </p:txBody>
      </p:sp>
      <p:sp>
        <p:nvSpPr>
          <p:cNvPr id="131118" name="Text Box 1070"/>
          <p:cNvSpPr txBox="1">
            <a:spLocks noChangeArrowheads="1"/>
          </p:cNvSpPr>
          <p:nvPr/>
        </p:nvSpPr>
        <p:spPr bwMode="auto">
          <a:xfrm>
            <a:off x="2339206" y="2238503"/>
            <a:ext cx="4968875" cy="336550"/>
          </a:xfrm>
          <a:prstGeom prst="rect">
            <a:avLst/>
          </a:prstGeom>
          <a:solidFill>
            <a:srgbClr val="FFFF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fr-FR" altLang="fr-FR" sz="1600" b="1"/>
              <a:t>Dossier Patient</a:t>
            </a:r>
          </a:p>
        </p:txBody>
      </p:sp>
      <p:sp>
        <p:nvSpPr>
          <p:cNvPr id="131132" name="Text Box 1084"/>
          <p:cNvSpPr txBox="1">
            <a:spLocks noChangeArrowheads="1"/>
          </p:cNvSpPr>
          <p:nvPr/>
        </p:nvSpPr>
        <p:spPr bwMode="auto">
          <a:xfrm>
            <a:off x="2339206" y="2741740"/>
            <a:ext cx="4968875" cy="336550"/>
          </a:xfrm>
          <a:prstGeom prst="rect">
            <a:avLst/>
          </a:prstGeom>
          <a:solidFill>
            <a:srgbClr val="FFFF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fr-FR" altLang="fr-FR" sz="1600" b="1" dirty="0"/>
              <a:t>Bientraitance / droits et information du patient</a:t>
            </a:r>
          </a:p>
        </p:txBody>
      </p:sp>
      <p:sp>
        <p:nvSpPr>
          <p:cNvPr id="29" name="Text Box 1063"/>
          <p:cNvSpPr txBox="1">
            <a:spLocks noChangeArrowheads="1"/>
          </p:cNvSpPr>
          <p:nvPr/>
        </p:nvSpPr>
        <p:spPr bwMode="auto">
          <a:xfrm>
            <a:off x="2682240" y="4110537"/>
            <a:ext cx="4626064" cy="336550"/>
          </a:xfrm>
          <a:prstGeom prst="rect">
            <a:avLst/>
          </a:prstGeom>
          <a:solidFill>
            <a:srgbClr val="FFFF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r">
              <a:spcBef>
                <a:spcPct val="50000"/>
              </a:spcBef>
            </a:pPr>
            <a:r>
              <a:rPr lang="fr-FR" altLang="fr-FR" sz="1600" b="1" dirty="0" smtClean="0"/>
              <a:t>Soins de Suite et Réadaptation</a:t>
            </a:r>
            <a:endParaRPr lang="fr-FR" altLang="fr-FR" b="1" dirty="0"/>
          </a:p>
        </p:txBody>
      </p:sp>
      <p:sp>
        <p:nvSpPr>
          <p:cNvPr id="30" name="Text Box 1069"/>
          <p:cNvSpPr txBox="1">
            <a:spLocks noChangeArrowheads="1"/>
          </p:cNvSpPr>
          <p:nvPr/>
        </p:nvSpPr>
        <p:spPr bwMode="auto">
          <a:xfrm rot="16200000">
            <a:off x="1575335" y="3886350"/>
            <a:ext cx="1727598" cy="400110"/>
          </a:xfrm>
          <a:prstGeom prst="rect">
            <a:avLst/>
          </a:prstGeom>
          <a:noFill/>
          <a:ln>
            <a:noFill/>
          </a:ln>
          <a:effectLst/>
          <a:extLst/>
        </p:spPr>
        <p:txBody>
          <a:bodyPr wrap="square">
            <a:spAutoFit/>
          </a:bodyPr>
          <a:lstStyle/>
          <a:p>
            <a:pPr algn="ctr">
              <a:spcBef>
                <a:spcPct val="50000"/>
              </a:spcBef>
            </a:pPr>
            <a:r>
              <a:rPr lang="fr-FR" altLang="fr-FR" sz="2000" b="1" dirty="0" smtClean="0"/>
              <a:t>Prises en soin</a:t>
            </a:r>
            <a:endParaRPr lang="fr-FR" altLang="fr-FR" sz="2000" b="1" dirty="0"/>
          </a:p>
        </p:txBody>
      </p:sp>
      <p:sp>
        <p:nvSpPr>
          <p:cNvPr id="31" name="Rectangle 30"/>
          <p:cNvSpPr/>
          <p:nvPr/>
        </p:nvSpPr>
        <p:spPr>
          <a:xfrm>
            <a:off x="2195736" y="188640"/>
            <a:ext cx="4772460" cy="461665"/>
          </a:xfrm>
          <a:prstGeom prst="rect">
            <a:avLst/>
          </a:prstGeom>
        </p:spPr>
        <p:txBody>
          <a:bodyPr wrap="none">
            <a:spAutoFit/>
          </a:bodyPr>
          <a:lstStyle/>
          <a:p>
            <a:r>
              <a:rPr lang="fr-FR" altLang="fr-FR" sz="2400" dirty="0" smtClean="0">
                <a:latin typeface="Arial" pitchFamily="34" charset="0"/>
                <a:cs typeface="Arial" pitchFamily="34" charset="0"/>
              </a:rPr>
              <a:t>Processus du Centre Hospitalier  </a:t>
            </a:r>
            <a:endParaRPr lang="fr-FR" dirty="0">
              <a:latin typeface="Arial" pitchFamily="34" charset="0"/>
              <a:cs typeface="Arial" pitchFamily="34" charset="0"/>
            </a:endParaRPr>
          </a:p>
        </p:txBody>
      </p:sp>
    </p:spTree>
    <p:extLst>
      <p:ext uri="{BB962C8B-B14F-4D97-AF65-F5344CB8AC3E}">
        <p14:creationId xmlns:p14="http://schemas.microsoft.com/office/powerpoint/2010/main" val="312862544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ext Box 2"/>
          <p:cNvSpPr txBox="1">
            <a:spLocks noChangeArrowheads="1"/>
          </p:cNvSpPr>
          <p:nvPr/>
        </p:nvSpPr>
        <p:spPr bwMode="auto">
          <a:xfrm>
            <a:off x="4427538" y="853313"/>
            <a:ext cx="1584325" cy="581025"/>
          </a:xfrm>
          <a:prstGeom prst="rect">
            <a:avLst/>
          </a:prstGeom>
          <a:solidFill>
            <a:srgbClr val="00CC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charset="0"/>
                <a:cs typeface="Arial" charset="0"/>
              </a:defRPr>
            </a:lvl1pPr>
            <a:lvl2pPr marL="742950" indent="-285750">
              <a:spcBef>
                <a:spcPct val="20000"/>
              </a:spcBef>
              <a:buChar char="–"/>
              <a:defRPr sz="2800">
                <a:solidFill>
                  <a:schemeClr val="tx1"/>
                </a:solidFill>
                <a:latin typeface="Arial" charset="0"/>
                <a:cs typeface="Arial" charset="0"/>
              </a:defRPr>
            </a:lvl2pPr>
            <a:lvl3pPr marL="1143000" indent="-228600">
              <a:spcBef>
                <a:spcPct val="20000"/>
              </a:spcBef>
              <a:buChar char="•"/>
              <a:defRPr sz="2400">
                <a:solidFill>
                  <a:schemeClr val="tx1"/>
                </a:solidFill>
                <a:latin typeface="Arial" charset="0"/>
                <a:cs typeface="Arial" charset="0"/>
              </a:defRPr>
            </a:lvl3pPr>
            <a:lvl4pPr marL="1600200" indent="-228600">
              <a:spcBef>
                <a:spcPct val="20000"/>
              </a:spcBef>
              <a:buChar char="–"/>
              <a:defRPr sz="2000">
                <a:solidFill>
                  <a:schemeClr val="tx1"/>
                </a:solidFill>
                <a:latin typeface="Arial" charset="0"/>
                <a:cs typeface="Arial" charset="0"/>
              </a:defRPr>
            </a:lvl4pPr>
            <a:lvl5pPr marL="2057400" indent="-22860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eaLnBrk="1" hangingPunct="1">
              <a:spcBef>
                <a:spcPct val="0"/>
              </a:spcBef>
              <a:buFontTx/>
              <a:buNone/>
            </a:pPr>
            <a:r>
              <a:rPr lang="fr-FR" altLang="fr-FR" sz="1600"/>
              <a:t>gestion des risques</a:t>
            </a:r>
          </a:p>
        </p:txBody>
      </p:sp>
      <p:sp>
        <p:nvSpPr>
          <p:cNvPr id="14339" name="AutoShape 3"/>
          <p:cNvSpPr>
            <a:spLocks noChangeArrowheads="1"/>
          </p:cNvSpPr>
          <p:nvPr/>
        </p:nvSpPr>
        <p:spPr bwMode="auto">
          <a:xfrm>
            <a:off x="6516687" y="900938"/>
            <a:ext cx="1944688" cy="504063"/>
          </a:xfrm>
          <a:prstGeom prst="wedgeRectCallout">
            <a:avLst>
              <a:gd name="adj1" fmla="val -38788"/>
              <a:gd name="adj2" fmla="val 96817"/>
            </a:avLst>
          </a:prstGeom>
          <a:solidFill>
            <a:srgbClr val="FF00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charset="0"/>
                <a:cs typeface="Arial" charset="0"/>
              </a:defRPr>
            </a:lvl1pPr>
            <a:lvl2pPr marL="742950" indent="-285750">
              <a:spcBef>
                <a:spcPct val="20000"/>
              </a:spcBef>
              <a:buChar char="–"/>
              <a:defRPr sz="2800">
                <a:solidFill>
                  <a:schemeClr val="tx1"/>
                </a:solidFill>
                <a:latin typeface="Arial" charset="0"/>
                <a:cs typeface="Arial" charset="0"/>
              </a:defRPr>
            </a:lvl2pPr>
            <a:lvl3pPr marL="1143000" indent="-228600">
              <a:spcBef>
                <a:spcPct val="20000"/>
              </a:spcBef>
              <a:buChar char="•"/>
              <a:defRPr sz="2400">
                <a:solidFill>
                  <a:schemeClr val="tx1"/>
                </a:solidFill>
                <a:latin typeface="Arial" charset="0"/>
                <a:cs typeface="Arial" charset="0"/>
              </a:defRPr>
            </a:lvl3pPr>
            <a:lvl4pPr marL="1600200" indent="-228600">
              <a:spcBef>
                <a:spcPct val="20000"/>
              </a:spcBef>
              <a:buChar char="–"/>
              <a:defRPr sz="2000">
                <a:solidFill>
                  <a:schemeClr val="tx1"/>
                </a:solidFill>
                <a:latin typeface="Arial" charset="0"/>
                <a:cs typeface="Arial" charset="0"/>
              </a:defRPr>
            </a:lvl4pPr>
            <a:lvl5pPr marL="2057400" indent="-22860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algn="ctr" eaLnBrk="1" hangingPunct="1">
              <a:spcBef>
                <a:spcPct val="0"/>
              </a:spcBef>
              <a:buFontTx/>
              <a:buNone/>
            </a:pPr>
            <a:endParaRPr lang="fr-FR" altLang="fr-FR" sz="1800"/>
          </a:p>
        </p:txBody>
      </p:sp>
      <p:sp>
        <p:nvSpPr>
          <p:cNvPr id="14340" name="Rectangle 4"/>
          <p:cNvSpPr>
            <a:spLocks noChangeArrowheads="1"/>
          </p:cNvSpPr>
          <p:nvPr/>
        </p:nvSpPr>
        <p:spPr bwMode="auto">
          <a:xfrm>
            <a:off x="179388" y="900938"/>
            <a:ext cx="863600" cy="504190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charset="0"/>
                <a:cs typeface="Arial" charset="0"/>
              </a:defRPr>
            </a:lvl1pPr>
            <a:lvl2pPr marL="742950" indent="-285750">
              <a:spcBef>
                <a:spcPct val="20000"/>
              </a:spcBef>
              <a:buChar char="–"/>
              <a:defRPr sz="2800">
                <a:solidFill>
                  <a:schemeClr val="tx1"/>
                </a:solidFill>
                <a:latin typeface="Arial" charset="0"/>
                <a:cs typeface="Arial" charset="0"/>
              </a:defRPr>
            </a:lvl2pPr>
            <a:lvl3pPr marL="1143000" indent="-228600">
              <a:spcBef>
                <a:spcPct val="20000"/>
              </a:spcBef>
              <a:buChar char="•"/>
              <a:defRPr sz="2400">
                <a:solidFill>
                  <a:schemeClr val="tx1"/>
                </a:solidFill>
                <a:latin typeface="Arial" charset="0"/>
                <a:cs typeface="Arial" charset="0"/>
              </a:defRPr>
            </a:lvl3pPr>
            <a:lvl4pPr marL="1600200" indent="-228600">
              <a:spcBef>
                <a:spcPct val="20000"/>
              </a:spcBef>
              <a:buChar char="–"/>
              <a:defRPr sz="2000">
                <a:solidFill>
                  <a:schemeClr val="tx1"/>
                </a:solidFill>
                <a:latin typeface="Arial" charset="0"/>
                <a:cs typeface="Arial" charset="0"/>
              </a:defRPr>
            </a:lvl4pPr>
            <a:lvl5pPr marL="2057400" indent="-22860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eaLnBrk="1" hangingPunct="1">
              <a:spcBef>
                <a:spcPct val="0"/>
              </a:spcBef>
              <a:buFontTx/>
              <a:buNone/>
            </a:pPr>
            <a:endParaRPr lang="fr-FR" altLang="fr-FR" sz="1800"/>
          </a:p>
        </p:txBody>
      </p:sp>
      <p:sp>
        <p:nvSpPr>
          <p:cNvPr id="14341" name="Text Box 5"/>
          <p:cNvSpPr txBox="1">
            <a:spLocks noChangeArrowheads="1"/>
          </p:cNvSpPr>
          <p:nvPr/>
        </p:nvSpPr>
        <p:spPr bwMode="auto">
          <a:xfrm>
            <a:off x="1835150" y="3853688"/>
            <a:ext cx="5545138" cy="336550"/>
          </a:xfrm>
          <a:prstGeom prst="rect">
            <a:avLst/>
          </a:prstGeom>
          <a:solidFill>
            <a:srgbClr val="FFFF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charset="0"/>
                <a:cs typeface="Arial" charset="0"/>
              </a:defRPr>
            </a:lvl1pPr>
            <a:lvl2pPr marL="742950" indent="-285750">
              <a:spcBef>
                <a:spcPct val="20000"/>
              </a:spcBef>
              <a:buChar char="–"/>
              <a:defRPr sz="2800">
                <a:solidFill>
                  <a:schemeClr val="tx1"/>
                </a:solidFill>
                <a:latin typeface="Arial" charset="0"/>
                <a:cs typeface="Arial" charset="0"/>
              </a:defRPr>
            </a:lvl2pPr>
            <a:lvl3pPr marL="1143000" indent="-228600">
              <a:spcBef>
                <a:spcPct val="20000"/>
              </a:spcBef>
              <a:buChar char="•"/>
              <a:defRPr sz="2400">
                <a:solidFill>
                  <a:schemeClr val="tx1"/>
                </a:solidFill>
                <a:latin typeface="Arial" charset="0"/>
                <a:cs typeface="Arial" charset="0"/>
              </a:defRPr>
            </a:lvl3pPr>
            <a:lvl4pPr marL="1600200" indent="-228600">
              <a:spcBef>
                <a:spcPct val="20000"/>
              </a:spcBef>
              <a:buChar char="–"/>
              <a:defRPr sz="2000">
                <a:solidFill>
                  <a:schemeClr val="tx1"/>
                </a:solidFill>
                <a:latin typeface="Arial" charset="0"/>
                <a:cs typeface="Arial" charset="0"/>
              </a:defRPr>
            </a:lvl4pPr>
            <a:lvl5pPr marL="2057400" indent="-22860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eaLnBrk="1" hangingPunct="1">
              <a:spcBef>
                <a:spcPct val="50000"/>
              </a:spcBef>
              <a:buFontTx/>
              <a:buNone/>
            </a:pPr>
            <a:r>
              <a:rPr lang="fr-FR" altLang="fr-FR" sz="1600" b="1"/>
              <a:t>Rétrocession </a:t>
            </a:r>
          </a:p>
        </p:txBody>
      </p:sp>
      <p:sp>
        <p:nvSpPr>
          <p:cNvPr id="14343" name="Text Box 7"/>
          <p:cNvSpPr txBox="1">
            <a:spLocks noChangeArrowheads="1"/>
          </p:cNvSpPr>
          <p:nvPr/>
        </p:nvSpPr>
        <p:spPr bwMode="auto">
          <a:xfrm>
            <a:off x="1187450" y="5422411"/>
            <a:ext cx="1800225" cy="336550"/>
          </a:xfrm>
          <a:prstGeom prst="rect">
            <a:avLst/>
          </a:prstGeom>
          <a:solidFill>
            <a:srgbClr val="00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sz="3200">
                <a:solidFill>
                  <a:schemeClr val="tx1"/>
                </a:solidFill>
                <a:latin typeface="Arial" charset="0"/>
                <a:cs typeface="Arial" charset="0"/>
              </a:defRPr>
            </a:lvl1pPr>
            <a:lvl2pPr marL="742950" indent="-285750">
              <a:spcBef>
                <a:spcPct val="20000"/>
              </a:spcBef>
              <a:buChar char="–"/>
              <a:defRPr sz="2800">
                <a:solidFill>
                  <a:schemeClr val="tx1"/>
                </a:solidFill>
                <a:latin typeface="Arial" charset="0"/>
                <a:cs typeface="Arial" charset="0"/>
              </a:defRPr>
            </a:lvl2pPr>
            <a:lvl3pPr marL="1143000" indent="-228600">
              <a:spcBef>
                <a:spcPct val="20000"/>
              </a:spcBef>
              <a:buChar char="•"/>
              <a:defRPr sz="2400">
                <a:solidFill>
                  <a:schemeClr val="tx1"/>
                </a:solidFill>
                <a:latin typeface="Arial" charset="0"/>
                <a:cs typeface="Arial" charset="0"/>
              </a:defRPr>
            </a:lvl3pPr>
            <a:lvl4pPr marL="1600200" indent="-228600">
              <a:spcBef>
                <a:spcPct val="20000"/>
              </a:spcBef>
              <a:buChar char="–"/>
              <a:defRPr sz="2000">
                <a:solidFill>
                  <a:schemeClr val="tx1"/>
                </a:solidFill>
                <a:latin typeface="Arial" charset="0"/>
                <a:cs typeface="Arial" charset="0"/>
              </a:defRPr>
            </a:lvl4pPr>
            <a:lvl5pPr marL="2057400" indent="-22860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eaLnBrk="1" hangingPunct="1">
              <a:spcBef>
                <a:spcPct val="0"/>
              </a:spcBef>
              <a:buFontTx/>
              <a:buNone/>
            </a:pPr>
            <a:r>
              <a:rPr lang="fr-FR" altLang="fr-FR" sz="1600" dirty="0"/>
              <a:t>achats</a:t>
            </a:r>
          </a:p>
        </p:txBody>
      </p:sp>
      <p:sp>
        <p:nvSpPr>
          <p:cNvPr id="14345" name="Text Box 9"/>
          <p:cNvSpPr txBox="1">
            <a:spLocks noChangeArrowheads="1"/>
          </p:cNvSpPr>
          <p:nvPr/>
        </p:nvSpPr>
        <p:spPr bwMode="auto">
          <a:xfrm>
            <a:off x="1187450" y="5854211"/>
            <a:ext cx="1800225" cy="304800"/>
          </a:xfrm>
          <a:prstGeom prst="rect">
            <a:avLst/>
          </a:prstGeom>
          <a:solidFill>
            <a:srgbClr val="00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charset="0"/>
                <a:cs typeface="Arial" charset="0"/>
              </a:defRPr>
            </a:lvl1pPr>
            <a:lvl2pPr marL="742950" indent="-285750">
              <a:spcBef>
                <a:spcPct val="20000"/>
              </a:spcBef>
              <a:buChar char="–"/>
              <a:defRPr sz="2800">
                <a:solidFill>
                  <a:schemeClr val="tx1"/>
                </a:solidFill>
                <a:latin typeface="Arial" charset="0"/>
                <a:cs typeface="Arial" charset="0"/>
              </a:defRPr>
            </a:lvl2pPr>
            <a:lvl3pPr marL="1143000" indent="-228600">
              <a:spcBef>
                <a:spcPct val="20000"/>
              </a:spcBef>
              <a:buChar char="•"/>
              <a:defRPr sz="2400">
                <a:solidFill>
                  <a:schemeClr val="tx1"/>
                </a:solidFill>
                <a:latin typeface="Arial" charset="0"/>
                <a:cs typeface="Arial" charset="0"/>
              </a:defRPr>
            </a:lvl3pPr>
            <a:lvl4pPr marL="1600200" indent="-228600">
              <a:spcBef>
                <a:spcPct val="20000"/>
              </a:spcBef>
              <a:buChar char="–"/>
              <a:defRPr sz="2000">
                <a:solidFill>
                  <a:schemeClr val="tx1"/>
                </a:solidFill>
                <a:latin typeface="Arial" charset="0"/>
                <a:cs typeface="Arial" charset="0"/>
              </a:defRPr>
            </a:lvl4pPr>
            <a:lvl5pPr marL="2057400" indent="-22860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eaLnBrk="1" hangingPunct="1">
              <a:spcBef>
                <a:spcPct val="0"/>
              </a:spcBef>
              <a:buFontTx/>
              <a:buNone/>
            </a:pPr>
            <a:r>
              <a:rPr lang="fr-FR" altLang="fr-FR" sz="1400"/>
              <a:t>gestion des stocks</a:t>
            </a:r>
          </a:p>
        </p:txBody>
      </p:sp>
      <p:sp>
        <p:nvSpPr>
          <p:cNvPr id="14346" name="Text Box 10"/>
          <p:cNvSpPr txBox="1">
            <a:spLocks noChangeArrowheads="1"/>
          </p:cNvSpPr>
          <p:nvPr/>
        </p:nvSpPr>
        <p:spPr bwMode="auto">
          <a:xfrm rot="10800000">
            <a:off x="393700" y="1021017"/>
            <a:ext cx="458788" cy="47545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a:spAutoFit/>
          </a:bodyPr>
          <a:lstStyle>
            <a:lvl1pPr>
              <a:spcBef>
                <a:spcPct val="20000"/>
              </a:spcBef>
              <a:buChar char="•"/>
              <a:defRPr sz="3200">
                <a:solidFill>
                  <a:schemeClr val="tx1"/>
                </a:solidFill>
                <a:latin typeface="Arial" charset="0"/>
                <a:cs typeface="Arial" charset="0"/>
              </a:defRPr>
            </a:lvl1pPr>
            <a:lvl2pPr marL="742950" indent="-285750">
              <a:spcBef>
                <a:spcPct val="20000"/>
              </a:spcBef>
              <a:buChar char="–"/>
              <a:defRPr sz="2800">
                <a:solidFill>
                  <a:schemeClr val="tx1"/>
                </a:solidFill>
                <a:latin typeface="Arial" charset="0"/>
                <a:cs typeface="Arial" charset="0"/>
              </a:defRPr>
            </a:lvl2pPr>
            <a:lvl3pPr marL="1143000" indent="-228600">
              <a:spcBef>
                <a:spcPct val="20000"/>
              </a:spcBef>
              <a:buChar char="•"/>
              <a:defRPr sz="2400">
                <a:solidFill>
                  <a:schemeClr val="tx1"/>
                </a:solidFill>
                <a:latin typeface="Arial" charset="0"/>
                <a:cs typeface="Arial" charset="0"/>
              </a:defRPr>
            </a:lvl3pPr>
            <a:lvl4pPr marL="1600200" indent="-228600">
              <a:spcBef>
                <a:spcPct val="20000"/>
              </a:spcBef>
              <a:buChar char="–"/>
              <a:defRPr sz="2000">
                <a:solidFill>
                  <a:schemeClr val="tx1"/>
                </a:solidFill>
                <a:latin typeface="Arial" charset="0"/>
                <a:cs typeface="Arial" charset="0"/>
              </a:defRPr>
            </a:lvl4pPr>
            <a:lvl5pPr marL="2057400" indent="-22860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algn="ctr" eaLnBrk="1" hangingPunct="1">
              <a:spcBef>
                <a:spcPct val="0"/>
              </a:spcBef>
              <a:buFontTx/>
              <a:buNone/>
            </a:pPr>
            <a:r>
              <a:rPr lang="fr-FR" altLang="fr-FR" sz="1800" b="1"/>
              <a:t>Besoins</a:t>
            </a:r>
            <a:r>
              <a:rPr lang="fr-FR" altLang="fr-FR" sz="1800"/>
              <a:t> </a:t>
            </a:r>
            <a:r>
              <a:rPr lang="fr-FR" altLang="fr-FR" sz="1800" b="1"/>
              <a:t>des patients</a:t>
            </a:r>
          </a:p>
        </p:txBody>
      </p:sp>
      <p:sp>
        <p:nvSpPr>
          <p:cNvPr id="14348" name="Text Box 12"/>
          <p:cNvSpPr txBox="1">
            <a:spLocks noChangeArrowheads="1"/>
          </p:cNvSpPr>
          <p:nvPr/>
        </p:nvSpPr>
        <p:spPr bwMode="auto">
          <a:xfrm>
            <a:off x="1835150" y="3350451"/>
            <a:ext cx="5545138" cy="336550"/>
          </a:xfrm>
          <a:prstGeom prst="rect">
            <a:avLst/>
          </a:prstGeom>
          <a:solidFill>
            <a:srgbClr val="FFFF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charset="0"/>
                <a:cs typeface="Arial" charset="0"/>
              </a:defRPr>
            </a:lvl1pPr>
            <a:lvl2pPr marL="742950" indent="-285750">
              <a:spcBef>
                <a:spcPct val="20000"/>
              </a:spcBef>
              <a:buChar char="–"/>
              <a:defRPr sz="2800">
                <a:solidFill>
                  <a:schemeClr val="tx1"/>
                </a:solidFill>
                <a:latin typeface="Arial" charset="0"/>
                <a:cs typeface="Arial" charset="0"/>
              </a:defRPr>
            </a:lvl2pPr>
            <a:lvl3pPr marL="1143000" indent="-228600">
              <a:spcBef>
                <a:spcPct val="20000"/>
              </a:spcBef>
              <a:buChar char="•"/>
              <a:defRPr sz="2400">
                <a:solidFill>
                  <a:schemeClr val="tx1"/>
                </a:solidFill>
                <a:latin typeface="Arial" charset="0"/>
                <a:cs typeface="Arial" charset="0"/>
              </a:defRPr>
            </a:lvl3pPr>
            <a:lvl4pPr marL="1600200" indent="-228600">
              <a:spcBef>
                <a:spcPct val="20000"/>
              </a:spcBef>
              <a:buChar char="–"/>
              <a:defRPr sz="2000">
                <a:solidFill>
                  <a:schemeClr val="tx1"/>
                </a:solidFill>
                <a:latin typeface="Arial" charset="0"/>
                <a:cs typeface="Arial" charset="0"/>
              </a:defRPr>
            </a:lvl4pPr>
            <a:lvl5pPr marL="2057400" indent="-22860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eaLnBrk="1" hangingPunct="1">
              <a:spcBef>
                <a:spcPct val="50000"/>
              </a:spcBef>
              <a:buFontTx/>
              <a:buNone/>
            </a:pPr>
            <a:r>
              <a:rPr lang="fr-FR" altLang="fr-FR" sz="1600" b="1"/>
              <a:t>Délivrance et distribution</a:t>
            </a:r>
            <a:endParaRPr lang="fr-FR" altLang="fr-FR" sz="1800" b="1"/>
          </a:p>
        </p:txBody>
      </p:sp>
      <p:sp>
        <p:nvSpPr>
          <p:cNvPr id="14350" name="Text Box 14"/>
          <p:cNvSpPr txBox="1">
            <a:spLocks noChangeArrowheads="1"/>
          </p:cNvSpPr>
          <p:nvPr/>
        </p:nvSpPr>
        <p:spPr bwMode="auto">
          <a:xfrm>
            <a:off x="1116013" y="853313"/>
            <a:ext cx="1584325" cy="581025"/>
          </a:xfrm>
          <a:prstGeom prst="rect">
            <a:avLst/>
          </a:prstGeom>
          <a:solidFill>
            <a:srgbClr val="00CC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charset="0"/>
                <a:cs typeface="Arial" charset="0"/>
              </a:defRPr>
            </a:lvl1pPr>
            <a:lvl2pPr marL="742950" indent="-285750">
              <a:spcBef>
                <a:spcPct val="20000"/>
              </a:spcBef>
              <a:buChar char="–"/>
              <a:defRPr sz="2800">
                <a:solidFill>
                  <a:schemeClr val="tx1"/>
                </a:solidFill>
                <a:latin typeface="Arial" charset="0"/>
                <a:cs typeface="Arial" charset="0"/>
              </a:defRPr>
            </a:lvl2pPr>
            <a:lvl3pPr marL="1143000" indent="-228600">
              <a:spcBef>
                <a:spcPct val="20000"/>
              </a:spcBef>
              <a:buChar char="•"/>
              <a:defRPr sz="2400">
                <a:solidFill>
                  <a:schemeClr val="tx1"/>
                </a:solidFill>
                <a:latin typeface="Arial" charset="0"/>
                <a:cs typeface="Arial" charset="0"/>
              </a:defRPr>
            </a:lvl3pPr>
            <a:lvl4pPr marL="1600200" indent="-228600">
              <a:spcBef>
                <a:spcPct val="20000"/>
              </a:spcBef>
              <a:buChar char="–"/>
              <a:defRPr sz="2000">
                <a:solidFill>
                  <a:schemeClr val="tx1"/>
                </a:solidFill>
                <a:latin typeface="Arial" charset="0"/>
                <a:cs typeface="Arial" charset="0"/>
              </a:defRPr>
            </a:lvl4pPr>
            <a:lvl5pPr marL="2057400" indent="-22860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eaLnBrk="1" hangingPunct="1">
              <a:spcBef>
                <a:spcPct val="0"/>
              </a:spcBef>
              <a:buFontTx/>
              <a:buNone/>
            </a:pPr>
            <a:r>
              <a:rPr lang="fr-FR" altLang="fr-FR" sz="1600"/>
              <a:t>politique et objectifs qualité</a:t>
            </a:r>
          </a:p>
        </p:txBody>
      </p:sp>
      <p:sp>
        <p:nvSpPr>
          <p:cNvPr id="14351" name="Text Box 15"/>
          <p:cNvSpPr txBox="1">
            <a:spLocks noChangeArrowheads="1"/>
          </p:cNvSpPr>
          <p:nvPr/>
        </p:nvSpPr>
        <p:spPr bwMode="auto">
          <a:xfrm>
            <a:off x="2771775" y="1285113"/>
            <a:ext cx="1584325" cy="336550"/>
          </a:xfrm>
          <a:prstGeom prst="rect">
            <a:avLst/>
          </a:prstGeom>
          <a:solidFill>
            <a:srgbClr val="00CC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charset="0"/>
                <a:cs typeface="Arial" charset="0"/>
              </a:defRPr>
            </a:lvl1pPr>
            <a:lvl2pPr marL="742950" indent="-285750">
              <a:spcBef>
                <a:spcPct val="20000"/>
              </a:spcBef>
              <a:buChar char="–"/>
              <a:defRPr sz="2800">
                <a:solidFill>
                  <a:schemeClr val="tx1"/>
                </a:solidFill>
                <a:latin typeface="Arial" charset="0"/>
                <a:cs typeface="Arial" charset="0"/>
              </a:defRPr>
            </a:lvl2pPr>
            <a:lvl3pPr marL="1143000" indent="-228600">
              <a:spcBef>
                <a:spcPct val="20000"/>
              </a:spcBef>
              <a:buChar char="•"/>
              <a:defRPr sz="2400">
                <a:solidFill>
                  <a:schemeClr val="tx1"/>
                </a:solidFill>
                <a:latin typeface="Arial" charset="0"/>
                <a:cs typeface="Arial" charset="0"/>
              </a:defRPr>
            </a:lvl3pPr>
            <a:lvl4pPr marL="1600200" indent="-228600">
              <a:spcBef>
                <a:spcPct val="20000"/>
              </a:spcBef>
              <a:buChar char="–"/>
              <a:defRPr sz="2000">
                <a:solidFill>
                  <a:schemeClr val="tx1"/>
                </a:solidFill>
                <a:latin typeface="Arial" charset="0"/>
                <a:cs typeface="Arial" charset="0"/>
              </a:defRPr>
            </a:lvl4pPr>
            <a:lvl5pPr marL="2057400" indent="-22860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eaLnBrk="1" hangingPunct="1">
              <a:spcBef>
                <a:spcPct val="0"/>
              </a:spcBef>
              <a:buFontTx/>
              <a:buNone/>
            </a:pPr>
            <a:r>
              <a:rPr lang="fr-FR" altLang="fr-FR" sz="1600"/>
              <a:t>instances</a:t>
            </a:r>
          </a:p>
        </p:txBody>
      </p:sp>
      <p:sp>
        <p:nvSpPr>
          <p:cNvPr id="14352" name="Text Box 16"/>
          <p:cNvSpPr txBox="1">
            <a:spLocks noChangeArrowheads="1"/>
          </p:cNvSpPr>
          <p:nvPr/>
        </p:nvSpPr>
        <p:spPr bwMode="auto">
          <a:xfrm>
            <a:off x="2771775" y="853313"/>
            <a:ext cx="1511300" cy="336550"/>
          </a:xfrm>
          <a:prstGeom prst="rect">
            <a:avLst/>
          </a:prstGeom>
          <a:solidFill>
            <a:srgbClr val="00CC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charset="0"/>
                <a:cs typeface="Arial" charset="0"/>
              </a:defRPr>
            </a:lvl1pPr>
            <a:lvl2pPr marL="742950" indent="-285750">
              <a:spcBef>
                <a:spcPct val="20000"/>
              </a:spcBef>
              <a:buChar char="–"/>
              <a:defRPr sz="2800">
                <a:solidFill>
                  <a:schemeClr val="tx1"/>
                </a:solidFill>
                <a:latin typeface="Arial" charset="0"/>
                <a:cs typeface="Arial" charset="0"/>
              </a:defRPr>
            </a:lvl2pPr>
            <a:lvl3pPr marL="1143000" indent="-228600">
              <a:spcBef>
                <a:spcPct val="20000"/>
              </a:spcBef>
              <a:buChar char="•"/>
              <a:defRPr sz="2400">
                <a:solidFill>
                  <a:schemeClr val="tx1"/>
                </a:solidFill>
                <a:latin typeface="Arial" charset="0"/>
                <a:cs typeface="Arial" charset="0"/>
              </a:defRPr>
            </a:lvl3pPr>
            <a:lvl4pPr marL="1600200" indent="-228600">
              <a:spcBef>
                <a:spcPct val="20000"/>
              </a:spcBef>
              <a:buChar char="–"/>
              <a:defRPr sz="2000">
                <a:solidFill>
                  <a:schemeClr val="tx1"/>
                </a:solidFill>
                <a:latin typeface="Arial" charset="0"/>
                <a:cs typeface="Arial" charset="0"/>
              </a:defRPr>
            </a:lvl4pPr>
            <a:lvl5pPr marL="2057400" indent="-22860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eaLnBrk="1" hangingPunct="1">
              <a:spcBef>
                <a:spcPct val="0"/>
              </a:spcBef>
              <a:buFontTx/>
              <a:buNone/>
            </a:pPr>
            <a:r>
              <a:rPr lang="fr-FR" altLang="fr-FR" sz="1600"/>
              <a:t>organisation</a:t>
            </a:r>
          </a:p>
        </p:txBody>
      </p:sp>
      <p:sp>
        <p:nvSpPr>
          <p:cNvPr id="14353" name="Oval 17"/>
          <p:cNvSpPr>
            <a:spLocks noChangeArrowheads="1"/>
          </p:cNvSpPr>
          <p:nvPr/>
        </p:nvSpPr>
        <p:spPr bwMode="auto">
          <a:xfrm>
            <a:off x="1692275" y="758063"/>
            <a:ext cx="5832475" cy="5400675"/>
          </a:xfrm>
          <a:prstGeom prst="ellipse">
            <a:avLst/>
          </a:prstGeom>
          <a:noFill/>
          <a:ln w="28575">
            <a:solidFill>
              <a:srgbClr val="FF0000"/>
            </a:solidFill>
            <a:prstDash val="lgDash"/>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charset="0"/>
                <a:cs typeface="Arial" charset="0"/>
              </a:defRPr>
            </a:lvl1pPr>
            <a:lvl2pPr marL="742950" indent="-285750">
              <a:spcBef>
                <a:spcPct val="20000"/>
              </a:spcBef>
              <a:buChar char="–"/>
              <a:defRPr sz="2800">
                <a:solidFill>
                  <a:schemeClr val="tx1"/>
                </a:solidFill>
                <a:latin typeface="Arial" charset="0"/>
                <a:cs typeface="Arial" charset="0"/>
              </a:defRPr>
            </a:lvl2pPr>
            <a:lvl3pPr marL="1143000" indent="-228600">
              <a:spcBef>
                <a:spcPct val="20000"/>
              </a:spcBef>
              <a:buChar char="•"/>
              <a:defRPr sz="2400">
                <a:solidFill>
                  <a:schemeClr val="tx1"/>
                </a:solidFill>
                <a:latin typeface="Arial" charset="0"/>
                <a:cs typeface="Arial" charset="0"/>
              </a:defRPr>
            </a:lvl3pPr>
            <a:lvl4pPr marL="1600200" indent="-228600">
              <a:spcBef>
                <a:spcPct val="20000"/>
              </a:spcBef>
              <a:buChar char="–"/>
              <a:defRPr sz="2000">
                <a:solidFill>
                  <a:schemeClr val="tx1"/>
                </a:solidFill>
                <a:latin typeface="Arial" charset="0"/>
                <a:cs typeface="Arial" charset="0"/>
              </a:defRPr>
            </a:lvl4pPr>
            <a:lvl5pPr marL="2057400" indent="-22860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eaLnBrk="1" hangingPunct="1">
              <a:spcBef>
                <a:spcPct val="0"/>
              </a:spcBef>
              <a:buFontTx/>
              <a:buNone/>
            </a:pPr>
            <a:endParaRPr lang="fr-FR" altLang="fr-FR" sz="1800"/>
          </a:p>
        </p:txBody>
      </p:sp>
      <p:sp>
        <p:nvSpPr>
          <p:cNvPr id="14354" name="Rectangle 18"/>
          <p:cNvSpPr>
            <a:spLocks noChangeArrowheads="1"/>
          </p:cNvSpPr>
          <p:nvPr/>
        </p:nvSpPr>
        <p:spPr bwMode="auto">
          <a:xfrm>
            <a:off x="8101013" y="829501"/>
            <a:ext cx="863600" cy="5186362"/>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charset="0"/>
                <a:cs typeface="Arial" charset="0"/>
              </a:defRPr>
            </a:lvl1pPr>
            <a:lvl2pPr marL="742950" indent="-285750">
              <a:spcBef>
                <a:spcPct val="20000"/>
              </a:spcBef>
              <a:buChar char="–"/>
              <a:defRPr sz="2800">
                <a:solidFill>
                  <a:schemeClr val="tx1"/>
                </a:solidFill>
                <a:latin typeface="Arial" charset="0"/>
                <a:cs typeface="Arial" charset="0"/>
              </a:defRPr>
            </a:lvl2pPr>
            <a:lvl3pPr marL="1143000" indent="-228600">
              <a:spcBef>
                <a:spcPct val="20000"/>
              </a:spcBef>
              <a:buChar char="•"/>
              <a:defRPr sz="2400">
                <a:solidFill>
                  <a:schemeClr val="tx1"/>
                </a:solidFill>
                <a:latin typeface="Arial" charset="0"/>
                <a:cs typeface="Arial" charset="0"/>
              </a:defRPr>
            </a:lvl3pPr>
            <a:lvl4pPr marL="1600200" indent="-228600">
              <a:spcBef>
                <a:spcPct val="20000"/>
              </a:spcBef>
              <a:buChar char="–"/>
              <a:defRPr sz="2000">
                <a:solidFill>
                  <a:schemeClr val="tx1"/>
                </a:solidFill>
                <a:latin typeface="Arial" charset="0"/>
                <a:cs typeface="Arial" charset="0"/>
              </a:defRPr>
            </a:lvl4pPr>
            <a:lvl5pPr marL="2057400" indent="-22860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eaLnBrk="1" hangingPunct="1">
              <a:spcBef>
                <a:spcPct val="0"/>
              </a:spcBef>
              <a:buFontTx/>
              <a:buNone/>
            </a:pPr>
            <a:endParaRPr lang="fr-FR" altLang="fr-FR" sz="1800"/>
          </a:p>
        </p:txBody>
      </p:sp>
      <p:sp>
        <p:nvSpPr>
          <p:cNvPr id="14355" name="Text Box 19"/>
          <p:cNvSpPr txBox="1">
            <a:spLocks noChangeArrowheads="1"/>
          </p:cNvSpPr>
          <p:nvPr/>
        </p:nvSpPr>
        <p:spPr bwMode="auto">
          <a:xfrm>
            <a:off x="8316913" y="1132205"/>
            <a:ext cx="458787" cy="4679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a:spAutoFit/>
          </a:bodyPr>
          <a:lstStyle>
            <a:lvl1pPr>
              <a:spcBef>
                <a:spcPct val="20000"/>
              </a:spcBef>
              <a:buChar char="•"/>
              <a:defRPr sz="3200">
                <a:solidFill>
                  <a:schemeClr val="tx1"/>
                </a:solidFill>
                <a:latin typeface="Arial" charset="0"/>
                <a:cs typeface="Arial" charset="0"/>
              </a:defRPr>
            </a:lvl1pPr>
            <a:lvl2pPr marL="742950" indent="-285750">
              <a:spcBef>
                <a:spcPct val="20000"/>
              </a:spcBef>
              <a:buChar char="–"/>
              <a:defRPr sz="2800">
                <a:solidFill>
                  <a:schemeClr val="tx1"/>
                </a:solidFill>
                <a:latin typeface="Arial" charset="0"/>
                <a:cs typeface="Arial" charset="0"/>
              </a:defRPr>
            </a:lvl2pPr>
            <a:lvl3pPr marL="1143000" indent="-228600">
              <a:spcBef>
                <a:spcPct val="20000"/>
              </a:spcBef>
              <a:buChar char="•"/>
              <a:defRPr sz="2400">
                <a:solidFill>
                  <a:schemeClr val="tx1"/>
                </a:solidFill>
                <a:latin typeface="Arial" charset="0"/>
                <a:cs typeface="Arial" charset="0"/>
              </a:defRPr>
            </a:lvl3pPr>
            <a:lvl4pPr marL="1600200" indent="-228600">
              <a:spcBef>
                <a:spcPct val="20000"/>
              </a:spcBef>
              <a:buChar char="–"/>
              <a:defRPr sz="2000">
                <a:solidFill>
                  <a:schemeClr val="tx1"/>
                </a:solidFill>
                <a:latin typeface="Arial" charset="0"/>
                <a:cs typeface="Arial" charset="0"/>
              </a:defRPr>
            </a:lvl4pPr>
            <a:lvl5pPr marL="2057400" indent="-22860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algn="ctr" eaLnBrk="1" hangingPunct="1">
              <a:spcBef>
                <a:spcPct val="0"/>
              </a:spcBef>
              <a:buFontTx/>
              <a:buNone/>
            </a:pPr>
            <a:r>
              <a:rPr lang="fr-FR" altLang="fr-FR" sz="1800" b="1" dirty="0"/>
              <a:t>Produits de santé adaptés aux patients </a:t>
            </a:r>
          </a:p>
        </p:txBody>
      </p:sp>
      <p:sp>
        <p:nvSpPr>
          <p:cNvPr id="14356" name="Text Box 20"/>
          <p:cNvSpPr txBox="1">
            <a:spLocks noChangeArrowheads="1"/>
          </p:cNvSpPr>
          <p:nvPr/>
        </p:nvSpPr>
        <p:spPr bwMode="auto">
          <a:xfrm>
            <a:off x="6588125" y="871601"/>
            <a:ext cx="1873250" cy="581025"/>
          </a:xfrm>
          <a:prstGeom prst="rect">
            <a:avLst/>
          </a:prstGeom>
          <a:noFill/>
          <a:ln>
            <a:noFill/>
          </a:ln>
          <a:effectLst/>
          <a:extLst>
            <a:ext uri="{909E8E84-426E-40DD-AFC4-6F175D3DCCD1}">
              <a14:hiddenFill xmlns:a14="http://schemas.microsoft.com/office/drawing/2010/main">
                <a:solidFill>
                  <a:srgbClr val="FF000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sz="3200">
                <a:solidFill>
                  <a:schemeClr val="tx1"/>
                </a:solidFill>
                <a:latin typeface="Arial" charset="0"/>
                <a:cs typeface="Arial" charset="0"/>
              </a:defRPr>
            </a:lvl1pPr>
            <a:lvl2pPr marL="742950" indent="-285750">
              <a:spcBef>
                <a:spcPct val="20000"/>
              </a:spcBef>
              <a:buChar char="–"/>
              <a:defRPr sz="2800">
                <a:solidFill>
                  <a:schemeClr val="tx1"/>
                </a:solidFill>
                <a:latin typeface="Arial" charset="0"/>
                <a:cs typeface="Arial" charset="0"/>
              </a:defRPr>
            </a:lvl2pPr>
            <a:lvl3pPr marL="1143000" indent="-228600">
              <a:spcBef>
                <a:spcPct val="20000"/>
              </a:spcBef>
              <a:buChar char="•"/>
              <a:defRPr sz="2400">
                <a:solidFill>
                  <a:schemeClr val="tx1"/>
                </a:solidFill>
                <a:latin typeface="Arial" charset="0"/>
                <a:cs typeface="Arial" charset="0"/>
              </a:defRPr>
            </a:lvl3pPr>
            <a:lvl4pPr marL="1600200" indent="-228600">
              <a:spcBef>
                <a:spcPct val="20000"/>
              </a:spcBef>
              <a:buChar char="–"/>
              <a:defRPr sz="2000">
                <a:solidFill>
                  <a:schemeClr val="tx1"/>
                </a:solidFill>
                <a:latin typeface="Arial" charset="0"/>
                <a:cs typeface="Arial" charset="0"/>
              </a:defRPr>
            </a:lvl4pPr>
            <a:lvl5pPr marL="2057400" indent="-22860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eaLnBrk="1" hangingPunct="1">
              <a:spcBef>
                <a:spcPct val="0"/>
              </a:spcBef>
              <a:buFontTx/>
              <a:buNone/>
            </a:pPr>
            <a:r>
              <a:rPr lang="fr-FR" altLang="fr-FR" sz="1600" dirty="0"/>
              <a:t>amélioration </a:t>
            </a:r>
            <a:endParaRPr lang="fr-FR" altLang="fr-FR" sz="1600" dirty="0" smtClean="0"/>
          </a:p>
          <a:p>
            <a:pPr eaLnBrk="1" hangingPunct="1">
              <a:spcBef>
                <a:spcPct val="0"/>
              </a:spcBef>
              <a:buFontTx/>
              <a:buNone/>
            </a:pPr>
            <a:r>
              <a:rPr lang="fr-FR" altLang="fr-FR" sz="1600" dirty="0" smtClean="0"/>
              <a:t>de </a:t>
            </a:r>
            <a:r>
              <a:rPr lang="fr-FR" altLang="fr-FR" sz="1600" dirty="0"/>
              <a:t>la qualité</a:t>
            </a:r>
          </a:p>
        </p:txBody>
      </p:sp>
      <p:sp>
        <p:nvSpPr>
          <p:cNvPr id="14357" name="Text Box 21"/>
          <p:cNvSpPr txBox="1">
            <a:spLocks noChangeArrowheads="1"/>
          </p:cNvSpPr>
          <p:nvPr/>
        </p:nvSpPr>
        <p:spPr bwMode="auto">
          <a:xfrm>
            <a:off x="4668256" y="5840304"/>
            <a:ext cx="1511300" cy="304800"/>
          </a:xfrm>
          <a:prstGeom prst="rect">
            <a:avLst/>
          </a:prstGeom>
          <a:solidFill>
            <a:srgbClr val="00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charset="0"/>
                <a:cs typeface="Arial" charset="0"/>
              </a:defRPr>
            </a:lvl1pPr>
            <a:lvl2pPr marL="742950" indent="-285750">
              <a:spcBef>
                <a:spcPct val="20000"/>
              </a:spcBef>
              <a:buChar char="–"/>
              <a:defRPr sz="2800">
                <a:solidFill>
                  <a:schemeClr val="tx1"/>
                </a:solidFill>
                <a:latin typeface="Arial" charset="0"/>
                <a:cs typeface="Arial" charset="0"/>
              </a:defRPr>
            </a:lvl2pPr>
            <a:lvl3pPr marL="1143000" indent="-228600">
              <a:spcBef>
                <a:spcPct val="20000"/>
              </a:spcBef>
              <a:buChar char="•"/>
              <a:defRPr sz="2400">
                <a:solidFill>
                  <a:schemeClr val="tx1"/>
                </a:solidFill>
                <a:latin typeface="Arial" charset="0"/>
                <a:cs typeface="Arial" charset="0"/>
              </a:defRPr>
            </a:lvl3pPr>
            <a:lvl4pPr marL="1600200" indent="-228600">
              <a:spcBef>
                <a:spcPct val="20000"/>
              </a:spcBef>
              <a:buChar char="–"/>
              <a:defRPr sz="2000">
                <a:solidFill>
                  <a:schemeClr val="tx1"/>
                </a:solidFill>
                <a:latin typeface="Arial" charset="0"/>
                <a:cs typeface="Arial" charset="0"/>
              </a:defRPr>
            </a:lvl4pPr>
            <a:lvl5pPr marL="2057400" indent="-22860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eaLnBrk="1" hangingPunct="1">
              <a:spcBef>
                <a:spcPct val="0"/>
              </a:spcBef>
              <a:buFontTx/>
              <a:buNone/>
            </a:pPr>
            <a:r>
              <a:rPr lang="fr-FR" altLang="fr-FR" sz="1400" dirty="0"/>
              <a:t>communication</a:t>
            </a:r>
          </a:p>
        </p:txBody>
      </p:sp>
      <p:sp>
        <p:nvSpPr>
          <p:cNvPr id="14358" name="Text Box 22"/>
          <p:cNvSpPr txBox="1">
            <a:spLocks noChangeArrowheads="1"/>
          </p:cNvSpPr>
          <p:nvPr/>
        </p:nvSpPr>
        <p:spPr bwMode="auto">
          <a:xfrm>
            <a:off x="1835150" y="2845626"/>
            <a:ext cx="5473700" cy="336550"/>
          </a:xfrm>
          <a:prstGeom prst="rect">
            <a:avLst/>
          </a:prstGeom>
          <a:solidFill>
            <a:srgbClr val="FFFF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charset="0"/>
                <a:cs typeface="Arial" charset="0"/>
              </a:defRPr>
            </a:lvl1pPr>
            <a:lvl2pPr marL="742950" indent="-285750">
              <a:spcBef>
                <a:spcPct val="20000"/>
              </a:spcBef>
              <a:buChar char="–"/>
              <a:defRPr sz="2800">
                <a:solidFill>
                  <a:schemeClr val="tx1"/>
                </a:solidFill>
                <a:latin typeface="Arial" charset="0"/>
                <a:cs typeface="Arial" charset="0"/>
              </a:defRPr>
            </a:lvl2pPr>
            <a:lvl3pPr marL="1143000" indent="-228600">
              <a:spcBef>
                <a:spcPct val="20000"/>
              </a:spcBef>
              <a:buChar char="•"/>
              <a:defRPr sz="2400">
                <a:solidFill>
                  <a:schemeClr val="tx1"/>
                </a:solidFill>
                <a:latin typeface="Arial" charset="0"/>
                <a:cs typeface="Arial" charset="0"/>
              </a:defRPr>
            </a:lvl3pPr>
            <a:lvl4pPr marL="1600200" indent="-228600">
              <a:spcBef>
                <a:spcPct val="20000"/>
              </a:spcBef>
              <a:buChar char="–"/>
              <a:defRPr sz="2000">
                <a:solidFill>
                  <a:schemeClr val="tx1"/>
                </a:solidFill>
                <a:latin typeface="Arial" charset="0"/>
                <a:cs typeface="Arial" charset="0"/>
              </a:defRPr>
            </a:lvl4pPr>
            <a:lvl5pPr marL="2057400" indent="-22860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eaLnBrk="1" hangingPunct="1">
              <a:spcBef>
                <a:spcPct val="50000"/>
              </a:spcBef>
              <a:buFontTx/>
              <a:buNone/>
            </a:pPr>
            <a:r>
              <a:rPr lang="fr-FR" altLang="fr-FR" sz="1600" b="1"/>
              <a:t>Pharmacotechnie  </a:t>
            </a:r>
            <a:endParaRPr lang="fr-FR" altLang="fr-FR" sz="1800" b="1"/>
          </a:p>
        </p:txBody>
      </p:sp>
      <p:sp>
        <p:nvSpPr>
          <p:cNvPr id="14359" name="Text Box 23"/>
          <p:cNvSpPr txBox="1">
            <a:spLocks noChangeArrowheads="1"/>
          </p:cNvSpPr>
          <p:nvPr/>
        </p:nvSpPr>
        <p:spPr bwMode="auto">
          <a:xfrm>
            <a:off x="6732575" y="5483072"/>
            <a:ext cx="1152549" cy="304800"/>
          </a:xfrm>
          <a:prstGeom prst="rect">
            <a:avLst/>
          </a:prstGeom>
          <a:solidFill>
            <a:srgbClr val="00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sz="3200">
                <a:solidFill>
                  <a:schemeClr val="tx1"/>
                </a:solidFill>
                <a:latin typeface="Arial" charset="0"/>
                <a:cs typeface="Arial" charset="0"/>
              </a:defRPr>
            </a:lvl1pPr>
            <a:lvl2pPr marL="742950" indent="-285750">
              <a:spcBef>
                <a:spcPct val="20000"/>
              </a:spcBef>
              <a:buChar char="–"/>
              <a:defRPr sz="2800">
                <a:solidFill>
                  <a:schemeClr val="tx1"/>
                </a:solidFill>
                <a:latin typeface="Arial" charset="0"/>
                <a:cs typeface="Arial" charset="0"/>
              </a:defRPr>
            </a:lvl2pPr>
            <a:lvl3pPr marL="1143000" indent="-228600">
              <a:spcBef>
                <a:spcPct val="20000"/>
              </a:spcBef>
              <a:buChar char="•"/>
              <a:defRPr sz="2400">
                <a:solidFill>
                  <a:schemeClr val="tx1"/>
                </a:solidFill>
                <a:latin typeface="Arial" charset="0"/>
                <a:cs typeface="Arial" charset="0"/>
              </a:defRPr>
            </a:lvl3pPr>
            <a:lvl4pPr marL="1600200" indent="-228600">
              <a:spcBef>
                <a:spcPct val="20000"/>
              </a:spcBef>
              <a:buChar char="–"/>
              <a:defRPr sz="2000">
                <a:solidFill>
                  <a:schemeClr val="tx1"/>
                </a:solidFill>
                <a:latin typeface="Arial" charset="0"/>
                <a:cs typeface="Arial" charset="0"/>
              </a:defRPr>
            </a:lvl4pPr>
            <a:lvl5pPr marL="2057400" indent="-22860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eaLnBrk="1" hangingPunct="1">
              <a:spcBef>
                <a:spcPct val="0"/>
              </a:spcBef>
              <a:buFontTx/>
              <a:buNone/>
            </a:pPr>
            <a:r>
              <a:rPr lang="fr-FR" altLang="fr-FR" sz="1400" dirty="0"/>
              <a:t>stérilisation</a:t>
            </a:r>
          </a:p>
        </p:txBody>
      </p:sp>
      <p:sp>
        <p:nvSpPr>
          <p:cNvPr id="2" name="Espace réservé du numéro de diapositive 1"/>
          <p:cNvSpPr>
            <a:spLocks noGrp="1"/>
          </p:cNvSpPr>
          <p:nvPr>
            <p:ph type="sldNum" sz="quarter" idx="12"/>
          </p:nvPr>
        </p:nvSpPr>
        <p:spPr>
          <a:xfrm>
            <a:off x="6686872" y="6381328"/>
            <a:ext cx="2133600" cy="365125"/>
          </a:xfrm>
        </p:spPr>
        <p:txBody>
          <a:bodyPr/>
          <a:lstStyle/>
          <a:p>
            <a:fld id="{C93F3F6B-A603-4548-ABE9-9F9DEC678465}" type="slidenum">
              <a:rPr lang="fr-FR" smtClean="0"/>
              <a:pPr/>
              <a:t>9</a:t>
            </a:fld>
            <a:endParaRPr lang="fr-FR" dirty="0"/>
          </a:p>
        </p:txBody>
      </p:sp>
      <p:sp>
        <p:nvSpPr>
          <p:cNvPr id="27" name="Rectangle 26"/>
          <p:cNvSpPr/>
          <p:nvPr/>
        </p:nvSpPr>
        <p:spPr>
          <a:xfrm>
            <a:off x="1641672" y="188640"/>
            <a:ext cx="6466835" cy="461665"/>
          </a:xfrm>
          <a:prstGeom prst="rect">
            <a:avLst/>
          </a:prstGeom>
        </p:spPr>
        <p:txBody>
          <a:bodyPr wrap="none">
            <a:spAutoFit/>
          </a:bodyPr>
          <a:lstStyle/>
          <a:p>
            <a:r>
              <a:rPr lang="fr-FR" altLang="fr-FR" sz="2400" dirty="0" smtClean="0">
                <a:latin typeface="Arial" pitchFamily="34" charset="0"/>
                <a:cs typeface="Arial" pitchFamily="34" charset="0"/>
              </a:rPr>
              <a:t>Processus de la Pharmacie à Usage Intérieur </a:t>
            </a:r>
            <a:endParaRPr lang="fr-FR" dirty="0">
              <a:latin typeface="Arial" pitchFamily="34" charset="0"/>
              <a:cs typeface="Arial" pitchFamily="34" charset="0"/>
            </a:endParaRPr>
          </a:p>
        </p:txBody>
      </p:sp>
      <p:sp>
        <p:nvSpPr>
          <p:cNvPr id="28" name="Text Box 6"/>
          <p:cNvSpPr txBox="1">
            <a:spLocks noChangeArrowheads="1"/>
          </p:cNvSpPr>
          <p:nvPr/>
        </p:nvSpPr>
        <p:spPr bwMode="auto">
          <a:xfrm>
            <a:off x="1908199" y="4855623"/>
            <a:ext cx="5472113" cy="366713"/>
          </a:xfrm>
          <a:prstGeom prst="rect">
            <a:avLst/>
          </a:prstGeom>
          <a:solidFill>
            <a:srgbClr val="FFFF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charset="0"/>
                <a:cs typeface="Arial" charset="0"/>
              </a:defRPr>
            </a:lvl1pPr>
            <a:lvl2pPr marL="742950" indent="-285750">
              <a:spcBef>
                <a:spcPct val="20000"/>
              </a:spcBef>
              <a:buChar char="–"/>
              <a:defRPr sz="2800">
                <a:solidFill>
                  <a:schemeClr val="tx1"/>
                </a:solidFill>
                <a:latin typeface="Arial" charset="0"/>
                <a:cs typeface="Arial" charset="0"/>
              </a:defRPr>
            </a:lvl2pPr>
            <a:lvl3pPr marL="1143000" indent="-228600">
              <a:spcBef>
                <a:spcPct val="20000"/>
              </a:spcBef>
              <a:buChar char="•"/>
              <a:defRPr sz="2400">
                <a:solidFill>
                  <a:schemeClr val="tx1"/>
                </a:solidFill>
                <a:latin typeface="Arial" charset="0"/>
                <a:cs typeface="Arial" charset="0"/>
              </a:defRPr>
            </a:lvl3pPr>
            <a:lvl4pPr marL="1600200" indent="-228600">
              <a:spcBef>
                <a:spcPct val="20000"/>
              </a:spcBef>
              <a:buChar char="–"/>
              <a:defRPr sz="2000">
                <a:solidFill>
                  <a:schemeClr val="tx1"/>
                </a:solidFill>
                <a:latin typeface="Arial" charset="0"/>
                <a:cs typeface="Arial" charset="0"/>
              </a:defRPr>
            </a:lvl4pPr>
            <a:lvl5pPr marL="2057400" indent="-22860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eaLnBrk="1" hangingPunct="1">
              <a:spcBef>
                <a:spcPct val="50000"/>
              </a:spcBef>
              <a:buFontTx/>
              <a:buNone/>
            </a:pPr>
            <a:r>
              <a:rPr lang="fr-FR" altLang="fr-FR" sz="1600" b="1" dirty="0"/>
              <a:t>R</a:t>
            </a:r>
            <a:r>
              <a:rPr lang="fr-FR" altLang="fr-FR" sz="1600" b="1" dirty="0" smtClean="0"/>
              <a:t>echerche </a:t>
            </a:r>
            <a:r>
              <a:rPr lang="fr-FR" altLang="fr-FR" sz="1800" dirty="0" smtClean="0"/>
              <a:t>  </a:t>
            </a:r>
            <a:endParaRPr lang="fr-FR" altLang="fr-FR" sz="1800" dirty="0"/>
          </a:p>
        </p:txBody>
      </p:sp>
      <p:sp>
        <p:nvSpPr>
          <p:cNvPr id="29" name="Text Box 11"/>
          <p:cNvSpPr txBox="1">
            <a:spLocks noChangeArrowheads="1"/>
          </p:cNvSpPr>
          <p:nvPr/>
        </p:nvSpPr>
        <p:spPr bwMode="auto">
          <a:xfrm>
            <a:off x="1835150" y="1837563"/>
            <a:ext cx="5402263" cy="703263"/>
          </a:xfrm>
          <a:prstGeom prst="rect">
            <a:avLst/>
          </a:prstGeom>
          <a:solidFill>
            <a:srgbClr val="FFFF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charset="0"/>
                <a:cs typeface="Arial" charset="0"/>
              </a:defRPr>
            </a:lvl1pPr>
            <a:lvl2pPr marL="742950" indent="-285750">
              <a:spcBef>
                <a:spcPct val="20000"/>
              </a:spcBef>
              <a:buChar char="–"/>
              <a:defRPr sz="2800">
                <a:solidFill>
                  <a:schemeClr val="tx1"/>
                </a:solidFill>
                <a:latin typeface="Arial" charset="0"/>
                <a:cs typeface="Arial" charset="0"/>
              </a:defRPr>
            </a:lvl2pPr>
            <a:lvl3pPr marL="1143000" indent="-228600">
              <a:spcBef>
                <a:spcPct val="20000"/>
              </a:spcBef>
              <a:buChar char="•"/>
              <a:defRPr sz="2400">
                <a:solidFill>
                  <a:schemeClr val="tx1"/>
                </a:solidFill>
                <a:latin typeface="Arial" charset="0"/>
                <a:cs typeface="Arial" charset="0"/>
              </a:defRPr>
            </a:lvl3pPr>
            <a:lvl4pPr marL="1600200" indent="-228600">
              <a:spcBef>
                <a:spcPct val="20000"/>
              </a:spcBef>
              <a:buChar char="–"/>
              <a:defRPr sz="2000">
                <a:solidFill>
                  <a:schemeClr val="tx1"/>
                </a:solidFill>
                <a:latin typeface="Arial" charset="0"/>
                <a:cs typeface="Arial" charset="0"/>
              </a:defRPr>
            </a:lvl4pPr>
            <a:lvl5pPr marL="2057400" indent="-22860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eaLnBrk="1" hangingPunct="1">
              <a:spcBef>
                <a:spcPct val="50000"/>
              </a:spcBef>
              <a:buFontTx/>
              <a:buNone/>
            </a:pPr>
            <a:r>
              <a:rPr lang="fr-FR" altLang="fr-FR" sz="1600" b="1" dirty="0"/>
              <a:t>Prise en soins pharmaceutique</a:t>
            </a:r>
          </a:p>
          <a:p>
            <a:pPr eaLnBrk="1" hangingPunct="1">
              <a:spcBef>
                <a:spcPct val="50000"/>
              </a:spcBef>
              <a:buFontTx/>
              <a:buNone/>
            </a:pPr>
            <a:r>
              <a:rPr lang="fr-FR" altLang="fr-FR" sz="1600" b="1" dirty="0"/>
              <a:t>Admission	pendant le séjour             sortie</a:t>
            </a:r>
            <a:endParaRPr lang="fr-FR" altLang="fr-FR" sz="1800" b="1" dirty="0"/>
          </a:p>
        </p:txBody>
      </p:sp>
      <p:sp>
        <p:nvSpPr>
          <p:cNvPr id="30" name="Text Box 6"/>
          <p:cNvSpPr txBox="1">
            <a:spLocks noChangeArrowheads="1"/>
          </p:cNvSpPr>
          <p:nvPr/>
        </p:nvSpPr>
        <p:spPr bwMode="auto">
          <a:xfrm>
            <a:off x="1908199" y="4358513"/>
            <a:ext cx="5472113" cy="338554"/>
          </a:xfrm>
          <a:prstGeom prst="rect">
            <a:avLst/>
          </a:prstGeom>
          <a:solidFill>
            <a:srgbClr val="FFFF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charset="0"/>
                <a:cs typeface="Arial" charset="0"/>
              </a:defRPr>
            </a:lvl1pPr>
            <a:lvl2pPr marL="742950" indent="-285750">
              <a:spcBef>
                <a:spcPct val="20000"/>
              </a:spcBef>
              <a:buChar char="–"/>
              <a:defRPr sz="2800">
                <a:solidFill>
                  <a:schemeClr val="tx1"/>
                </a:solidFill>
                <a:latin typeface="Arial" charset="0"/>
                <a:cs typeface="Arial" charset="0"/>
              </a:defRPr>
            </a:lvl2pPr>
            <a:lvl3pPr marL="1143000" indent="-228600">
              <a:spcBef>
                <a:spcPct val="20000"/>
              </a:spcBef>
              <a:buChar char="•"/>
              <a:defRPr sz="2400">
                <a:solidFill>
                  <a:schemeClr val="tx1"/>
                </a:solidFill>
                <a:latin typeface="Arial" charset="0"/>
                <a:cs typeface="Arial" charset="0"/>
              </a:defRPr>
            </a:lvl3pPr>
            <a:lvl4pPr marL="1600200" indent="-228600">
              <a:spcBef>
                <a:spcPct val="20000"/>
              </a:spcBef>
              <a:buChar char="–"/>
              <a:defRPr sz="2000">
                <a:solidFill>
                  <a:schemeClr val="tx1"/>
                </a:solidFill>
                <a:latin typeface="Arial" charset="0"/>
                <a:cs typeface="Arial" charset="0"/>
              </a:defRPr>
            </a:lvl4pPr>
            <a:lvl5pPr marL="2057400" indent="-22860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eaLnBrk="1" hangingPunct="1">
              <a:spcBef>
                <a:spcPct val="50000"/>
              </a:spcBef>
              <a:buFontTx/>
              <a:buNone/>
            </a:pPr>
            <a:r>
              <a:rPr lang="fr-FR" altLang="fr-FR" sz="1600" b="1" dirty="0" smtClean="0"/>
              <a:t>Formation </a:t>
            </a:r>
            <a:r>
              <a:rPr lang="fr-FR" altLang="fr-FR" sz="1200" dirty="0" smtClean="0"/>
              <a:t>(Pharmaciens, Préparateurs, Infirmiers) </a:t>
            </a:r>
            <a:r>
              <a:rPr lang="fr-FR" altLang="fr-FR" sz="1400" dirty="0" smtClean="0"/>
              <a:t>  </a:t>
            </a:r>
            <a:endParaRPr lang="fr-FR" altLang="fr-FR" sz="1800" dirty="0"/>
          </a:p>
        </p:txBody>
      </p:sp>
      <p:sp>
        <p:nvSpPr>
          <p:cNvPr id="31" name="Text Box 8"/>
          <p:cNvSpPr txBox="1">
            <a:spLocks noChangeArrowheads="1"/>
          </p:cNvSpPr>
          <p:nvPr/>
        </p:nvSpPr>
        <p:spPr bwMode="auto">
          <a:xfrm>
            <a:off x="3132138" y="5422411"/>
            <a:ext cx="1439862" cy="730250"/>
          </a:xfrm>
          <a:prstGeom prst="rect">
            <a:avLst/>
          </a:prstGeom>
          <a:solidFill>
            <a:srgbClr val="00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charset="0"/>
                <a:cs typeface="Arial" charset="0"/>
              </a:defRPr>
            </a:lvl1pPr>
            <a:lvl2pPr marL="742950" indent="-285750">
              <a:spcBef>
                <a:spcPct val="20000"/>
              </a:spcBef>
              <a:buChar char="–"/>
              <a:defRPr sz="2800">
                <a:solidFill>
                  <a:schemeClr val="tx1"/>
                </a:solidFill>
                <a:latin typeface="Arial" charset="0"/>
                <a:cs typeface="Arial" charset="0"/>
              </a:defRPr>
            </a:lvl2pPr>
            <a:lvl3pPr marL="1143000" indent="-228600">
              <a:spcBef>
                <a:spcPct val="20000"/>
              </a:spcBef>
              <a:buChar char="•"/>
              <a:defRPr sz="2400">
                <a:solidFill>
                  <a:schemeClr val="tx1"/>
                </a:solidFill>
                <a:latin typeface="Arial" charset="0"/>
                <a:cs typeface="Arial" charset="0"/>
              </a:defRPr>
            </a:lvl3pPr>
            <a:lvl4pPr marL="1600200" indent="-228600">
              <a:spcBef>
                <a:spcPct val="20000"/>
              </a:spcBef>
              <a:buChar char="–"/>
              <a:defRPr sz="2000">
                <a:solidFill>
                  <a:schemeClr val="tx1"/>
                </a:solidFill>
                <a:latin typeface="Arial" charset="0"/>
                <a:cs typeface="Arial" charset="0"/>
              </a:defRPr>
            </a:lvl4pPr>
            <a:lvl5pPr marL="2057400" indent="-22860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eaLnBrk="1" hangingPunct="1">
              <a:spcBef>
                <a:spcPct val="0"/>
              </a:spcBef>
              <a:buFontTx/>
              <a:buNone/>
            </a:pPr>
            <a:r>
              <a:rPr lang="fr-FR" altLang="fr-FR" sz="1400"/>
              <a:t>responsabilités et formation du personnel</a:t>
            </a:r>
          </a:p>
        </p:txBody>
      </p:sp>
      <p:sp>
        <p:nvSpPr>
          <p:cNvPr id="32" name="Text Box 13"/>
          <p:cNvSpPr txBox="1">
            <a:spLocks noChangeArrowheads="1"/>
          </p:cNvSpPr>
          <p:nvPr/>
        </p:nvSpPr>
        <p:spPr bwMode="auto">
          <a:xfrm>
            <a:off x="4644255" y="5467802"/>
            <a:ext cx="2016112" cy="307777"/>
          </a:xfrm>
          <a:prstGeom prst="rect">
            <a:avLst/>
          </a:prstGeom>
          <a:solidFill>
            <a:srgbClr val="00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sz="3200">
                <a:solidFill>
                  <a:schemeClr val="tx1"/>
                </a:solidFill>
                <a:latin typeface="Arial" charset="0"/>
                <a:cs typeface="Arial" charset="0"/>
              </a:defRPr>
            </a:lvl1pPr>
            <a:lvl2pPr marL="742950" indent="-285750">
              <a:spcBef>
                <a:spcPct val="20000"/>
              </a:spcBef>
              <a:buChar char="–"/>
              <a:defRPr sz="2800">
                <a:solidFill>
                  <a:schemeClr val="tx1"/>
                </a:solidFill>
                <a:latin typeface="Arial" charset="0"/>
                <a:cs typeface="Arial" charset="0"/>
              </a:defRPr>
            </a:lvl2pPr>
            <a:lvl3pPr marL="1143000" indent="-228600">
              <a:spcBef>
                <a:spcPct val="20000"/>
              </a:spcBef>
              <a:buChar char="•"/>
              <a:defRPr sz="2400">
                <a:solidFill>
                  <a:schemeClr val="tx1"/>
                </a:solidFill>
                <a:latin typeface="Arial" charset="0"/>
                <a:cs typeface="Arial" charset="0"/>
              </a:defRPr>
            </a:lvl3pPr>
            <a:lvl4pPr marL="1600200" indent="-228600">
              <a:spcBef>
                <a:spcPct val="20000"/>
              </a:spcBef>
              <a:buChar char="–"/>
              <a:defRPr sz="2000">
                <a:solidFill>
                  <a:schemeClr val="tx1"/>
                </a:solidFill>
                <a:latin typeface="Arial" charset="0"/>
                <a:cs typeface="Arial" charset="0"/>
              </a:defRPr>
            </a:lvl4pPr>
            <a:lvl5pPr marL="2057400" indent="-22860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eaLnBrk="1" hangingPunct="1">
              <a:spcBef>
                <a:spcPct val="0"/>
              </a:spcBef>
              <a:buFontTx/>
              <a:buNone/>
            </a:pPr>
            <a:r>
              <a:rPr lang="fr-FR" altLang="fr-FR" sz="1400" dirty="0"/>
              <a:t>système d’information</a:t>
            </a:r>
          </a:p>
        </p:txBody>
      </p:sp>
    </p:spTree>
    <p:extLst>
      <p:ext uri="{BB962C8B-B14F-4D97-AF65-F5344CB8AC3E}">
        <p14:creationId xmlns:p14="http://schemas.microsoft.com/office/powerpoint/2010/main" val="3708042357"/>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PXID" val="1"/>
  <p:tag name="SID" val="282"/>
</p:tagLst>
</file>

<file path=ppt/tags/tag2.xml><?xml version="1.0" encoding="utf-8"?>
<p:tagLst xmlns:a="http://schemas.openxmlformats.org/drawingml/2006/main" xmlns:r="http://schemas.openxmlformats.org/officeDocument/2006/relationships" xmlns:p="http://schemas.openxmlformats.org/presentationml/2006/main">
  <p:tag name="PXID" val="1"/>
  <p:tag name="SID" val="263"/>
</p:tagLst>
</file>

<file path=ppt/tags/tag3.xml><?xml version="1.0" encoding="utf-8"?>
<p:tagLst xmlns:a="http://schemas.openxmlformats.org/drawingml/2006/main" xmlns:r="http://schemas.openxmlformats.org/officeDocument/2006/relationships" xmlns:p="http://schemas.openxmlformats.org/presentationml/2006/main">
  <p:tag name="PXID" val="1"/>
  <p:tag name="SID" val="324"/>
</p:tagLst>
</file>

<file path=ppt/tags/tag4.xml><?xml version="1.0" encoding="utf-8"?>
<p:tagLst xmlns:a="http://schemas.openxmlformats.org/drawingml/2006/main" xmlns:r="http://schemas.openxmlformats.org/officeDocument/2006/relationships" xmlns:p="http://schemas.openxmlformats.org/presentationml/2006/main">
  <p:tag name="PXID" val="1"/>
  <p:tag name="SID" val="324"/>
</p:tagLst>
</file>

<file path=ppt/tags/tag5.xml><?xml version="1.0" encoding="utf-8"?>
<p:tagLst xmlns:a="http://schemas.openxmlformats.org/drawingml/2006/main" xmlns:r="http://schemas.openxmlformats.org/officeDocument/2006/relationships" xmlns:p="http://schemas.openxmlformats.org/presentationml/2006/main">
  <p:tag name="PXID" val="1"/>
  <p:tag name="SID" val="324"/>
</p:tagLst>
</file>

<file path=ppt/theme/theme1.xml><?xml version="1.0" encoding="utf-8"?>
<a:theme xmlns:a="http://schemas.openxmlformats.org/drawingml/2006/main" name="Thème Office">
  <a:themeElements>
    <a:clrScheme name="Métro">
      <a:dk1>
        <a:sysClr val="windowText" lastClr="000000"/>
      </a:dk1>
      <a:lt1>
        <a:sysClr val="window" lastClr="FFFFFF"/>
      </a:lt1>
      <a:dk2>
        <a:srgbClr val="4E5B6F"/>
      </a:dk2>
      <a:lt2>
        <a:srgbClr val="D6ECFF"/>
      </a:lt2>
      <a:accent1>
        <a:srgbClr val="7FD13B"/>
      </a:accent1>
      <a:accent2>
        <a:srgbClr val="EA157A"/>
      </a:accent2>
      <a:accent3>
        <a:srgbClr val="FEB80A"/>
      </a:accent3>
      <a:accent4>
        <a:srgbClr val="00ADDC"/>
      </a:accent4>
      <a:accent5>
        <a:srgbClr val="738AC8"/>
      </a:accent5>
      <a:accent6>
        <a:srgbClr val="1AB39F"/>
      </a:accent6>
      <a:hlink>
        <a:srgbClr val="EB8803"/>
      </a:hlink>
      <a:folHlink>
        <a:srgbClr val="5F7791"/>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otalTime>0</TotalTime>
  <Words>1656</Words>
  <Application>Microsoft Office PowerPoint</Application>
  <PresentationFormat>Affichage à l'écran (4:3)</PresentationFormat>
  <Paragraphs>377</Paragraphs>
  <Slides>36</Slides>
  <Notes>18</Notes>
  <HiddenSlides>0</HiddenSlides>
  <MMClips>0</MMClips>
  <ScaleCrop>false</ScaleCrop>
  <HeadingPairs>
    <vt:vector size="8" baseType="variant">
      <vt:variant>
        <vt:lpstr>Polices utilisées</vt:lpstr>
      </vt:variant>
      <vt:variant>
        <vt:i4>4</vt:i4>
      </vt:variant>
      <vt:variant>
        <vt:lpstr>Thème</vt:lpstr>
      </vt:variant>
      <vt:variant>
        <vt:i4>1</vt:i4>
      </vt:variant>
      <vt:variant>
        <vt:lpstr>Serveurs OLE incorporés</vt:lpstr>
      </vt:variant>
      <vt:variant>
        <vt:i4>3</vt:i4>
      </vt:variant>
      <vt:variant>
        <vt:lpstr>Titres des diapositives</vt:lpstr>
      </vt:variant>
      <vt:variant>
        <vt:i4>36</vt:i4>
      </vt:variant>
    </vt:vector>
  </HeadingPairs>
  <TitlesOfParts>
    <vt:vector size="44" baseType="lpstr">
      <vt:lpstr>Arial</vt:lpstr>
      <vt:lpstr>Calibri</vt:lpstr>
      <vt:lpstr>Times New Roman</vt:lpstr>
      <vt:lpstr>Wingdings</vt:lpstr>
      <vt:lpstr>Thème Office</vt:lpstr>
      <vt:lpstr>Image bitmap</vt:lpstr>
      <vt:lpstr>Graphique</vt:lpstr>
      <vt:lpstr>Graphique Microsoft Excel</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Populations étudiées</vt:lpstr>
      <vt:lpstr>TEST D’ORIENTATION SPATIO-TEMPORELLE</vt:lpstr>
      <vt:lpstr>Bilan d’observance</vt:lpstr>
      <vt:lpstr>Bilan de fragilité (SEGA)</vt:lpstr>
      <vt:lpstr>Bilan de conciliation</vt:lpstr>
      <vt:lpstr>Bilan de conciliation</vt:lpstr>
      <vt:lpstr>Présentation PowerPoint</vt:lpstr>
      <vt:lpstr>INTERVENTIONS PHAMACEUTIQUES</vt:lpstr>
      <vt:lpstr>INTERVENTIONS PHARMACEUTIQUES</vt:lpstr>
      <vt:lpstr>Présentation PowerPoint</vt:lpstr>
      <vt:lpstr>Conclusion</vt:lpstr>
      <vt:lpstr>Présentation PowerPoint</vt:lpstr>
      <vt:lpstr>Merci pour votre écoute  Merci pour votre engagement  pour les personnes âgées </vt:lpstr>
      <vt:lpstr>Présentation PowerPoint</vt:lpstr>
      <vt:lpstr>Présentation PowerPoint</vt:lpstr>
      <vt:lpstr>Présentation PowerPoint</vt:lpstr>
      <vt:lpstr>Présentation PowerPoint</vt:lpstr>
      <vt:lpstr>Etude EGO (Evaluation Gériatrique à l’Officine)</vt:lpstr>
    </vt:vector>
  </TitlesOfParts>
  <Company>Hewlett-Packard Company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Pharmacie</dc:creator>
  <cp:lastModifiedBy>AGEZ Isabelle</cp:lastModifiedBy>
  <cp:revision>108</cp:revision>
  <cp:lastPrinted>2016-01-19T13:03:49Z</cp:lastPrinted>
  <dcterms:created xsi:type="dcterms:W3CDTF">2016-01-13T09:31:47Z</dcterms:created>
  <dcterms:modified xsi:type="dcterms:W3CDTF">2016-05-20T10:12:10Z</dcterms:modified>
</cp:coreProperties>
</file>