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1" r:id="rId1"/>
  </p:sldMasterIdLst>
  <p:notesMasterIdLst>
    <p:notesMasterId r:id="rId35"/>
  </p:notesMasterIdLst>
  <p:sldIdLst>
    <p:sldId id="298" r:id="rId2"/>
    <p:sldId id="299" r:id="rId3"/>
    <p:sldId id="323" r:id="rId4"/>
    <p:sldId id="329" r:id="rId5"/>
    <p:sldId id="300" r:id="rId6"/>
    <p:sldId id="324" r:id="rId7"/>
    <p:sldId id="318" r:id="rId8"/>
    <p:sldId id="303" r:id="rId9"/>
    <p:sldId id="305" r:id="rId10"/>
    <p:sldId id="325" r:id="rId11"/>
    <p:sldId id="308" r:id="rId12"/>
    <p:sldId id="309" r:id="rId13"/>
    <p:sldId id="269" r:id="rId14"/>
    <p:sldId id="271" r:id="rId15"/>
    <p:sldId id="314" r:id="rId16"/>
    <p:sldId id="272" r:id="rId17"/>
    <p:sldId id="273" r:id="rId18"/>
    <p:sldId id="275" r:id="rId19"/>
    <p:sldId id="277" r:id="rId20"/>
    <p:sldId id="283" r:id="rId21"/>
    <p:sldId id="326" r:id="rId22"/>
    <p:sldId id="281" r:id="rId23"/>
    <p:sldId id="287" r:id="rId24"/>
    <p:sldId id="288" r:id="rId25"/>
    <p:sldId id="321" r:id="rId26"/>
    <p:sldId id="296" r:id="rId27"/>
    <p:sldId id="313" r:id="rId28"/>
    <p:sldId id="297" r:id="rId29"/>
    <p:sldId id="312" r:id="rId30"/>
    <p:sldId id="320" r:id="rId31"/>
    <p:sldId id="322" r:id="rId32"/>
    <p:sldId id="327" r:id="rId33"/>
    <p:sldId id="328" r:id="rId34"/>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094" autoAdjust="0"/>
  </p:normalViewPr>
  <p:slideViewPr>
    <p:cSldViewPr>
      <p:cViewPr varScale="1">
        <p:scale>
          <a:sx n="95" d="100"/>
          <a:sy n="95" d="100"/>
        </p:scale>
        <p:origin x="20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SRV-CREAI\Home\33%20MISSIONS%20TECHNIQUES\3%20APPUI%20TECHNIQUE-Gpes%20W-PARTICIPATION%20TECHNIQUE\2015%20FIR%20ARS%20PACA%20AUTISME\SESSIONS%20TP\PARTICIPANTS\Mod&#232;le.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cat>
            <c:strRef>
              <c:f>'Participants Avignon'!$B$68:$B$89</c:f>
              <c:strCache>
                <c:ptCount val="22"/>
                <c:pt idx="0">
                  <c:v>CHEF DE SERVICE</c:v>
                </c:pt>
                <c:pt idx="1">
                  <c:v>KINESITHERAPEUTE</c:v>
                </c:pt>
                <c:pt idx="2">
                  <c:v>ANIMATEUR(TRICE)</c:v>
                </c:pt>
                <c:pt idx="3">
                  <c:v>PSYCHOMOTRICIEN(NE)</c:v>
                </c:pt>
                <c:pt idx="4">
                  <c:v>AGENT A DOMICILE</c:v>
                </c:pt>
                <c:pt idx="5">
                  <c:v>MONITEUR(TRICE)-EDUCATEUR(TRICE)</c:v>
                </c:pt>
                <c:pt idx="6">
                  <c:v>AUXILIAIRE DE VIE</c:v>
                </c:pt>
                <c:pt idx="7">
                  <c:v>COORDINATEUR(TRICE)</c:v>
                </c:pt>
                <c:pt idx="8">
                  <c:v>FORMATEUR(TRICE)</c:v>
                </c:pt>
                <c:pt idx="9">
                  <c:v>ASSISTANTE SOCIALE</c:v>
                </c:pt>
                <c:pt idx="10">
                  <c:v>ENSEIGNANT(E)</c:v>
                </c:pt>
                <c:pt idx="11">
                  <c:v>INFIRMIER(E)</c:v>
                </c:pt>
                <c:pt idx="12">
                  <c:v>AIDE MEDICO PSYCHOLOGIQUE</c:v>
                </c:pt>
                <c:pt idx="13">
                  <c:v>MEDECIN</c:v>
                </c:pt>
                <c:pt idx="14">
                  <c:v>AGENT MISSION HANDICAP</c:v>
                </c:pt>
                <c:pt idx="15">
                  <c:v>DIRECTEUR(TRICE)</c:v>
                </c:pt>
                <c:pt idx="16">
                  <c:v>PSYCHOLOGUE</c:v>
                </c:pt>
                <c:pt idx="17">
                  <c:v>EDUCATEUR(TRICE) DE JEUNES ENFANTS</c:v>
                </c:pt>
                <c:pt idx="18">
                  <c:v>AUTRE</c:v>
                </c:pt>
                <c:pt idx="19">
                  <c:v>EDUCATEUR(TRICE) SPECIALISE(E)</c:v>
                </c:pt>
                <c:pt idx="20">
                  <c:v>ANIMATEUR(TRICE) RAM</c:v>
                </c:pt>
                <c:pt idx="21">
                  <c:v>AUXILIAIRE DE PUERICULTURE</c:v>
                </c:pt>
              </c:strCache>
            </c:strRef>
          </c:cat>
          <c:val>
            <c:numRef>
              <c:f>'Participants Avignon'!$C$68:$C$89</c:f>
              <c:numCache>
                <c:formatCode>General</c:formatCode>
                <c:ptCount val="22"/>
                <c:pt idx="0" formatCode="0">
                  <c:v>2</c:v>
                </c:pt>
                <c:pt idx="1">
                  <c:v>2</c:v>
                </c:pt>
                <c:pt idx="2">
                  <c:v>3</c:v>
                </c:pt>
                <c:pt idx="3">
                  <c:v>4</c:v>
                </c:pt>
                <c:pt idx="4" formatCode="0">
                  <c:v>5</c:v>
                </c:pt>
                <c:pt idx="5">
                  <c:v>5</c:v>
                </c:pt>
                <c:pt idx="6">
                  <c:v>6</c:v>
                </c:pt>
                <c:pt idx="7">
                  <c:v>6</c:v>
                </c:pt>
                <c:pt idx="8">
                  <c:v>6</c:v>
                </c:pt>
                <c:pt idx="9">
                  <c:v>7</c:v>
                </c:pt>
                <c:pt idx="10">
                  <c:v>7</c:v>
                </c:pt>
                <c:pt idx="11">
                  <c:v>7</c:v>
                </c:pt>
                <c:pt idx="12">
                  <c:v>8</c:v>
                </c:pt>
                <c:pt idx="13">
                  <c:v>11</c:v>
                </c:pt>
                <c:pt idx="14">
                  <c:v>12</c:v>
                </c:pt>
                <c:pt idx="15">
                  <c:v>12</c:v>
                </c:pt>
                <c:pt idx="16">
                  <c:v>12</c:v>
                </c:pt>
                <c:pt idx="17">
                  <c:v>16</c:v>
                </c:pt>
                <c:pt idx="18">
                  <c:v>20</c:v>
                </c:pt>
                <c:pt idx="19">
                  <c:v>25</c:v>
                </c:pt>
                <c:pt idx="20">
                  <c:v>29</c:v>
                </c:pt>
                <c:pt idx="21">
                  <c:v>39</c:v>
                </c:pt>
              </c:numCache>
            </c:numRef>
          </c:val>
          <c:extLst>
            <c:ext xmlns:c16="http://schemas.microsoft.com/office/drawing/2014/chart" uri="{C3380CC4-5D6E-409C-BE32-E72D297353CC}">
              <c16:uniqueId val="{00000000-EBEC-4A6C-9E1A-48AE88B1809C}"/>
            </c:ext>
          </c:extLst>
        </c:ser>
        <c:dLbls>
          <c:showLegendKey val="0"/>
          <c:showVal val="0"/>
          <c:showCatName val="0"/>
          <c:showSerName val="0"/>
          <c:showPercent val="0"/>
          <c:showBubbleSize val="0"/>
        </c:dLbls>
        <c:gapWidth val="182"/>
        <c:axId val="-2136580648"/>
        <c:axId val="2070055912"/>
      </c:barChart>
      <c:catAx>
        <c:axId val="-21365806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070055912"/>
        <c:crosses val="autoZero"/>
        <c:auto val="1"/>
        <c:lblAlgn val="ctr"/>
        <c:lblOffset val="100"/>
        <c:noMultiLvlLbl val="0"/>
      </c:catAx>
      <c:valAx>
        <c:axId val="20700559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1365806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826167A-7498-463D-93DF-526567CC9D39}" type="datetimeFigureOut">
              <a:rPr lang="fr-FR" smtClean="0"/>
              <a:pPr/>
              <a:t>02/11/2016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CF5234D-8310-4DC4-B3CA-FFABDD552742}" type="slidenum">
              <a:rPr lang="fr-FR" smtClean="0"/>
              <a:pPr/>
              <a:t>‹N°›</a:t>
            </a:fld>
            <a:endParaRPr lang="fr-FR"/>
          </a:p>
        </p:txBody>
      </p:sp>
    </p:spTree>
    <p:extLst>
      <p:ext uri="{BB962C8B-B14F-4D97-AF65-F5344CB8AC3E}">
        <p14:creationId xmlns:p14="http://schemas.microsoft.com/office/powerpoint/2010/main" val="3663580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18</a:t>
            </a:fld>
            <a:endParaRPr lang="fr-FR"/>
          </a:p>
        </p:txBody>
      </p:sp>
    </p:spTree>
    <p:extLst>
      <p:ext uri="{BB962C8B-B14F-4D97-AF65-F5344CB8AC3E}">
        <p14:creationId xmlns:p14="http://schemas.microsoft.com/office/powerpoint/2010/main" val="496567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Professionnels</a:t>
            </a:r>
            <a:r>
              <a:rPr lang="fr-FR" baseline="0" dirty="0"/>
              <a:t> : incitation à faire participer les professionnels des secteurs logistique et administratif.</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21</a:t>
            </a:fld>
            <a:endParaRPr lang="fr-FR"/>
          </a:p>
        </p:txBody>
      </p:sp>
    </p:spTree>
    <p:extLst>
      <p:ext uri="{BB962C8B-B14F-4D97-AF65-F5344CB8AC3E}">
        <p14:creationId xmlns:p14="http://schemas.microsoft.com/office/powerpoint/2010/main" val="2594717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9 sessions au lieu de 8 prévues pour satisfaire la</a:t>
            </a:r>
            <a:r>
              <a:rPr lang="fr-FR" baseline="0" dirty="0"/>
              <a:t> demande plus forte que prévue.</a:t>
            </a:r>
          </a:p>
          <a:p>
            <a:r>
              <a:rPr lang="fr-FR" baseline="0" dirty="0"/>
              <a:t>Bon nombre de structures seraient encore intéressées par ce type de journées.</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23</a:t>
            </a:fld>
            <a:endParaRPr lang="fr-FR"/>
          </a:p>
        </p:txBody>
      </p:sp>
    </p:spTree>
    <p:extLst>
      <p:ext uri="{BB962C8B-B14F-4D97-AF65-F5344CB8AC3E}">
        <p14:creationId xmlns:p14="http://schemas.microsoft.com/office/powerpoint/2010/main" val="3178881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Préciser que le module 2 n’a été mis</a:t>
            </a:r>
            <a:r>
              <a:rPr lang="fr-FR" baseline="0" dirty="0"/>
              <a:t> en place qu’en PACA…</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26</a:t>
            </a:fld>
            <a:endParaRPr lang="fr-FR"/>
          </a:p>
        </p:txBody>
      </p:sp>
    </p:spTree>
    <p:extLst>
      <p:ext uri="{BB962C8B-B14F-4D97-AF65-F5344CB8AC3E}">
        <p14:creationId xmlns:p14="http://schemas.microsoft.com/office/powerpoint/2010/main" val="2681562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Préciser que le module 2 n’a été mis</a:t>
            </a:r>
            <a:r>
              <a:rPr lang="fr-FR" baseline="0" dirty="0"/>
              <a:t> en place qu’en PACA…</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30</a:t>
            </a:fld>
            <a:endParaRPr lang="fr-FR"/>
          </a:p>
        </p:txBody>
      </p:sp>
    </p:spTree>
    <p:extLst>
      <p:ext uri="{BB962C8B-B14F-4D97-AF65-F5344CB8AC3E}">
        <p14:creationId xmlns:p14="http://schemas.microsoft.com/office/powerpoint/2010/main" val="16230547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 certain nombre de participants, familles comme professionnels, s’attendait à directement acquérir des méthodes d’accompagnement qui les aideraient à faire face aux situations rencontrées au quotidien. Nous avons pu constater une forte demande en ce sens. Or, ce n’était pas l’objet de ce dispositif qui était destiné à la diffusion du socle de connaissances.</a:t>
            </a:r>
          </a:p>
          <a:p>
            <a:r>
              <a:rPr lang="fr-FR" dirty="0"/>
              <a:t>Le module 2 va en partie répondre à cette attente. Mais les RBPP de 2012 ne traitent que de la coordination des interventions et non pas des outils d’accompagnement eux-mêmes. Par ailleurs, elles s’adressent aux personnes intervenant au niveau de la coordination et non à tous les accompagnants. Cette attente vis-à-vis des outils risque donc de rester insatisfaite.</a:t>
            </a:r>
          </a:p>
          <a:p>
            <a:r>
              <a:rPr lang="fr-FR" dirty="0"/>
              <a:t>Dans la perspective d’un 4</a:t>
            </a:r>
            <a:r>
              <a:rPr lang="fr-FR" baseline="30000" dirty="0"/>
              <a:t>ème</a:t>
            </a:r>
            <a:r>
              <a:rPr lang="fr-FR" dirty="0"/>
              <a:t> plan autisme, il apparaît nécessaire de développer dans notre région des dispositifs de formation, des professionnels et des familles, aux outils pratiques d’accompagnement. Cela pourrait prendre la forme d’ateliers, ciblant davantage les publics en fonction de leurs besoins. Le format conférence n’est sans doute plus le format approprié pour répondre à ces besoins de formation moins théorique.</a:t>
            </a:r>
          </a:p>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31</a:t>
            </a:fld>
            <a:endParaRPr lang="fr-FR"/>
          </a:p>
        </p:txBody>
      </p:sp>
    </p:spTree>
    <p:extLst>
      <p:ext uri="{BB962C8B-B14F-4D97-AF65-F5344CB8AC3E}">
        <p14:creationId xmlns:p14="http://schemas.microsoft.com/office/powerpoint/2010/main" val="35814238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32</a:t>
            </a:fld>
            <a:endParaRPr lang="fr-FR"/>
          </a:p>
        </p:txBody>
      </p:sp>
    </p:spTree>
    <p:extLst>
      <p:ext uri="{BB962C8B-B14F-4D97-AF65-F5344CB8AC3E}">
        <p14:creationId xmlns:p14="http://schemas.microsoft.com/office/powerpoint/2010/main" val="29623671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33</a:t>
            </a:fld>
            <a:endParaRPr lang="fr-FR"/>
          </a:p>
        </p:txBody>
      </p:sp>
    </p:spTree>
    <p:extLst>
      <p:ext uri="{BB962C8B-B14F-4D97-AF65-F5344CB8AC3E}">
        <p14:creationId xmlns:p14="http://schemas.microsoft.com/office/powerpoint/2010/main" val="3295295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Préciser que le module 2 n’a été mis</a:t>
            </a:r>
            <a:r>
              <a:rPr lang="fr-FR" baseline="0" dirty="0"/>
              <a:t> en place qu’en PACA…</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4</a:t>
            </a:fld>
            <a:endParaRPr lang="fr-FR"/>
          </a:p>
        </p:txBody>
      </p:sp>
    </p:spTree>
    <p:extLst>
      <p:ext uri="{BB962C8B-B14F-4D97-AF65-F5344CB8AC3E}">
        <p14:creationId xmlns:p14="http://schemas.microsoft.com/office/powerpoint/2010/main" val="2261119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Préciser notre volonté d’atteindre un public plus large en proposant des</a:t>
            </a:r>
            <a:r>
              <a:rPr lang="fr-FR" baseline="0" dirty="0"/>
              <a:t> sessions le samedi et en soirée</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5</a:t>
            </a:fld>
            <a:endParaRPr lang="fr-FR"/>
          </a:p>
        </p:txBody>
      </p:sp>
    </p:spTree>
    <p:extLst>
      <p:ext uri="{BB962C8B-B14F-4D97-AF65-F5344CB8AC3E}">
        <p14:creationId xmlns:p14="http://schemas.microsoft.com/office/powerpoint/2010/main" val="492289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Préciser notre volonté d’atteindre un public plus large en proposant des</a:t>
            </a:r>
            <a:r>
              <a:rPr lang="fr-FR" baseline="0" dirty="0"/>
              <a:t> sessions le samedi et en soirée</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6</a:t>
            </a:fld>
            <a:endParaRPr lang="fr-FR"/>
          </a:p>
        </p:txBody>
      </p:sp>
    </p:spTree>
    <p:extLst>
      <p:ext uri="{BB962C8B-B14F-4D97-AF65-F5344CB8AC3E}">
        <p14:creationId xmlns:p14="http://schemas.microsoft.com/office/powerpoint/2010/main" val="2183074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Préciser qu’on a opté pour une diffusion plus large pour atteindre </a:t>
            </a:r>
            <a:r>
              <a:rPr lang="fr-FR" baseline="0" dirty="0"/>
              <a:t>plus de familles et des CSP plus variées</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7</a:t>
            </a:fld>
            <a:endParaRPr lang="fr-FR"/>
          </a:p>
        </p:txBody>
      </p:sp>
    </p:spTree>
    <p:extLst>
      <p:ext uri="{BB962C8B-B14F-4D97-AF65-F5344CB8AC3E}">
        <p14:creationId xmlns:p14="http://schemas.microsoft.com/office/powerpoint/2010/main" val="1089422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Préciser</a:t>
            </a:r>
            <a:r>
              <a:rPr lang="fr-FR" baseline="0" dirty="0"/>
              <a:t> que deux des plus grosses sessions en nombre d’inscrits (Marseille le 28 novembre et Toulon le 7 décembre) ont connu une faible affluence le jour j compte tenu des événements de Paris</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11</a:t>
            </a:fld>
            <a:endParaRPr lang="fr-FR"/>
          </a:p>
        </p:txBody>
      </p:sp>
    </p:spTree>
    <p:extLst>
      <p:ext uri="{BB962C8B-B14F-4D97-AF65-F5344CB8AC3E}">
        <p14:creationId xmlns:p14="http://schemas.microsoft.com/office/powerpoint/2010/main" val="35010827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a:t>
            </a:r>
            <a:r>
              <a:rPr lang="fr-FR" baseline="0" dirty="0"/>
              <a:t> statistiques ne prennent pas en comptes les</a:t>
            </a:r>
            <a:r>
              <a:rPr lang="fr-FR" dirty="0"/>
              <a:t> proches/familles</a:t>
            </a:r>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14</a:t>
            </a:fld>
            <a:endParaRPr lang="fr-FR"/>
          </a:p>
        </p:txBody>
      </p:sp>
    </p:spTree>
    <p:extLst>
      <p:ext uri="{BB962C8B-B14F-4D97-AF65-F5344CB8AC3E}">
        <p14:creationId xmlns:p14="http://schemas.microsoft.com/office/powerpoint/2010/main" val="465286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Ces</a:t>
            </a:r>
            <a:r>
              <a:rPr lang="fr-FR" baseline="0" dirty="0"/>
              <a:t> statistiques ne prennent pas en comptes les</a:t>
            </a:r>
            <a:r>
              <a:rPr lang="fr-FR" dirty="0"/>
              <a:t> proches/familles</a:t>
            </a:r>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15</a:t>
            </a:fld>
            <a:endParaRPr lang="fr-FR"/>
          </a:p>
        </p:txBody>
      </p:sp>
    </p:spTree>
    <p:extLst>
      <p:ext uri="{BB962C8B-B14F-4D97-AF65-F5344CB8AC3E}">
        <p14:creationId xmlns:p14="http://schemas.microsoft.com/office/powerpoint/2010/main" val="1960216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Incohérence entre les déclarations du formulaire d’inscription</a:t>
            </a:r>
            <a:r>
              <a:rPr lang="fr-FR" baseline="0" dirty="0"/>
              <a:t> et du questionnaire d’évaluation</a:t>
            </a:r>
            <a:endParaRPr lang="fr-FR" dirty="0"/>
          </a:p>
        </p:txBody>
      </p:sp>
      <p:sp>
        <p:nvSpPr>
          <p:cNvPr id="4" name="Espace réservé du numéro de diapositive 3"/>
          <p:cNvSpPr>
            <a:spLocks noGrp="1"/>
          </p:cNvSpPr>
          <p:nvPr>
            <p:ph type="sldNum" sz="quarter" idx="10"/>
          </p:nvPr>
        </p:nvSpPr>
        <p:spPr/>
        <p:txBody>
          <a:bodyPr/>
          <a:lstStyle/>
          <a:p>
            <a:fld id="{0CF5234D-8310-4DC4-B3CA-FFABDD552742}" type="slidenum">
              <a:rPr lang="fr-FR" smtClean="0"/>
              <a:pPr/>
              <a:t>17</a:t>
            </a:fld>
            <a:endParaRPr lang="fr-FR"/>
          </a:p>
        </p:txBody>
      </p:sp>
    </p:spTree>
    <p:extLst>
      <p:ext uri="{BB962C8B-B14F-4D97-AF65-F5344CB8AC3E}">
        <p14:creationId xmlns:p14="http://schemas.microsoft.com/office/powerpoint/2010/main" val="1431323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DF36A2E-BFD6-4E94-806B-8D749BE49A46}" type="datetimeFigureOut">
              <a:rPr lang="fr-FR" smtClean="0"/>
              <a:pPr/>
              <a:t>02/11/2016</a:t>
            </a:fld>
            <a:endParaRPr lang="fr-F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EFC25CE-C2A6-4610-A44C-3E40059C2253}" type="slidenum">
              <a:rPr lang="fr-FR" smtClean="0"/>
              <a:pPr/>
              <a:t>‹N°›</a:t>
            </a:fld>
            <a:endParaRPr lang="fr-FR"/>
          </a:p>
        </p:txBody>
      </p:sp>
    </p:spTree>
    <p:extLst>
      <p:ext uri="{BB962C8B-B14F-4D97-AF65-F5344CB8AC3E}">
        <p14:creationId xmlns:p14="http://schemas.microsoft.com/office/powerpoint/2010/main" val="46259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397860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7DF36A2E-BFD6-4E94-806B-8D749BE49A46}" type="datetimeFigureOut">
              <a:rPr lang="fr-FR" smtClean="0"/>
              <a:pPr/>
              <a:t>02/11/2016</a:t>
            </a:fld>
            <a:endParaRPr lang="fr-FR"/>
          </a:p>
        </p:txBody>
      </p:sp>
      <p:sp>
        <p:nvSpPr>
          <p:cNvPr id="5" name="Footer Placeholder 4"/>
          <p:cNvSpPr>
            <a:spLocks noGrp="1"/>
          </p:cNvSpPr>
          <p:nvPr>
            <p:ph type="ftr" sz="quarter" idx="11"/>
          </p:nvPr>
        </p:nvSpPr>
        <p:spPr>
          <a:xfrm>
            <a:off x="581192" y="5951810"/>
            <a:ext cx="5922209" cy="365125"/>
          </a:xfrm>
        </p:spPr>
        <p:txBody>
          <a:bodyPr/>
          <a:lstStyle/>
          <a:p>
            <a:endParaRPr lang="fr-F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EFC25CE-C2A6-4610-A44C-3E40059C2253}" type="slidenum">
              <a:rPr lang="fr-FR" smtClean="0"/>
              <a:pPr/>
              <a:t>‹N°›</a:t>
            </a:fld>
            <a:endParaRPr lang="fr-FR"/>
          </a:p>
        </p:txBody>
      </p:sp>
    </p:spTree>
    <p:extLst>
      <p:ext uri="{BB962C8B-B14F-4D97-AF65-F5344CB8AC3E}">
        <p14:creationId xmlns:p14="http://schemas.microsoft.com/office/powerpoint/2010/main" val="1003485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2422690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7DF36A2E-BFD6-4E94-806B-8D749BE49A46}" type="datetimeFigureOut">
              <a:rPr lang="fr-FR" smtClean="0"/>
              <a:pPr/>
              <a:t>02/11/2016</a:t>
            </a:fld>
            <a:endParaRPr lang="fr-F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EFC25CE-C2A6-4610-A44C-3E40059C2253}" type="slidenum">
              <a:rPr lang="fr-FR" smtClean="0"/>
              <a:pPr/>
              <a:t>‹N°›</a:t>
            </a:fld>
            <a:endParaRPr lang="fr-FR"/>
          </a:p>
        </p:txBody>
      </p:sp>
    </p:spTree>
    <p:extLst>
      <p:ext uri="{BB962C8B-B14F-4D97-AF65-F5344CB8AC3E}">
        <p14:creationId xmlns:p14="http://schemas.microsoft.com/office/powerpoint/2010/main" val="3500275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78160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2076493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302233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2352961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DF36A2E-BFD6-4E94-806B-8D749BE49A46}" type="datetimeFigureOut">
              <a:rPr lang="fr-FR" smtClean="0"/>
              <a:pPr/>
              <a:t>02/11/2016</a:t>
            </a:fld>
            <a:endParaRPr lang="fr-F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7EFC25CE-C2A6-4610-A44C-3E40059C2253}" type="slidenum">
              <a:rPr lang="fr-FR" smtClean="0"/>
              <a:pPr/>
              <a:t>‹N°›</a:t>
            </a:fld>
            <a:endParaRPr lang="fr-FR"/>
          </a:p>
        </p:txBody>
      </p:sp>
    </p:spTree>
    <p:extLst>
      <p:ext uri="{BB962C8B-B14F-4D97-AF65-F5344CB8AC3E}">
        <p14:creationId xmlns:p14="http://schemas.microsoft.com/office/powerpoint/2010/main" val="2696052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DF36A2E-BFD6-4E94-806B-8D749BE49A46}" type="datetimeFigureOut">
              <a:rPr lang="fr-FR" smtClean="0"/>
              <a:pPr/>
              <a:t>02/11/2016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EFC25CE-C2A6-4610-A44C-3E40059C2253}" type="slidenum">
              <a:rPr lang="fr-FR" smtClean="0"/>
              <a:pPr/>
              <a:t>‹N°›</a:t>
            </a:fld>
            <a:endParaRPr lang="fr-FR"/>
          </a:p>
        </p:txBody>
      </p:sp>
    </p:spTree>
    <p:extLst>
      <p:ext uri="{BB962C8B-B14F-4D97-AF65-F5344CB8AC3E}">
        <p14:creationId xmlns:p14="http://schemas.microsoft.com/office/powerpoint/2010/main" val="211142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7DF36A2E-BFD6-4E94-806B-8D749BE49A46}" type="datetimeFigureOut">
              <a:rPr lang="fr-FR" smtClean="0"/>
              <a:pPr/>
              <a:t>02/11/2016</a:t>
            </a:fld>
            <a:endParaRPr lang="fr-FR"/>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fr-FR"/>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7EFC25CE-C2A6-4610-A44C-3E40059C2253}" type="slidenum">
              <a:rPr lang="fr-FR" smtClean="0"/>
              <a:pPr/>
              <a:t>‹N°›</a:t>
            </a:fld>
            <a:endParaRPr lang="fr-FR"/>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63076406"/>
      </p:ext>
    </p:extLst>
  </p:cSld>
  <p:clrMap bg1="lt1" tx1="dk1" bg2="lt2" tx2="dk2" accent1="accent1" accent2="accent2" accent3="accent3" accent4="accent4" accent5="accent5" accent6="accent6" hlink="hlink" folHlink="folHlink"/>
  <p:sldLayoutIdLst>
    <p:sldLayoutId id="2147484132" r:id="rId1"/>
    <p:sldLayoutId id="2147484133" r:id="rId2"/>
    <p:sldLayoutId id="2147484134" r:id="rId3"/>
    <p:sldLayoutId id="2147484135" r:id="rId4"/>
    <p:sldLayoutId id="2147484136" r:id="rId5"/>
    <p:sldLayoutId id="2147484137" r:id="rId6"/>
    <p:sldLayoutId id="2147484138" r:id="rId7"/>
    <p:sldLayoutId id="2147484139" r:id="rId8"/>
    <p:sldLayoutId id="2147484140" r:id="rId9"/>
    <p:sldLayoutId id="2147484141" r:id="rId10"/>
    <p:sldLayoutId id="2147484142"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1690801"/>
            <a:ext cx="6892280" cy="1156900"/>
          </a:xfrm>
        </p:spPr>
        <p:txBody>
          <a:bodyPr>
            <a:normAutofit fontScale="90000"/>
          </a:bodyPr>
          <a:lstStyle/>
          <a:p>
            <a:pPr algn="ctr"/>
            <a:r>
              <a:rPr lang="fr-FR" sz="3600" dirty="0">
                <a:solidFill>
                  <a:schemeClr val="bg2">
                    <a:lumMod val="25000"/>
                  </a:schemeClr>
                </a:solidFill>
              </a:rPr>
              <a:t>Mise en œuvre de la mesure 34</a:t>
            </a:r>
            <a:br>
              <a:rPr lang="fr-FR" sz="3600" dirty="0">
                <a:solidFill>
                  <a:schemeClr val="bg2">
                    <a:lumMod val="25000"/>
                  </a:schemeClr>
                </a:solidFill>
              </a:rPr>
            </a:br>
            <a:r>
              <a:rPr lang="fr-FR" sz="3600" dirty="0">
                <a:solidFill>
                  <a:schemeClr val="bg2">
                    <a:lumMod val="25000"/>
                  </a:schemeClr>
                </a:solidFill>
              </a:rPr>
              <a:t>du 3</a:t>
            </a:r>
            <a:r>
              <a:rPr lang="fr-FR" sz="3600" baseline="30000" dirty="0">
                <a:solidFill>
                  <a:schemeClr val="bg2">
                    <a:lumMod val="25000"/>
                  </a:schemeClr>
                </a:solidFill>
              </a:rPr>
              <a:t>ème</a:t>
            </a:r>
            <a:r>
              <a:rPr lang="fr-FR" sz="3600" dirty="0">
                <a:solidFill>
                  <a:schemeClr val="bg2">
                    <a:lumMod val="25000"/>
                  </a:schemeClr>
                </a:solidFill>
              </a:rPr>
              <a:t> plan autisme 2013-2017</a:t>
            </a:r>
          </a:p>
        </p:txBody>
      </p:sp>
      <p:pic>
        <p:nvPicPr>
          <p:cNvPr id="5" name="Image 4" descr="Logos.png"/>
          <p:cNvPicPr>
            <a:picLocks noChangeAspect="1"/>
          </p:cNvPicPr>
          <p:nvPr/>
        </p:nvPicPr>
        <p:blipFill>
          <a:blip r:embed="rId3" cstate="print"/>
          <a:stretch>
            <a:fillRect/>
          </a:stretch>
        </p:blipFill>
        <p:spPr>
          <a:xfrm>
            <a:off x="3108906" y="620687"/>
            <a:ext cx="2808312" cy="9361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8208912" cy="936104"/>
          </a:xfrm>
        </p:spPr>
        <p:txBody>
          <a:bodyPr>
            <a:normAutofit fontScale="90000"/>
          </a:bodyPr>
          <a:lstStyle/>
          <a:p>
            <a:pPr algn="ctr"/>
            <a:r>
              <a:rPr lang="fr-FR" b="1" dirty="0"/>
              <a:t>Demi-journées (3h) </a:t>
            </a:r>
            <a:br>
              <a:rPr lang="fr-FR" b="1" dirty="0"/>
            </a:br>
            <a:r>
              <a:rPr lang="fr-FR" b="1" dirty="0"/>
              <a:t>de Sensibilisation Tout Public</a:t>
            </a:r>
          </a:p>
        </p:txBody>
      </p:sp>
      <p:sp>
        <p:nvSpPr>
          <p:cNvPr id="3" name="Espace réservé du contenu 2"/>
          <p:cNvSpPr>
            <a:spLocks noGrp="1"/>
          </p:cNvSpPr>
          <p:nvPr>
            <p:ph sz="half" idx="1"/>
          </p:nvPr>
        </p:nvSpPr>
        <p:spPr>
          <a:xfrm>
            <a:off x="467544" y="1772816"/>
            <a:ext cx="7992888" cy="2232248"/>
          </a:xfrm>
        </p:spPr>
        <p:txBody>
          <a:bodyPr>
            <a:normAutofit/>
          </a:bodyPr>
          <a:lstStyle/>
          <a:p>
            <a:pPr lvl="1"/>
            <a:r>
              <a:rPr lang="fr-FR" sz="1800" dirty="0">
                <a:solidFill>
                  <a:schemeClr val="bg2">
                    <a:lumMod val="25000"/>
                  </a:schemeClr>
                </a:solidFill>
              </a:rPr>
              <a:t>Gratuites</a:t>
            </a:r>
          </a:p>
          <a:p>
            <a:pPr lvl="1"/>
            <a:r>
              <a:rPr lang="fr-FR" sz="1800" dirty="0">
                <a:solidFill>
                  <a:schemeClr val="bg2">
                    <a:lumMod val="25000"/>
                  </a:schemeClr>
                </a:solidFill>
              </a:rPr>
              <a:t>Ouvertes à tous les publics</a:t>
            </a:r>
          </a:p>
          <a:p>
            <a:pPr lvl="1"/>
            <a:r>
              <a:rPr lang="fr-FR" sz="1800" b="1" dirty="0">
                <a:solidFill>
                  <a:schemeClr val="bg2">
                    <a:lumMod val="25000"/>
                  </a:schemeClr>
                </a:solidFill>
              </a:rPr>
              <a:t>10 sessions</a:t>
            </a:r>
            <a:r>
              <a:rPr lang="fr-FR" sz="1800" dirty="0">
                <a:solidFill>
                  <a:schemeClr val="bg2">
                    <a:lumMod val="25000"/>
                  </a:schemeClr>
                </a:solidFill>
              </a:rPr>
              <a:t> organisées sur les 6 départements de la Région PACA</a:t>
            </a:r>
          </a:p>
          <a:p>
            <a:pPr lvl="1"/>
            <a:r>
              <a:rPr lang="fr-FR" sz="1800" dirty="0">
                <a:solidFill>
                  <a:schemeClr val="bg2">
                    <a:lumMod val="25000"/>
                  </a:schemeClr>
                </a:solidFill>
              </a:rPr>
              <a:t>D’octobre à décembre 2015</a:t>
            </a:r>
          </a:p>
        </p:txBody>
      </p:sp>
    </p:spTree>
    <p:extLst>
      <p:ext uri="{BB962C8B-B14F-4D97-AF65-F5344CB8AC3E}">
        <p14:creationId xmlns:p14="http://schemas.microsoft.com/office/powerpoint/2010/main" val="901135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87475"/>
            <a:ext cx="8219256" cy="797310"/>
          </a:xfrm>
        </p:spPr>
        <p:txBody>
          <a:bodyPr/>
          <a:lstStyle/>
          <a:p>
            <a:pPr algn="ctr"/>
            <a:r>
              <a:rPr lang="fr-FR" b="1" dirty="0"/>
              <a:t>Inscrits / Participants</a:t>
            </a:r>
          </a:p>
        </p:txBody>
      </p:sp>
      <p:sp>
        <p:nvSpPr>
          <p:cNvPr id="3" name="Espace réservé du contenu 2"/>
          <p:cNvSpPr>
            <a:spLocks noGrp="1"/>
          </p:cNvSpPr>
          <p:nvPr>
            <p:ph idx="1"/>
          </p:nvPr>
        </p:nvSpPr>
        <p:spPr>
          <a:xfrm>
            <a:off x="489727" y="2060848"/>
            <a:ext cx="8209363" cy="2664296"/>
          </a:xfrm>
        </p:spPr>
        <p:txBody>
          <a:bodyPr>
            <a:normAutofit fontScale="85000" lnSpcReduction="10000"/>
          </a:bodyPr>
          <a:lstStyle/>
          <a:p>
            <a:r>
              <a:rPr lang="fr-FR" sz="2100" b="1" dirty="0">
                <a:solidFill>
                  <a:schemeClr val="bg2">
                    <a:lumMod val="25000"/>
                  </a:schemeClr>
                </a:solidFill>
              </a:rPr>
              <a:t>10 sessions tout public </a:t>
            </a:r>
            <a:r>
              <a:rPr lang="fr-FR" sz="2100" dirty="0">
                <a:solidFill>
                  <a:schemeClr val="bg2">
                    <a:lumMod val="25000"/>
                  </a:schemeClr>
                </a:solidFill>
              </a:rPr>
              <a:t>organisées d’octobre à décembre 2015 sur les 6 départements de la région PACA</a:t>
            </a:r>
          </a:p>
          <a:p>
            <a:r>
              <a:rPr lang="fr-FR" sz="2100" dirty="0">
                <a:solidFill>
                  <a:schemeClr val="bg2">
                    <a:lumMod val="25000"/>
                  </a:schemeClr>
                </a:solidFill>
              </a:rPr>
              <a:t>Sur les </a:t>
            </a:r>
            <a:r>
              <a:rPr lang="fr-FR" sz="2100" b="1" dirty="0">
                <a:solidFill>
                  <a:schemeClr val="bg2">
                    <a:lumMod val="25000"/>
                  </a:schemeClr>
                </a:solidFill>
              </a:rPr>
              <a:t>1008 inscrits </a:t>
            </a:r>
            <a:r>
              <a:rPr lang="fr-FR" sz="2100" dirty="0">
                <a:solidFill>
                  <a:schemeClr val="bg2">
                    <a:lumMod val="25000"/>
                  </a:schemeClr>
                </a:solidFill>
              </a:rPr>
              <a:t>aux sessions tout public, </a:t>
            </a:r>
            <a:r>
              <a:rPr lang="fr-FR" sz="2100" b="1" dirty="0">
                <a:solidFill>
                  <a:schemeClr val="bg2">
                    <a:lumMod val="25000"/>
                  </a:schemeClr>
                </a:solidFill>
              </a:rPr>
              <a:t>622 ont effectivement participé </a:t>
            </a:r>
          </a:p>
          <a:p>
            <a:r>
              <a:rPr lang="fr-FR" sz="2100" b="1" dirty="0">
                <a:solidFill>
                  <a:schemeClr val="bg2">
                    <a:lumMod val="25000"/>
                  </a:schemeClr>
                </a:solidFill>
              </a:rPr>
              <a:t>100 personnes inscrites en moyenne par session</a:t>
            </a:r>
          </a:p>
          <a:p>
            <a:pPr lvl="1"/>
            <a:r>
              <a:rPr lang="fr-FR" sz="2100" dirty="0">
                <a:solidFill>
                  <a:schemeClr val="bg2">
                    <a:lumMod val="25000"/>
                  </a:schemeClr>
                </a:solidFill>
              </a:rPr>
              <a:t>Taux de participation : </a:t>
            </a:r>
            <a:r>
              <a:rPr lang="fr-FR" sz="2100" b="1" dirty="0">
                <a:solidFill>
                  <a:schemeClr val="bg2">
                    <a:lumMod val="25000"/>
                  </a:schemeClr>
                </a:solidFill>
              </a:rPr>
              <a:t>61%</a:t>
            </a:r>
          </a:p>
          <a:p>
            <a:pPr marL="324000" lvl="1" indent="0">
              <a:buNone/>
            </a:pPr>
            <a:endParaRPr lang="fr-FR" sz="2100" b="1" dirty="0">
              <a:solidFill>
                <a:schemeClr val="bg2">
                  <a:lumMod val="25000"/>
                </a:schemeClr>
              </a:solidFill>
            </a:endParaRPr>
          </a:p>
          <a:p>
            <a:pPr marL="0" indent="0">
              <a:buNone/>
            </a:pPr>
            <a:r>
              <a:rPr lang="fr-FR" sz="2100" i="1" u="sng" dirty="0">
                <a:solidFill>
                  <a:schemeClr val="bg2">
                    <a:lumMod val="25000"/>
                  </a:schemeClr>
                </a:solidFill>
              </a:rPr>
              <a:t>Remarque :</a:t>
            </a:r>
            <a:r>
              <a:rPr lang="fr-FR" sz="2100" i="1" dirty="0">
                <a:solidFill>
                  <a:schemeClr val="bg2">
                    <a:lumMod val="25000"/>
                  </a:schemeClr>
                </a:solidFill>
              </a:rPr>
              <a:t> Le taux de participation a significativement baissé à partir de mi-novembre</a:t>
            </a:r>
          </a:p>
          <a:p>
            <a:pPr lvl="1"/>
            <a:endParaRPr lang="fr-FR" b="1" dirty="0">
              <a:solidFill>
                <a:schemeClr val="bg2">
                  <a:lumMod val="2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4704"/>
            <a:ext cx="8219256" cy="652934"/>
          </a:xfrm>
        </p:spPr>
        <p:txBody>
          <a:bodyPr>
            <a:normAutofit/>
          </a:bodyPr>
          <a:lstStyle/>
          <a:p>
            <a:pPr algn="ctr"/>
            <a:r>
              <a:rPr lang="fr-FR" b="1" dirty="0"/>
              <a:t>Évaluation des sessions tout public</a:t>
            </a:r>
          </a:p>
        </p:txBody>
      </p:sp>
      <p:sp>
        <p:nvSpPr>
          <p:cNvPr id="3" name="Espace réservé du contenu 2"/>
          <p:cNvSpPr>
            <a:spLocks noGrp="1"/>
          </p:cNvSpPr>
          <p:nvPr>
            <p:ph sz="half" idx="1"/>
          </p:nvPr>
        </p:nvSpPr>
        <p:spPr>
          <a:xfrm>
            <a:off x="457200" y="1196752"/>
            <a:ext cx="7427168" cy="3888432"/>
          </a:xfrm>
        </p:spPr>
        <p:txBody>
          <a:bodyPr>
            <a:normAutofit/>
          </a:bodyPr>
          <a:lstStyle/>
          <a:p>
            <a:r>
              <a:rPr lang="fr-FR" b="1" u="sng" dirty="0">
                <a:solidFill>
                  <a:schemeClr val="bg2">
                    <a:lumMod val="25000"/>
                  </a:schemeClr>
                </a:solidFill>
              </a:rPr>
              <a:t>Questionnaire destiné aux participants :</a:t>
            </a:r>
          </a:p>
          <a:p>
            <a:pPr lvl="1"/>
            <a:r>
              <a:rPr lang="fr-FR" dirty="0">
                <a:solidFill>
                  <a:schemeClr val="bg2">
                    <a:lumMod val="25000"/>
                  </a:schemeClr>
                </a:solidFill>
              </a:rPr>
              <a:t>Distribué sur place au format papier</a:t>
            </a:r>
          </a:p>
          <a:p>
            <a:pPr lvl="1"/>
            <a:r>
              <a:rPr lang="fr-FR" dirty="0">
                <a:solidFill>
                  <a:schemeClr val="bg2">
                    <a:lumMod val="25000"/>
                  </a:schemeClr>
                </a:solidFill>
              </a:rPr>
              <a:t>Diffuser au format numérique a posteriori</a:t>
            </a:r>
          </a:p>
          <a:p>
            <a:pPr lvl="1"/>
            <a:r>
              <a:rPr lang="fr-FR" dirty="0">
                <a:solidFill>
                  <a:schemeClr val="bg2">
                    <a:lumMod val="25000"/>
                  </a:schemeClr>
                </a:solidFill>
              </a:rPr>
              <a:t>Taux de réponse : 70 à 80%</a:t>
            </a:r>
            <a:endParaRPr lang="fr-FR" b="1" dirty="0">
              <a:solidFill>
                <a:schemeClr val="bg2">
                  <a:lumMod val="25000"/>
                </a:schemeClr>
              </a:solidFill>
            </a:endParaRPr>
          </a:p>
          <a:p>
            <a:r>
              <a:rPr lang="fr-FR" b="1" u="sng" dirty="0">
                <a:solidFill>
                  <a:schemeClr val="bg2">
                    <a:lumMod val="25000"/>
                  </a:schemeClr>
                </a:solidFill>
              </a:rPr>
              <a:t>Questionnaire destiné aux formateurs</a:t>
            </a:r>
          </a:p>
          <a:p>
            <a:pPr lvl="1">
              <a:buFont typeface="Wingdings" pitchFamily="2" charset="2"/>
              <a:buChar char="Ø"/>
            </a:pPr>
            <a:endParaRPr lang="fr-FR" b="1" dirty="0">
              <a:solidFill>
                <a:schemeClr val="bg2">
                  <a:lumMod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628800"/>
            <a:ext cx="8280920" cy="1080120"/>
          </a:xfrm>
        </p:spPr>
        <p:txBody>
          <a:bodyPr>
            <a:normAutofit fontScale="90000"/>
          </a:bodyPr>
          <a:lstStyle/>
          <a:p>
            <a:pPr algn="ctr"/>
            <a:r>
              <a:rPr lang="fr-FR" sz="3600" dirty="0">
                <a:solidFill>
                  <a:schemeClr val="bg2">
                    <a:lumMod val="25000"/>
                  </a:schemeClr>
                </a:solidFill>
              </a:rPr>
              <a:t>Bilan des sessions tout public 2015</a:t>
            </a:r>
          </a:p>
        </p:txBody>
      </p:sp>
      <p:sp>
        <p:nvSpPr>
          <p:cNvPr id="3" name="Sous-titre 2"/>
          <p:cNvSpPr>
            <a:spLocks noGrp="1"/>
          </p:cNvSpPr>
          <p:nvPr>
            <p:ph type="subTitle" idx="1"/>
          </p:nvPr>
        </p:nvSpPr>
        <p:spPr>
          <a:xfrm>
            <a:off x="408606" y="3212976"/>
            <a:ext cx="8208912" cy="1515616"/>
          </a:xfrm>
        </p:spPr>
        <p:txBody>
          <a:bodyPr>
            <a:normAutofit/>
          </a:bodyPr>
          <a:lstStyle/>
          <a:p>
            <a:pPr algn="ctr"/>
            <a:r>
              <a:rPr lang="fr-FR" sz="2200" dirty="0">
                <a:solidFill>
                  <a:schemeClr val="bg1"/>
                </a:solidFill>
              </a:rPr>
              <a:t>Données issues des questionnaires transmis aux participants</a:t>
            </a:r>
          </a:p>
        </p:txBody>
      </p:sp>
      <p:pic>
        <p:nvPicPr>
          <p:cNvPr id="5" name="Image 4" descr="Logos.png"/>
          <p:cNvPicPr>
            <a:picLocks noChangeAspect="1"/>
          </p:cNvPicPr>
          <p:nvPr/>
        </p:nvPicPr>
        <p:blipFill>
          <a:blip r:embed="rId2" cstate="print"/>
          <a:stretch>
            <a:fillRect/>
          </a:stretch>
        </p:blipFill>
        <p:spPr>
          <a:xfrm>
            <a:off x="3108906" y="620687"/>
            <a:ext cx="2808312" cy="93610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19256" cy="792088"/>
          </a:xfrm>
        </p:spPr>
        <p:txBody>
          <a:bodyPr>
            <a:normAutofit/>
          </a:bodyPr>
          <a:lstStyle/>
          <a:p>
            <a:pPr algn="ctr"/>
            <a:r>
              <a:rPr lang="fr-FR" b="1" dirty="0"/>
              <a:t>Secteurs d’activité</a:t>
            </a:r>
          </a:p>
        </p:txBody>
      </p:sp>
      <p:pic>
        <p:nvPicPr>
          <p:cNvPr id="3" name="Picture 2"/>
          <p:cNvPicPr>
            <a:picLocks noChangeAspect="1" noChangeArrowheads="1"/>
          </p:cNvPicPr>
          <p:nvPr/>
        </p:nvPicPr>
        <p:blipFill>
          <a:blip r:embed="rId3" cstate="print"/>
          <a:srcRect/>
          <a:stretch>
            <a:fillRect/>
          </a:stretch>
        </p:blipFill>
        <p:spPr bwMode="auto">
          <a:xfrm>
            <a:off x="2022381" y="1916832"/>
            <a:ext cx="4800861" cy="324036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467544" y="0"/>
            <a:ext cx="8208912" cy="1484784"/>
          </a:xfrm>
        </p:spPr>
        <p:txBody>
          <a:bodyPr/>
          <a:lstStyle/>
          <a:p>
            <a:pPr algn="ctr"/>
            <a:r>
              <a:rPr lang="fr-FR" b="1" dirty="0"/>
              <a:t>Professions</a:t>
            </a:r>
          </a:p>
        </p:txBody>
      </p:sp>
      <p:pic>
        <p:nvPicPr>
          <p:cNvPr id="4" name="Image 3"/>
          <p:cNvPicPr/>
          <p:nvPr/>
        </p:nvPicPr>
        <p:blipFill>
          <a:blip r:embed="rId3"/>
          <a:stretch>
            <a:fillRect/>
          </a:stretch>
        </p:blipFill>
        <p:spPr>
          <a:xfrm>
            <a:off x="2144782" y="1916832"/>
            <a:ext cx="4355976" cy="324036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19256" cy="1426170"/>
          </a:xfrm>
        </p:spPr>
        <p:txBody>
          <a:bodyPr>
            <a:noAutofit/>
          </a:bodyPr>
          <a:lstStyle/>
          <a:p>
            <a:pPr algn="ctr"/>
            <a:r>
              <a:rPr lang="fr-FR" sz="2000" b="1" dirty="0"/>
              <a:t>Votre</a:t>
            </a:r>
            <a:r>
              <a:rPr lang="fr-FR" sz="2000" dirty="0"/>
              <a:t> </a:t>
            </a:r>
            <a:r>
              <a:rPr lang="fr-FR" sz="2000" b="1" dirty="0"/>
              <a:t>activité</a:t>
            </a:r>
            <a:r>
              <a:rPr lang="fr-FR" sz="2000" dirty="0"/>
              <a:t> </a:t>
            </a:r>
            <a:r>
              <a:rPr lang="fr-FR" sz="2000" b="1" dirty="0"/>
              <a:t>professionnelle</a:t>
            </a:r>
            <a:r>
              <a:rPr lang="fr-FR" sz="2000" dirty="0"/>
              <a:t> </a:t>
            </a:r>
            <a:r>
              <a:rPr lang="fr-FR" sz="2000" b="1" dirty="0"/>
              <a:t>vous</a:t>
            </a:r>
            <a:r>
              <a:rPr lang="fr-FR" sz="2000" dirty="0"/>
              <a:t> </a:t>
            </a:r>
            <a:r>
              <a:rPr lang="fr-FR" sz="2000" b="1" dirty="0"/>
              <a:t>amène-t-elle</a:t>
            </a:r>
            <a:r>
              <a:rPr lang="fr-FR" sz="2000" dirty="0"/>
              <a:t> </a:t>
            </a:r>
            <a:r>
              <a:rPr lang="fr-FR" sz="2000" b="1" dirty="0"/>
              <a:t>à</a:t>
            </a:r>
            <a:r>
              <a:rPr lang="fr-FR" sz="2000" dirty="0"/>
              <a:t> </a:t>
            </a:r>
            <a:r>
              <a:rPr lang="fr-FR" sz="2000" b="1" dirty="0"/>
              <a:t>travailler</a:t>
            </a:r>
            <a:r>
              <a:rPr lang="fr-FR" sz="2000" dirty="0"/>
              <a:t> </a:t>
            </a:r>
            <a:r>
              <a:rPr lang="fr-FR" sz="2000" b="1" dirty="0"/>
              <a:t>avec</a:t>
            </a:r>
            <a:r>
              <a:rPr lang="fr-FR" sz="2000" dirty="0"/>
              <a:t> </a:t>
            </a:r>
            <a:r>
              <a:rPr lang="fr-FR" sz="2000" b="1" dirty="0"/>
              <a:t>des</a:t>
            </a:r>
            <a:r>
              <a:rPr lang="fr-FR" sz="2000" dirty="0"/>
              <a:t> </a:t>
            </a:r>
            <a:r>
              <a:rPr lang="fr-FR" sz="2000" b="1" dirty="0"/>
              <a:t>personnes</a:t>
            </a:r>
            <a:r>
              <a:rPr lang="fr-FR" sz="2000" dirty="0"/>
              <a:t> </a:t>
            </a:r>
            <a:r>
              <a:rPr lang="fr-FR" sz="2000" b="1" dirty="0"/>
              <a:t>touchées</a:t>
            </a:r>
            <a:r>
              <a:rPr lang="fr-FR" sz="2000" dirty="0"/>
              <a:t> </a:t>
            </a:r>
            <a:r>
              <a:rPr lang="fr-FR" sz="2000" b="1" dirty="0"/>
              <a:t>par</a:t>
            </a:r>
            <a:r>
              <a:rPr lang="fr-FR" sz="2000" dirty="0"/>
              <a:t> </a:t>
            </a:r>
            <a:r>
              <a:rPr lang="fr-FR" sz="2000" b="1" dirty="0"/>
              <a:t>l'autisme</a:t>
            </a:r>
            <a:r>
              <a:rPr lang="fr-FR" sz="2000" dirty="0"/>
              <a:t> </a:t>
            </a:r>
            <a:r>
              <a:rPr lang="fr-FR" sz="2000" b="1" dirty="0"/>
              <a:t>ou</a:t>
            </a:r>
            <a:r>
              <a:rPr lang="fr-FR" sz="2000" dirty="0"/>
              <a:t> </a:t>
            </a:r>
            <a:r>
              <a:rPr lang="fr-FR" sz="2000" b="1" dirty="0"/>
              <a:t>un</a:t>
            </a:r>
            <a:r>
              <a:rPr lang="fr-FR" sz="2000" dirty="0"/>
              <a:t> </a:t>
            </a:r>
            <a:r>
              <a:rPr lang="fr-FR" sz="2000" b="1" dirty="0"/>
              <a:t>autres</a:t>
            </a:r>
            <a:r>
              <a:rPr lang="fr-FR" sz="2000" dirty="0"/>
              <a:t> </a:t>
            </a:r>
            <a:r>
              <a:rPr lang="fr-FR" sz="2000" b="1" dirty="0"/>
              <a:t>TED</a:t>
            </a:r>
            <a:r>
              <a:rPr lang="fr-FR" sz="2000" dirty="0"/>
              <a:t> </a:t>
            </a:r>
            <a:r>
              <a:rPr lang="fr-FR" sz="2000" b="1" dirty="0"/>
              <a:t>?</a:t>
            </a:r>
          </a:p>
        </p:txBody>
      </p:sp>
      <p:pic>
        <p:nvPicPr>
          <p:cNvPr id="4" name="Picture 2"/>
          <p:cNvPicPr>
            <a:picLocks noChangeAspect="1" noChangeArrowheads="1"/>
          </p:cNvPicPr>
          <p:nvPr/>
        </p:nvPicPr>
        <p:blipFill>
          <a:blip r:embed="rId2" cstate="print"/>
          <a:srcRect/>
          <a:stretch>
            <a:fillRect/>
          </a:stretch>
        </p:blipFill>
        <p:spPr bwMode="auto">
          <a:xfrm>
            <a:off x="2398053" y="1916832"/>
            <a:ext cx="4049518" cy="324036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09420" cy="1772816"/>
          </a:xfrm>
        </p:spPr>
        <p:txBody>
          <a:bodyPr>
            <a:noAutofit/>
          </a:bodyPr>
          <a:lstStyle/>
          <a:p>
            <a:pPr algn="ctr"/>
            <a:r>
              <a:rPr lang="fr-FR" sz="2400" b="1" dirty="0"/>
              <a:t>Des</a:t>
            </a:r>
            <a:r>
              <a:rPr lang="fr-FR" sz="2400" dirty="0"/>
              <a:t> </a:t>
            </a:r>
            <a:r>
              <a:rPr lang="fr-FR" sz="2400" b="1" dirty="0"/>
              <a:t>personnes</a:t>
            </a:r>
            <a:r>
              <a:rPr lang="fr-FR" sz="2400" dirty="0"/>
              <a:t> </a:t>
            </a:r>
            <a:r>
              <a:rPr lang="fr-FR" sz="2400" b="1" dirty="0"/>
              <a:t>touchées</a:t>
            </a:r>
            <a:r>
              <a:rPr lang="fr-FR" sz="2400" dirty="0"/>
              <a:t> </a:t>
            </a:r>
            <a:r>
              <a:rPr lang="fr-FR" sz="2400" b="1" dirty="0"/>
              <a:t>par</a:t>
            </a:r>
            <a:r>
              <a:rPr lang="fr-FR" sz="2400" dirty="0"/>
              <a:t> </a:t>
            </a:r>
            <a:r>
              <a:rPr lang="fr-FR" sz="2400" b="1" dirty="0"/>
              <a:t>l'autisme</a:t>
            </a:r>
            <a:r>
              <a:rPr lang="fr-FR" sz="2400" dirty="0"/>
              <a:t> </a:t>
            </a:r>
            <a:r>
              <a:rPr lang="fr-FR" sz="2400" b="1" dirty="0"/>
              <a:t>ou</a:t>
            </a:r>
            <a:r>
              <a:rPr lang="fr-FR" sz="2400" dirty="0"/>
              <a:t> </a:t>
            </a:r>
            <a:r>
              <a:rPr lang="fr-FR" sz="2400" b="1" dirty="0"/>
              <a:t>un</a:t>
            </a:r>
            <a:r>
              <a:rPr lang="fr-FR" sz="2400" dirty="0"/>
              <a:t> </a:t>
            </a:r>
            <a:r>
              <a:rPr lang="fr-FR" sz="2400" b="1" dirty="0"/>
              <a:t>autre</a:t>
            </a:r>
            <a:r>
              <a:rPr lang="fr-FR" sz="2400" dirty="0"/>
              <a:t> </a:t>
            </a:r>
            <a:r>
              <a:rPr lang="fr-FR" sz="2400" b="1" dirty="0"/>
              <a:t>TED</a:t>
            </a:r>
            <a:r>
              <a:rPr lang="fr-FR" sz="2400" dirty="0"/>
              <a:t> </a:t>
            </a:r>
            <a:r>
              <a:rPr lang="fr-FR" sz="2400" b="1" dirty="0"/>
              <a:t>font-elles</a:t>
            </a:r>
            <a:r>
              <a:rPr lang="fr-FR" sz="2400" dirty="0"/>
              <a:t> </a:t>
            </a:r>
            <a:r>
              <a:rPr lang="fr-FR" sz="2400" b="1" dirty="0"/>
              <a:t>partie</a:t>
            </a:r>
            <a:r>
              <a:rPr lang="fr-FR" sz="2400" dirty="0"/>
              <a:t> </a:t>
            </a:r>
            <a:r>
              <a:rPr lang="fr-FR" sz="2400" b="1" dirty="0"/>
              <a:t>de</a:t>
            </a:r>
            <a:r>
              <a:rPr lang="fr-FR" sz="2400" dirty="0"/>
              <a:t> </a:t>
            </a:r>
            <a:r>
              <a:rPr lang="fr-FR" sz="2400" b="1" dirty="0"/>
              <a:t>votre</a:t>
            </a:r>
            <a:r>
              <a:rPr lang="fr-FR" sz="2400" dirty="0"/>
              <a:t> </a:t>
            </a:r>
            <a:r>
              <a:rPr lang="fr-FR" sz="2400" b="1" dirty="0"/>
              <a:t>entourage</a:t>
            </a:r>
            <a:r>
              <a:rPr lang="fr-FR" sz="2400" dirty="0"/>
              <a:t> </a:t>
            </a:r>
            <a:r>
              <a:rPr lang="fr-FR" sz="2400" b="1" dirty="0"/>
              <a:t>?</a:t>
            </a:r>
          </a:p>
        </p:txBody>
      </p:sp>
      <p:sp>
        <p:nvSpPr>
          <p:cNvPr id="5" name="ZoneTexte 4"/>
          <p:cNvSpPr txBox="1"/>
          <p:nvPr/>
        </p:nvSpPr>
        <p:spPr>
          <a:xfrm>
            <a:off x="5058847" y="2798348"/>
            <a:ext cx="3600908" cy="1477328"/>
          </a:xfrm>
          <a:prstGeom prst="rect">
            <a:avLst/>
          </a:prstGeom>
          <a:noFill/>
        </p:spPr>
        <p:txBody>
          <a:bodyPr wrap="square" rtlCol="0">
            <a:spAutoFit/>
          </a:bodyPr>
          <a:lstStyle/>
          <a:p>
            <a:r>
              <a:rPr lang="fr-FR" b="1" u="sng" dirty="0">
                <a:solidFill>
                  <a:schemeClr val="bg2">
                    <a:lumMod val="25000"/>
                  </a:schemeClr>
                </a:solidFill>
              </a:rPr>
              <a:t>Remarque</a:t>
            </a:r>
            <a:r>
              <a:rPr lang="fr-FR" b="1" dirty="0">
                <a:solidFill>
                  <a:schemeClr val="bg2">
                    <a:lumMod val="25000"/>
                  </a:schemeClr>
                </a:solidFill>
              </a:rPr>
              <a:t> :</a:t>
            </a:r>
          </a:p>
          <a:p>
            <a:r>
              <a:rPr lang="fr-FR" dirty="0">
                <a:solidFill>
                  <a:schemeClr val="bg2">
                    <a:lumMod val="25000"/>
                  </a:schemeClr>
                </a:solidFill>
              </a:rPr>
              <a:t>Dans les </a:t>
            </a:r>
            <a:r>
              <a:rPr lang="fr-FR" b="1" dirty="0">
                <a:solidFill>
                  <a:schemeClr val="bg2">
                    <a:lumMod val="25000"/>
                  </a:schemeClr>
                </a:solidFill>
              </a:rPr>
              <a:t>données collectées lors de l’inscription </a:t>
            </a:r>
            <a:r>
              <a:rPr lang="fr-FR" dirty="0">
                <a:solidFill>
                  <a:schemeClr val="bg2">
                    <a:lumMod val="25000"/>
                  </a:schemeClr>
                </a:solidFill>
              </a:rPr>
              <a:t>(formulaire) le taux de réponse positive à la même question était d’environ </a:t>
            </a:r>
            <a:r>
              <a:rPr lang="fr-FR" b="1" dirty="0">
                <a:solidFill>
                  <a:schemeClr val="bg2">
                    <a:lumMod val="25000"/>
                  </a:schemeClr>
                </a:solidFill>
              </a:rPr>
              <a:t>35%</a:t>
            </a:r>
            <a:endParaRPr lang="fr-FR" dirty="0">
              <a:solidFill>
                <a:schemeClr val="bg2">
                  <a:lumMod val="25000"/>
                </a:schemeClr>
              </a:solidFill>
            </a:endParaRPr>
          </a:p>
        </p:txBody>
      </p:sp>
      <p:pic>
        <p:nvPicPr>
          <p:cNvPr id="6" name="Picture 2"/>
          <p:cNvPicPr>
            <a:picLocks noChangeAspect="1" noChangeArrowheads="1"/>
          </p:cNvPicPr>
          <p:nvPr/>
        </p:nvPicPr>
        <p:blipFill>
          <a:blip r:embed="rId3" cstate="print"/>
          <a:srcRect/>
          <a:stretch>
            <a:fillRect/>
          </a:stretch>
        </p:blipFill>
        <p:spPr bwMode="auto">
          <a:xfrm>
            <a:off x="467544" y="1916832"/>
            <a:ext cx="4049518" cy="324036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19256" cy="1426170"/>
          </a:xfrm>
        </p:spPr>
        <p:txBody>
          <a:bodyPr>
            <a:normAutofit/>
          </a:bodyPr>
          <a:lstStyle/>
          <a:p>
            <a:pPr algn="ctr"/>
            <a:r>
              <a:rPr lang="fr-FR" b="1" dirty="0"/>
              <a:t>Le contenu correspondait-il à vos attentes ?</a:t>
            </a:r>
          </a:p>
        </p:txBody>
      </p:sp>
      <p:pic>
        <p:nvPicPr>
          <p:cNvPr id="4" name="Picture 2"/>
          <p:cNvPicPr>
            <a:picLocks noChangeAspect="1" noChangeArrowheads="1"/>
          </p:cNvPicPr>
          <p:nvPr/>
        </p:nvPicPr>
        <p:blipFill>
          <a:blip r:embed="rId3" cstate="print"/>
          <a:srcRect/>
          <a:stretch>
            <a:fillRect/>
          </a:stretch>
        </p:blipFill>
        <p:spPr bwMode="auto">
          <a:xfrm>
            <a:off x="2398053" y="1916832"/>
            <a:ext cx="4049517" cy="324036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87475"/>
            <a:ext cx="8219256" cy="797310"/>
          </a:xfrm>
        </p:spPr>
        <p:txBody>
          <a:bodyPr/>
          <a:lstStyle/>
          <a:p>
            <a:pPr algn="ctr"/>
            <a:r>
              <a:rPr lang="fr-FR" b="1" dirty="0"/>
              <a:t>Synthèse des commentaires</a:t>
            </a:r>
          </a:p>
        </p:txBody>
      </p:sp>
      <p:sp>
        <p:nvSpPr>
          <p:cNvPr id="3" name="Espace réservé du contenu 2"/>
          <p:cNvSpPr>
            <a:spLocks noGrp="1"/>
          </p:cNvSpPr>
          <p:nvPr>
            <p:ph idx="1"/>
          </p:nvPr>
        </p:nvSpPr>
        <p:spPr>
          <a:xfrm>
            <a:off x="457200" y="1484785"/>
            <a:ext cx="7467600" cy="2620888"/>
          </a:xfrm>
        </p:spPr>
        <p:txBody>
          <a:bodyPr>
            <a:normAutofit/>
          </a:bodyPr>
          <a:lstStyle/>
          <a:p>
            <a:r>
              <a:rPr lang="fr-FR" dirty="0">
                <a:solidFill>
                  <a:schemeClr val="bg2">
                    <a:lumMod val="25000"/>
                  </a:schemeClr>
                </a:solidFill>
              </a:rPr>
              <a:t>Globalement les participants sont satisfaits par ces sessions de sensibilisation et leur contenu correspondait à leurs attentes.</a:t>
            </a:r>
          </a:p>
          <a:p>
            <a:r>
              <a:rPr lang="fr-FR" dirty="0">
                <a:solidFill>
                  <a:schemeClr val="bg2">
                    <a:lumMod val="25000"/>
                  </a:schemeClr>
                </a:solidFill>
              </a:rPr>
              <a:t>Cependant, un certain nombre d’entre eux regrette que la dimension pratique ne soit pas davantage développée et aurait souhaité en savoir plus sur les différentes méthodes d’intervention et d’accompagnement.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2191" y="687834"/>
            <a:ext cx="8219256" cy="724942"/>
          </a:xfrm>
        </p:spPr>
        <p:txBody>
          <a:bodyPr>
            <a:normAutofit/>
          </a:bodyPr>
          <a:lstStyle/>
          <a:p>
            <a:pPr algn="ctr"/>
            <a:r>
              <a:rPr lang="fr-FR" dirty="0"/>
              <a:t>Rappel du dispositif déployé en 2013-2014</a:t>
            </a:r>
            <a:endParaRPr lang="fr-FR" b="1" dirty="0"/>
          </a:p>
        </p:txBody>
      </p:sp>
      <p:sp>
        <p:nvSpPr>
          <p:cNvPr id="3" name="Espace réservé du contenu 2"/>
          <p:cNvSpPr>
            <a:spLocks noGrp="1"/>
          </p:cNvSpPr>
          <p:nvPr>
            <p:ph idx="1"/>
          </p:nvPr>
        </p:nvSpPr>
        <p:spPr>
          <a:xfrm>
            <a:off x="457200" y="1700808"/>
            <a:ext cx="8219256" cy="3600400"/>
          </a:xfrm>
        </p:spPr>
        <p:txBody>
          <a:bodyPr>
            <a:normAutofit/>
          </a:bodyPr>
          <a:lstStyle/>
          <a:p>
            <a:r>
              <a:rPr lang="fr-FR" dirty="0">
                <a:solidFill>
                  <a:schemeClr val="bg2">
                    <a:lumMod val="25000"/>
                  </a:schemeClr>
                </a:solidFill>
                <a:latin typeface="+mj-lt"/>
              </a:rPr>
              <a:t>Constitution d’un pool interdisciplinaire et pluri-institutionnel de </a:t>
            </a:r>
            <a:r>
              <a:rPr lang="fr-FR" b="1" dirty="0">
                <a:solidFill>
                  <a:schemeClr val="bg2">
                    <a:lumMod val="25000"/>
                  </a:schemeClr>
                </a:solidFill>
                <a:latin typeface="+mj-lt"/>
              </a:rPr>
              <a:t>15 formateurs formés à l’EHESP</a:t>
            </a:r>
            <a:endParaRPr lang="fr-FR" dirty="0">
              <a:solidFill>
                <a:schemeClr val="bg2">
                  <a:lumMod val="25000"/>
                </a:schemeClr>
              </a:solidFill>
              <a:latin typeface="+mj-lt"/>
            </a:endParaRPr>
          </a:p>
          <a:p>
            <a:r>
              <a:rPr lang="fr-FR" b="1" dirty="0">
                <a:solidFill>
                  <a:schemeClr val="bg2">
                    <a:lumMod val="25000"/>
                  </a:schemeClr>
                </a:solidFill>
                <a:latin typeface="+mj-lt"/>
              </a:rPr>
              <a:t>24 sessions </a:t>
            </a:r>
            <a:r>
              <a:rPr lang="fr-FR" dirty="0">
                <a:solidFill>
                  <a:schemeClr val="bg2">
                    <a:lumMod val="25000"/>
                  </a:schemeClr>
                </a:solidFill>
                <a:latin typeface="+mj-lt"/>
              </a:rPr>
              <a:t>:</a:t>
            </a:r>
          </a:p>
          <a:p>
            <a:pPr lvl="1"/>
            <a:r>
              <a:rPr lang="fr-FR" sz="1800" dirty="0">
                <a:solidFill>
                  <a:schemeClr val="bg2">
                    <a:lumMod val="25000"/>
                  </a:schemeClr>
                </a:solidFill>
                <a:latin typeface="+mj-lt"/>
              </a:rPr>
              <a:t>10 sessions tout public – </a:t>
            </a:r>
            <a:r>
              <a:rPr lang="fr-FR" sz="1800" b="1" dirty="0">
                <a:solidFill>
                  <a:schemeClr val="bg2">
                    <a:lumMod val="25000"/>
                  </a:schemeClr>
                </a:solidFill>
                <a:latin typeface="+mj-lt"/>
              </a:rPr>
              <a:t>1116 participants.</a:t>
            </a:r>
          </a:p>
          <a:p>
            <a:pPr lvl="1"/>
            <a:r>
              <a:rPr lang="fr-FR" sz="1800" dirty="0">
                <a:solidFill>
                  <a:schemeClr val="bg2">
                    <a:lumMod val="25000"/>
                  </a:schemeClr>
                </a:solidFill>
                <a:latin typeface="+mj-lt"/>
              </a:rPr>
              <a:t>8 sessions de responsables d’encadrement – </a:t>
            </a:r>
            <a:r>
              <a:rPr lang="fr-FR" sz="1800" b="1" dirty="0">
                <a:solidFill>
                  <a:schemeClr val="bg2">
                    <a:lumMod val="25000"/>
                  </a:schemeClr>
                </a:solidFill>
                <a:latin typeface="+mj-lt"/>
              </a:rPr>
              <a:t>230 participants.</a:t>
            </a:r>
          </a:p>
          <a:p>
            <a:pPr lvl="1"/>
            <a:r>
              <a:rPr lang="fr-FR" sz="1800" dirty="0">
                <a:solidFill>
                  <a:schemeClr val="bg2">
                    <a:lumMod val="25000"/>
                  </a:schemeClr>
                </a:solidFill>
                <a:latin typeface="+mj-lt"/>
              </a:rPr>
              <a:t>6 sessions inter-établissements – </a:t>
            </a:r>
            <a:r>
              <a:rPr lang="fr-FR" sz="1800" b="1" dirty="0">
                <a:solidFill>
                  <a:schemeClr val="bg2">
                    <a:lumMod val="25000"/>
                  </a:schemeClr>
                </a:solidFill>
                <a:latin typeface="+mj-lt"/>
              </a:rPr>
              <a:t>180 </a:t>
            </a:r>
            <a:r>
              <a:rPr lang="fr-FR" sz="1800" b="1" dirty="0">
                <a:solidFill>
                  <a:schemeClr val="bg2">
                    <a:lumMod val="25000"/>
                  </a:schemeClr>
                </a:solidFill>
              </a:rPr>
              <a:t> participants </a:t>
            </a:r>
            <a:r>
              <a:rPr lang="fr-FR" sz="1800" b="1" dirty="0">
                <a:solidFill>
                  <a:schemeClr val="bg2">
                    <a:lumMod val="25000"/>
                  </a:schemeClr>
                </a:solidFill>
                <a:latin typeface="+mj-lt"/>
              </a:rPr>
              <a:t>.</a:t>
            </a:r>
            <a:endParaRPr lang="fr-FR" sz="1800" dirty="0">
              <a:solidFill>
                <a:schemeClr val="bg2">
                  <a:lumMod val="25000"/>
                </a:schemeClr>
              </a:solidFill>
              <a:latin typeface="+mj-lt"/>
            </a:endParaRPr>
          </a:p>
          <a:p>
            <a:r>
              <a:rPr lang="fr-FR" dirty="0">
                <a:solidFill>
                  <a:schemeClr val="bg2">
                    <a:lumMod val="25000"/>
                  </a:schemeClr>
                </a:solidFill>
                <a:latin typeface="+mj-lt"/>
              </a:rPr>
              <a:t>Au total, </a:t>
            </a:r>
            <a:r>
              <a:rPr lang="fr-FR" b="1" dirty="0">
                <a:solidFill>
                  <a:schemeClr val="bg2">
                    <a:lumMod val="25000"/>
                  </a:schemeClr>
                </a:solidFill>
                <a:latin typeface="+mj-lt"/>
              </a:rPr>
              <a:t>1526 personnes formées </a:t>
            </a:r>
            <a:r>
              <a:rPr lang="fr-FR" dirty="0">
                <a:solidFill>
                  <a:schemeClr val="bg2">
                    <a:lumMod val="25000"/>
                  </a:schemeClr>
                </a:solidFill>
                <a:latin typeface="+mj-lt"/>
              </a:rPr>
              <a:t>au socle de connaissances dont 1 408 professionnels de tous secteurs mais majoritairement issus du secteur médico-social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539552" y="3212976"/>
            <a:ext cx="8136904" cy="648072"/>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a:ln>
                  <a:noFill/>
                </a:ln>
                <a:solidFill>
                  <a:schemeClr val="bg1"/>
                </a:solidFill>
                <a:effectLst/>
                <a:uLnTx/>
                <a:uFillTx/>
                <a:latin typeface="+mj-lt"/>
                <a:ea typeface="+mj-ea"/>
                <a:cs typeface="+mj-cs"/>
              </a:rPr>
              <a:t>2. formation inter-institutions</a:t>
            </a:r>
          </a:p>
        </p:txBody>
      </p:sp>
      <p:pic>
        <p:nvPicPr>
          <p:cNvPr id="3" name="Image 2" descr="Logos.png"/>
          <p:cNvPicPr>
            <a:picLocks noChangeAspect="1"/>
          </p:cNvPicPr>
          <p:nvPr/>
        </p:nvPicPr>
        <p:blipFill>
          <a:blip r:embed="rId2" cstate="print"/>
          <a:stretch>
            <a:fillRect/>
          </a:stretch>
        </p:blipFill>
        <p:spPr>
          <a:xfrm>
            <a:off x="3108906" y="620687"/>
            <a:ext cx="2808312" cy="93610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4366" y="836712"/>
            <a:ext cx="8212089" cy="864096"/>
          </a:xfrm>
        </p:spPr>
        <p:txBody>
          <a:bodyPr>
            <a:normAutofit fontScale="90000"/>
          </a:bodyPr>
          <a:lstStyle/>
          <a:p>
            <a:pPr algn="ctr"/>
            <a:r>
              <a:rPr lang="fr-FR" b="1" dirty="0"/>
              <a:t>Journées de Formation</a:t>
            </a:r>
            <a:br>
              <a:rPr lang="fr-FR" b="1" dirty="0"/>
            </a:br>
            <a:r>
              <a:rPr lang="fr-FR" b="1" dirty="0"/>
              <a:t>Inter-institutions</a:t>
            </a:r>
          </a:p>
        </p:txBody>
      </p:sp>
      <p:sp>
        <p:nvSpPr>
          <p:cNvPr id="4" name="Espace réservé du contenu 3"/>
          <p:cNvSpPr>
            <a:spLocks noGrp="1"/>
          </p:cNvSpPr>
          <p:nvPr>
            <p:ph sz="half" idx="1"/>
          </p:nvPr>
        </p:nvSpPr>
        <p:spPr>
          <a:xfrm>
            <a:off x="464366" y="1628800"/>
            <a:ext cx="7402016" cy="2592288"/>
          </a:xfrm>
        </p:spPr>
        <p:txBody>
          <a:bodyPr>
            <a:normAutofit/>
          </a:bodyPr>
          <a:lstStyle/>
          <a:p>
            <a:pPr lvl="1"/>
            <a:r>
              <a:rPr lang="fr-FR" sz="1800" dirty="0">
                <a:solidFill>
                  <a:schemeClr val="bg2">
                    <a:lumMod val="25000"/>
                  </a:schemeClr>
                </a:solidFill>
              </a:rPr>
              <a:t>Gratuites</a:t>
            </a:r>
          </a:p>
          <a:p>
            <a:pPr lvl="1"/>
            <a:r>
              <a:rPr lang="fr-FR" sz="1800" b="1" dirty="0">
                <a:solidFill>
                  <a:schemeClr val="bg2">
                    <a:lumMod val="25000"/>
                  </a:schemeClr>
                </a:solidFill>
              </a:rPr>
              <a:t>Destinées aux professionnels </a:t>
            </a:r>
            <a:r>
              <a:rPr lang="fr-FR" sz="1800" dirty="0">
                <a:solidFill>
                  <a:schemeClr val="bg2">
                    <a:lumMod val="25000"/>
                  </a:schemeClr>
                </a:solidFill>
              </a:rPr>
              <a:t>de structures intervenant dans le champ sanitaire, social ou médico-social</a:t>
            </a:r>
          </a:p>
          <a:p>
            <a:pPr lvl="1"/>
            <a:r>
              <a:rPr lang="fr-FR" sz="1800" dirty="0">
                <a:solidFill>
                  <a:schemeClr val="bg2">
                    <a:lumMod val="25000"/>
                  </a:schemeClr>
                </a:solidFill>
              </a:rPr>
              <a:t>Places réservées pour l’EN et les MDPH</a:t>
            </a:r>
          </a:p>
          <a:p>
            <a:pPr lvl="1"/>
            <a:r>
              <a:rPr lang="fr-FR" sz="1800" b="1" dirty="0">
                <a:solidFill>
                  <a:schemeClr val="bg2">
                    <a:lumMod val="25000"/>
                  </a:schemeClr>
                </a:solidFill>
              </a:rPr>
              <a:t>9 sessions </a:t>
            </a:r>
            <a:r>
              <a:rPr lang="fr-FR" sz="1800" dirty="0">
                <a:solidFill>
                  <a:schemeClr val="bg2">
                    <a:lumMod val="25000"/>
                  </a:schemeClr>
                </a:solidFill>
              </a:rPr>
              <a:t>organisées entre mars et juin 2016</a:t>
            </a:r>
          </a:p>
        </p:txBody>
      </p:sp>
    </p:spTree>
    <p:extLst>
      <p:ext uri="{BB962C8B-B14F-4D97-AF65-F5344CB8AC3E}">
        <p14:creationId xmlns:p14="http://schemas.microsoft.com/office/powerpoint/2010/main" val="3540268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19256" cy="1440160"/>
          </a:xfrm>
        </p:spPr>
        <p:txBody>
          <a:bodyPr>
            <a:normAutofit/>
          </a:bodyPr>
          <a:lstStyle/>
          <a:p>
            <a:pPr algn="ctr"/>
            <a:r>
              <a:rPr lang="fr-FR" b="1" dirty="0">
                <a:solidFill>
                  <a:schemeClr val="bg1">
                    <a:lumMod val="95000"/>
                  </a:schemeClr>
                </a:solidFill>
              </a:rPr>
              <a:t>Objectifs</a:t>
            </a:r>
          </a:p>
        </p:txBody>
      </p:sp>
      <p:sp>
        <p:nvSpPr>
          <p:cNvPr id="3" name="Espace réservé du contenu 2"/>
          <p:cNvSpPr>
            <a:spLocks noGrp="1"/>
          </p:cNvSpPr>
          <p:nvPr>
            <p:ph sz="half" idx="1"/>
          </p:nvPr>
        </p:nvSpPr>
        <p:spPr>
          <a:xfrm>
            <a:off x="107504" y="1844824"/>
            <a:ext cx="7427168" cy="2520280"/>
          </a:xfrm>
        </p:spPr>
        <p:txBody>
          <a:bodyPr>
            <a:noAutofit/>
          </a:bodyPr>
          <a:lstStyle/>
          <a:p>
            <a:pPr lvl="1"/>
            <a:r>
              <a:rPr lang="fr-FR" sz="1800" b="1" dirty="0">
                <a:solidFill>
                  <a:schemeClr val="bg2">
                    <a:lumMod val="25000"/>
                  </a:schemeClr>
                </a:solidFill>
              </a:rPr>
              <a:t>Diffuser le socle de connaissances </a:t>
            </a:r>
            <a:r>
              <a:rPr lang="fr-FR" sz="1800" dirty="0">
                <a:solidFill>
                  <a:schemeClr val="bg2">
                    <a:lumMod val="25000"/>
                  </a:schemeClr>
                </a:solidFill>
              </a:rPr>
              <a:t>aux différents personnels des secteurs sanitaire, social et médico-social en adaptant le contenu aux participants =&gt; </a:t>
            </a:r>
            <a:r>
              <a:rPr lang="fr-FR" sz="1800" b="1" dirty="0">
                <a:solidFill>
                  <a:schemeClr val="bg2">
                    <a:lumMod val="25000"/>
                  </a:schemeClr>
                </a:solidFill>
              </a:rPr>
              <a:t>Recueil des attentes des participants</a:t>
            </a:r>
          </a:p>
          <a:p>
            <a:pPr lvl="1"/>
            <a:r>
              <a:rPr lang="fr-FR" sz="1800" dirty="0">
                <a:solidFill>
                  <a:schemeClr val="bg2">
                    <a:lumMod val="25000"/>
                  </a:schemeClr>
                </a:solidFill>
              </a:rPr>
              <a:t>Constituer des </a:t>
            </a:r>
            <a:r>
              <a:rPr lang="fr-FR" sz="1800" b="1" dirty="0">
                <a:solidFill>
                  <a:schemeClr val="bg2">
                    <a:lumMod val="25000"/>
                  </a:schemeClr>
                </a:solidFill>
              </a:rPr>
              <a:t>groupes homogènes</a:t>
            </a:r>
            <a:r>
              <a:rPr lang="fr-FR" sz="1800" dirty="0">
                <a:solidFill>
                  <a:schemeClr val="bg2">
                    <a:lumMod val="25000"/>
                  </a:schemeClr>
                </a:solidFill>
              </a:rPr>
              <a:t> (regrouper les institutions en fonction de leur champ d’intervention : enfants/adultes) de </a:t>
            </a:r>
            <a:r>
              <a:rPr lang="fr-FR" sz="1800" b="1" dirty="0">
                <a:solidFill>
                  <a:schemeClr val="bg2">
                    <a:lumMod val="25000"/>
                  </a:schemeClr>
                </a:solidFill>
              </a:rPr>
              <a:t>30 à 40 personnes maximum</a:t>
            </a:r>
          </a:p>
          <a:p>
            <a:pPr lvl="1"/>
            <a:r>
              <a:rPr lang="fr-FR" sz="1800" dirty="0">
                <a:solidFill>
                  <a:schemeClr val="bg2">
                    <a:lumMod val="25000"/>
                  </a:schemeClr>
                </a:solidFill>
              </a:rPr>
              <a:t>Favoriser les </a:t>
            </a:r>
            <a:r>
              <a:rPr lang="fr-FR" sz="1800" b="1" dirty="0">
                <a:solidFill>
                  <a:schemeClr val="bg2">
                    <a:lumMod val="25000"/>
                  </a:schemeClr>
                </a:solidFill>
              </a:rPr>
              <a:t>échanges interprofessionnels et intersectoriels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84784"/>
            <a:ext cx="7643192" cy="2448272"/>
          </a:xfrm>
        </p:spPr>
        <p:txBody>
          <a:bodyPr>
            <a:normAutofit/>
          </a:bodyPr>
          <a:lstStyle/>
          <a:p>
            <a:r>
              <a:rPr lang="fr-FR" b="1" dirty="0">
                <a:solidFill>
                  <a:schemeClr val="bg2">
                    <a:lumMod val="25000"/>
                  </a:schemeClr>
                </a:solidFill>
              </a:rPr>
              <a:t>21 structures</a:t>
            </a:r>
            <a:endParaRPr lang="fr-FR" dirty="0">
              <a:solidFill>
                <a:schemeClr val="bg2">
                  <a:lumMod val="25000"/>
                </a:schemeClr>
              </a:solidFill>
            </a:endParaRPr>
          </a:p>
          <a:p>
            <a:r>
              <a:rPr lang="fr-FR" b="1" dirty="0">
                <a:solidFill>
                  <a:schemeClr val="bg2">
                    <a:lumMod val="25000"/>
                  </a:schemeClr>
                </a:solidFill>
              </a:rPr>
              <a:t>9 journées </a:t>
            </a:r>
            <a:r>
              <a:rPr lang="fr-FR" dirty="0">
                <a:solidFill>
                  <a:schemeClr val="bg2">
                    <a:lumMod val="25000"/>
                  </a:schemeClr>
                </a:solidFill>
              </a:rPr>
              <a:t>organisées de mars à juin 2016</a:t>
            </a:r>
          </a:p>
          <a:p>
            <a:r>
              <a:rPr lang="fr-FR" b="1" dirty="0">
                <a:solidFill>
                  <a:schemeClr val="bg2">
                    <a:lumMod val="25000"/>
                  </a:schemeClr>
                </a:solidFill>
              </a:rPr>
              <a:t>250 personnes formées</a:t>
            </a:r>
            <a:endParaRPr lang="fr-FR" dirty="0">
              <a:solidFill>
                <a:schemeClr val="bg2">
                  <a:lumMod val="25000"/>
                </a:schemeClr>
              </a:solidFill>
            </a:endParaRPr>
          </a:p>
        </p:txBody>
      </p:sp>
      <p:sp>
        <p:nvSpPr>
          <p:cNvPr id="6" name="Titre 1"/>
          <p:cNvSpPr>
            <a:spLocks noGrp="1"/>
          </p:cNvSpPr>
          <p:nvPr>
            <p:ph type="title"/>
          </p:nvPr>
        </p:nvSpPr>
        <p:spPr>
          <a:xfrm>
            <a:off x="457200" y="116632"/>
            <a:ext cx="8219256" cy="1584176"/>
          </a:xfrm>
        </p:spPr>
        <p:txBody>
          <a:bodyPr>
            <a:normAutofit/>
          </a:bodyPr>
          <a:lstStyle/>
          <a:p>
            <a:pPr algn="ctr"/>
            <a:r>
              <a:rPr lang="fr-FR" b="1" dirty="0"/>
              <a:t>organisation des sessions</a:t>
            </a:r>
            <a:br>
              <a:rPr lang="fr-FR" b="1" dirty="0"/>
            </a:br>
            <a:r>
              <a:rPr lang="fr-FR" b="1" dirty="0"/>
              <a:t>inter-institutions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556792"/>
            <a:ext cx="7632848" cy="3528392"/>
          </a:xfrm>
        </p:spPr>
        <p:txBody>
          <a:bodyPr>
            <a:noAutofit/>
          </a:bodyPr>
          <a:lstStyle/>
          <a:p>
            <a:pPr lvl="1"/>
            <a:r>
              <a:rPr lang="fr-FR" sz="1800" dirty="0">
                <a:solidFill>
                  <a:schemeClr val="bg2">
                    <a:lumMod val="25000"/>
                  </a:schemeClr>
                </a:solidFill>
              </a:rPr>
              <a:t>Associations secteurs sanitaire, social ou médico-social : IME, CAMSP, ITEP / MAS, FAM, FV, FH / CRP</a:t>
            </a:r>
          </a:p>
          <a:p>
            <a:pPr lvl="1"/>
            <a:r>
              <a:rPr lang="fr-FR" sz="1800" dirty="0">
                <a:solidFill>
                  <a:schemeClr val="bg2">
                    <a:lumMod val="25000"/>
                  </a:schemeClr>
                </a:solidFill>
              </a:rPr>
              <a:t>Crèches, services petite enfance municipaux</a:t>
            </a:r>
          </a:p>
          <a:p>
            <a:pPr lvl="1"/>
            <a:r>
              <a:rPr lang="fr-FR" sz="1800" dirty="0">
                <a:solidFill>
                  <a:schemeClr val="bg2">
                    <a:lumMod val="25000"/>
                  </a:schemeClr>
                </a:solidFill>
              </a:rPr>
              <a:t>Relais Assistantes Maternelles (CAF et CD)</a:t>
            </a:r>
          </a:p>
          <a:p>
            <a:pPr lvl="1"/>
            <a:r>
              <a:rPr lang="fr-FR" sz="1800" dirty="0">
                <a:solidFill>
                  <a:schemeClr val="bg2">
                    <a:lumMod val="25000"/>
                  </a:schemeClr>
                </a:solidFill>
              </a:rPr>
              <a:t>Services d’aide à domicile</a:t>
            </a:r>
          </a:p>
          <a:p>
            <a:pPr lvl="1"/>
            <a:r>
              <a:rPr lang="fr-FR" sz="1800" dirty="0">
                <a:solidFill>
                  <a:schemeClr val="bg2">
                    <a:lumMod val="25000"/>
                  </a:schemeClr>
                </a:solidFill>
              </a:rPr>
              <a:t>MDPH</a:t>
            </a:r>
          </a:p>
          <a:p>
            <a:pPr lvl="1"/>
            <a:r>
              <a:rPr lang="fr-FR" sz="1800" dirty="0">
                <a:solidFill>
                  <a:schemeClr val="bg2">
                    <a:lumMod val="25000"/>
                  </a:schemeClr>
                </a:solidFill>
              </a:rPr>
              <a:t>Aix-Marseille Université / Education nationale</a:t>
            </a:r>
          </a:p>
        </p:txBody>
      </p:sp>
      <p:sp>
        <p:nvSpPr>
          <p:cNvPr id="5" name="Titre 1"/>
          <p:cNvSpPr txBox="1">
            <a:spLocks/>
          </p:cNvSpPr>
          <p:nvPr/>
        </p:nvSpPr>
        <p:spPr>
          <a:xfrm>
            <a:off x="457200" y="116632"/>
            <a:ext cx="8219256" cy="1368152"/>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b="1" dirty="0">
                <a:solidFill>
                  <a:schemeClr val="bg1">
                    <a:lumMod val="95000"/>
                  </a:schemeClr>
                </a:solidFill>
              </a:rPr>
              <a:t>Types de structures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88640"/>
            <a:ext cx="8219256" cy="1296144"/>
          </a:xfrm>
        </p:spPr>
        <p:txBody>
          <a:bodyPr>
            <a:normAutofit/>
          </a:bodyPr>
          <a:lstStyle/>
          <a:p>
            <a:pPr algn="ctr"/>
            <a:r>
              <a:rPr lang="fr-FR" b="1" dirty="0"/>
              <a:t>Répartition par profession</a:t>
            </a:r>
          </a:p>
        </p:txBody>
      </p:sp>
      <p:graphicFrame>
        <p:nvGraphicFramePr>
          <p:cNvPr id="4" name="Graphique 3"/>
          <p:cNvGraphicFramePr>
            <a:graphicFrameLocks/>
          </p:cNvGraphicFramePr>
          <p:nvPr>
            <p:extLst>
              <p:ext uri="{D42A27DB-BD31-4B8C-83A1-F6EECF244321}">
                <p14:modId xmlns:p14="http://schemas.microsoft.com/office/powerpoint/2010/main" val="3212429665"/>
              </p:ext>
            </p:extLst>
          </p:nvPr>
        </p:nvGraphicFramePr>
        <p:xfrm>
          <a:off x="457981" y="1844824"/>
          <a:ext cx="8218475" cy="44644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6688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204864"/>
            <a:ext cx="8208912" cy="1080120"/>
          </a:xfrm>
        </p:spPr>
        <p:txBody>
          <a:bodyPr>
            <a:normAutofit fontScale="90000"/>
          </a:bodyPr>
          <a:lstStyle/>
          <a:p>
            <a:pPr algn="ctr"/>
            <a:r>
              <a:rPr lang="fr-FR" sz="3600" dirty="0">
                <a:solidFill>
                  <a:schemeClr val="bg2">
                    <a:lumMod val="25000"/>
                  </a:schemeClr>
                </a:solidFill>
              </a:rPr>
              <a:t>Module 2</a:t>
            </a:r>
            <a:br>
              <a:rPr lang="fr-FR" sz="3600" dirty="0">
                <a:solidFill>
                  <a:schemeClr val="bg2">
                    <a:lumMod val="25000"/>
                  </a:schemeClr>
                </a:solidFill>
              </a:rPr>
            </a:br>
            <a:endParaRPr lang="fr-FR" sz="3600" dirty="0">
              <a:solidFill>
                <a:schemeClr val="bg2">
                  <a:lumMod val="25000"/>
                </a:schemeClr>
              </a:solidFill>
            </a:endParaRPr>
          </a:p>
        </p:txBody>
      </p:sp>
      <p:sp>
        <p:nvSpPr>
          <p:cNvPr id="3" name="Sous-titre 2"/>
          <p:cNvSpPr>
            <a:spLocks noGrp="1"/>
          </p:cNvSpPr>
          <p:nvPr>
            <p:ph type="subTitle" idx="1"/>
          </p:nvPr>
        </p:nvSpPr>
        <p:spPr>
          <a:xfrm>
            <a:off x="501659" y="3212976"/>
            <a:ext cx="8208912" cy="1705962"/>
          </a:xfrm>
        </p:spPr>
        <p:txBody>
          <a:bodyPr>
            <a:normAutofit/>
          </a:bodyPr>
          <a:lstStyle/>
          <a:p>
            <a:pPr algn="ctr"/>
            <a:r>
              <a:rPr lang="fr-FR" sz="2200" i="1" dirty="0">
                <a:solidFill>
                  <a:schemeClr val="bg1"/>
                </a:solidFill>
              </a:rPr>
              <a:t>Autisme et autres TED : Bonnes pratiques pour des interventions coordonnées chez l’enfant et l’adolescent</a:t>
            </a:r>
          </a:p>
          <a:p>
            <a:pPr algn="ctr"/>
            <a:r>
              <a:rPr lang="fr-FR" sz="2200" dirty="0">
                <a:solidFill>
                  <a:schemeClr val="bg1"/>
                </a:solidFill>
              </a:rPr>
              <a:t>HAS et ANESM – Mars 2012</a:t>
            </a:r>
          </a:p>
          <a:p>
            <a:endParaRPr lang="fr-FR" sz="2200" i="1" dirty="0">
              <a:solidFill>
                <a:schemeClr val="bg2">
                  <a:lumMod val="25000"/>
                </a:schemeClr>
              </a:solidFill>
            </a:endParaRPr>
          </a:p>
          <a:p>
            <a:endParaRPr lang="fr-FR" sz="2200" i="1" dirty="0">
              <a:solidFill>
                <a:schemeClr val="bg2">
                  <a:lumMod val="25000"/>
                </a:schemeClr>
              </a:solidFill>
            </a:endParaRPr>
          </a:p>
          <a:p>
            <a:endParaRPr lang="fr-FR" sz="2200" i="1" dirty="0">
              <a:solidFill>
                <a:schemeClr val="bg2">
                  <a:lumMod val="25000"/>
                </a:schemeClr>
              </a:solidFill>
            </a:endParaRPr>
          </a:p>
          <a:p>
            <a:endParaRPr lang="fr-FR" sz="2200" i="1" dirty="0">
              <a:solidFill>
                <a:schemeClr val="bg2">
                  <a:lumMod val="25000"/>
                </a:schemeClr>
              </a:solidFill>
            </a:endParaRPr>
          </a:p>
        </p:txBody>
      </p:sp>
      <p:pic>
        <p:nvPicPr>
          <p:cNvPr id="4" name="Image 3" descr="Logos.png"/>
          <p:cNvPicPr>
            <a:picLocks noChangeAspect="1"/>
          </p:cNvPicPr>
          <p:nvPr/>
        </p:nvPicPr>
        <p:blipFill>
          <a:blip r:embed="rId3" cstate="print"/>
          <a:stretch>
            <a:fillRect/>
          </a:stretch>
        </p:blipFill>
        <p:spPr>
          <a:xfrm>
            <a:off x="3108906" y="620687"/>
            <a:ext cx="2808312" cy="93610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19256" cy="1154098"/>
          </a:xfrm>
        </p:spPr>
        <p:txBody>
          <a:bodyPr/>
          <a:lstStyle/>
          <a:p>
            <a:pPr algn="ctr"/>
            <a:r>
              <a:rPr lang="fr-FR" dirty="0"/>
              <a:t>Objectifs</a:t>
            </a:r>
          </a:p>
        </p:txBody>
      </p:sp>
      <p:sp>
        <p:nvSpPr>
          <p:cNvPr id="3" name="Espace réservé du contenu 2"/>
          <p:cNvSpPr>
            <a:spLocks noGrp="1"/>
          </p:cNvSpPr>
          <p:nvPr>
            <p:ph idx="1"/>
          </p:nvPr>
        </p:nvSpPr>
        <p:spPr>
          <a:xfrm>
            <a:off x="457200" y="1844824"/>
            <a:ext cx="7467600" cy="2160240"/>
          </a:xfrm>
        </p:spPr>
        <p:txBody>
          <a:bodyPr>
            <a:normAutofit/>
          </a:bodyPr>
          <a:lstStyle/>
          <a:p>
            <a:pPr>
              <a:buFont typeface="Wingdings" panose="05000000000000000000" pitchFamily="2" charset="2"/>
              <a:buChar char="q"/>
            </a:pPr>
            <a:r>
              <a:rPr lang="fr-FR" b="1" dirty="0">
                <a:solidFill>
                  <a:schemeClr val="bg2">
                    <a:lumMod val="25000"/>
                  </a:schemeClr>
                </a:solidFill>
              </a:rPr>
              <a:t>Diffusion des Recommandations de Bonnes Pratiques Professionnelles (RBPP)</a:t>
            </a:r>
            <a:r>
              <a:rPr lang="fr-FR" dirty="0">
                <a:solidFill>
                  <a:schemeClr val="bg2">
                    <a:lumMod val="25000"/>
                  </a:schemeClr>
                </a:solidFill>
              </a:rPr>
              <a:t> - en référence au document HAS et ANESM de Mars 2012 – auprès des professionnels des secteurs médico-social et sanitaire</a:t>
            </a:r>
          </a:p>
          <a:p>
            <a:pPr>
              <a:buFont typeface="Wingdings" panose="05000000000000000000" pitchFamily="2" charset="2"/>
              <a:buChar char="q"/>
            </a:pPr>
            <a:r>
              <a:rPr lang="fr-FR" b="1" dirty="0">
                <a:solidFill>
                  <a:schemeClr val="bg2">
                    <a:lumMod val="25000"/>
                  </a:schemeClr>
                </a:solidFill>
              </a:rPr>
              <a:t>Favoriser les échanges interprofessionnels et intersectoriels </a:t>
            </a:r>
            <a:r>
              <a:rPr lang="fr-FR" dirty="0">
                <a:solidFill>
                  <a:schemeClr val="bg2">
                    <a:lumMod val="25000"/>
                  </a:schemeClr>
                </a:solidFill>
              </a:rPr>
              <a:t>à l’instar des journées inter-institutions mises en place pour le module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19256" cy="864096"/>
          </a:xfrm>
        </p:spPr>
        <p:txBody>
          <a:bodyPr/>
          <a:lstStyle/>
          <a:p>
            <a:pPr algn="ctr"/>
            <a:r>
              <a:rPr lang="fr-FR" dirty="0"/>
              <a:t>Public(s) visé(s)</a:t>
            </a:r>
          </a:p>
        </p:txBody>
      </p:sp>
      <p:sp>
        <p:nvSpPr>
          <p:cNvPr id="3" name="Espace réservé du contenu 2"/>
          <p:cNvSpPr>
            <a:spLocks noGrp="1"/>
          </p:cNvSpPr>
          <p:nvPr>
            <p:ph idx="1"/>
          </p:nvPr>
        </p:nvSpPr>
        <p:spPr>
          <a:xfrm>
            <a:off x="457200" y="1916832"/>
            <a:ext cx="7467600" cy="3312368"/>
          </a:xfrm>
        </p:spPr>
        <p:txBody>
          <a:bodyPr>
            <a:noAutofit/>
          </a:bodyPr>
          <a:lstStyle/>
          <a:p>
            <a:r>
              <a:rPr lang="fr-FR" dirty="0">
                <a:solidFill>
                  <a:schemeClr val="bg2">
                    <a:lumMod val="25000"/>
                  </a:schemeClr>
                </a:solidFill>
              </a:rPr>
              <a:t>Directeurs d'établissements</a:t>
            </a:r>
          </a:p>
          <a:p>
            <a:r>
              <a:rPr lang="fr-FR" dirty="0">
                <a:solidFill>
                  <a:schemeClr val="bg2">
                    <a:lumMod val="25000"/>
                  </a:schemeClr>
                </a:solidFill>
              </a:rPr>
              <a:t>Responsables d'encadrement</a:t>
            </a:r>
          </a:p>
          <a:p>
            <a:r>
              <a:rPr lang="fr-FR" dirty="0">
                <a:solidFill>
                  <a:schemeClr val="bg2">
                    <a:lumMod val="25000"/>
                  </a:schemeClr>
                </a:solidFill>
              </a:rPr>
              <a:t>Médecins</a:t>
            </a:r>
          </a:p>
          <a:p>
            <a:r>
              <a:rPr lang="fr-FR" dirty="0">
                <a:solidFill>
                  <a:schemeClr val="bg2">
                    <a:lumMod val="25000"/>
                  </a:schemeClr>
                </a:solidFill>
              </a:rPr>
              <a:t>Professionnels paramédicaux</a:t>
            </a:r>
          </a:p>
          <a:p>
            <a:r>
              <a:rPr lang="fr-FR" dirty="0">
                <a:solidFill>
                  <a:schemeClr val="bg2">
                    <a:lumMod val="25000"/>
                  </a:schemeClr>
                </a:solidFill>
              </a:rPr>
              <a:t>Professionnels ayant des fonctions de coordination du parcours</a:t>
            </a:r>
          </a:p>
          <a:p>
            <a:pPr>
              <a:buFont typeface="Wingdings" panose="05000000000000000000" pitchFamily="2" charset="2"/>
              <a:buChar char="q"/>
            </a:pPr>
            <a:r>
              <a:rPr lang="fr-FR" dirty="0">
                <a:solidFill>
                  <a:schemeClr val="bg2">
                    <a:lumMod val="25000"/>
                  </a:schemeClr>
                </a:solidFill>
              </a:rPr>
              <a:t>Secteurs médico-social et sanitaire (libéraux inclus)</a:t>
            </a:r>
          </a:p>
          <a:p>
            <a:pPr>
              <a:buNone/>
            </a:pPr>
            <a:endParaRPr lang="fr-FR" i="1" u="sng" dirty="0">
              <a:solidFill>
                <a:schemeClr val="bg2">
                  <a:lumMod val="25000"/>
                </a:schemeClr>
              </a:solidFill>
            </a:endParaRPr>
          </a:p>
          <a:p>
            <a:pPr>
              <a:buNone/>
            </a:pPr>
            <a:r>
              <a:rPr lang="fr-FR" i="1" u="sng" dirty="0">
                <a:solidFill>
                  <a:schemeClr val="bg2">
                    <a:lumMod val="25000"/>
                  </a:schemeClr>
                </a:solidFill>
              </a:rPr>
              <a:t>Prérequis </a:t>
            </a:r>
            <a:r>
              <a:rPr lang="fr-FR" i="1" dirty="0">
                <a:solidFill>
                  <a:schemeClr val="bg2">
                    <a:lumMod val="25000"/>
                  </a:schemeClr>
                </a:solidFill>
              </a:rPr>
              <a:t>: les participants devront avoir déjà suivi une sensibilisation/formation sur le socle de connaissances de l’autisme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4704"/>
            <a:ext cx="8219256" cy="634082"/>
          </a:xfrm>
        </p:spPr>
        <p:txBody>
          <a:bodyPr>
            <a:normAutofit/>
          </a:bodyPr>
          <a:lstStyle/>
          <a:p>
            <a:pPr algn="ctr"/>
            <a:r>
              <a:rPr lang="fr-FR" dirty="0"/>
              <a:t>Calendrier</a:t>
            </a:r>
          </a:p>
        </p:txBody>
      </p:sp>
      <p:sp>
        <p:nvSpPr>
          <p:cNvPr id="3" name="Espace réservé du contenu 2"/>
          <p:cNvSpPr>
            <a:spLocks noGrp="1"/>
          </p:cNvSpPr>
          <p:nvPr>
            <p:ph idx="1"/>
          </p:nvPr>
        </p:nvSpPr>
        <p:spPr>
          <a:xfrm>
            <a:off x="457200" y="1628800"/>
            <a:ext cx="7467600" cy="2304256"/>
          </a:xfrm>
        </p:spPr>
        <p:txBody>
          <a:bodyPr>
            <a:normAutofit/>
          </a:bodyPr>
          <a:lstStyle/>
          <a:p>
            <a:r>
              <a:rPr lang="fr-FR" dirty="0">
                <a:solidFill>
                  <a:schemeClr val="bg2">
                    <a:lumMod val="25000"/>
                  </a:schemeClr>
                </a:solidFill>
              </a:rPr>
              <a:t>Elaboration du contenu par le CRA PACA : </a:t>
            </a:r>
            <a:r>
              <a:rPr lang="fr-FR" sz="1800" dirty="0">
                <a:solidFill>
                  <a:schemeClr val="bg2">
                    <a:lumMod val="25000"/>
                  </a:schemeClr>
                </a:solidFill>
              </a:rPr>
              <a:t>Mars 2016</a:t>
            </a:r>
          </a:p>
          <a:p>
            <a:r>
              <a:rPr lang="fr-FR" dirty="0">
                <a:solidFill>
                  <a:schemeClr val="bg2">
                    <a:lumMod val="25000"/>
                  </a:schemeClr>
                </a:solidFill>
              </a:rPr>
              <a:t>Appropriation du contenu par le pool de formateurs : </a:t>
            </a:r>
            <a:r>
              <a:rPr lang="fr-FR" sz="1800" dirty="0">
                <a:solidFill>
                  <a:schemeClr val="bg2">
                    <a:lumMod val="25000"/>
                  </a:schemeClr>
                </a:solidFill>
              </a:rPr>
              <a:t>Avril 2016</a:t>
            </a:r>
          </a:p>
          <a:p>
            <a:r>
              <a:rPr lang="fr-FR" dirty="0">
                <a:solidFill>
                  <a:schemeClr val="bg2">
                    <a:lumMod val="25000"/>
                  </a:schemeClr>
                </a:solidFill>
              </a:rPr>
              <a:t>Organisation de sessions test :  </a:t>
            </a:r>
            <a:r>
              <a:rPr lang="fr-FR" sz="1800" dirty="0">
                <a:solidFill>
                  <a:schemeClr val="bg2">
                    <a:lumMod val="25000"/>
                  </a:schemeClr>
                </a:solidFill>
              </a:rPr>
              <a:t>Automne 2016</a:t>
            </a:r>
          </a:p>
          <a:p>
            <a:r>
              <a:rPr lang="fr-FR" dirty="0">
                <a:solidFill>
                  <a:schemeClr val="bg2">
                    <a:lumMod val="25000"/>
                  </a:schemeClr>
                </a:solidFill>
              </a:rPr>
              <a:t>Organisation de 10 à 15 journées :</a:t>
            </a:r>
            <a:r>
              <a:rPr lang="fr-FR" sz="1800" dirty="0">
                <a:solidFill>
                  <a:schemeClr val="bg2">
                    <a:lumMod val="25000"/>
                  </a:schemeClr>
                </a:solidFill>
              </a:rPr>
              <a:t>1er semestre 2017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467544" y="3212976"/>
            <a:ext cx="8208912" cy="2016224"/>
          </a:xfrm>
          <a:prstGeom prst="rect">
            <a:avLst/>
          </a:prstGeom>
        </p:spPr>
        <p:txBody>
          <a:bodyPr vert="horz" anchor="b">
            <a:normAutofit fontScale="85000" lnSpcReduction="20000"/>
          </a:bodyPr>
          <a:lstStyle/>
          <a:p>
            <a:pPr algn="ctr"/>
            <a:r>
              <a:rPr lang="fr-FR" sz="2100" b="1" dirty="0">
                <a:solidFill>
                  <a:schemeClr val="bg1"/>
                </a:solidFill>
              </a:rPr>
              <a:t>Module 1</a:t>
            </a:r>
            <a:endParaRPr lang="fr-FR" sz="2100" dirty="0">
              <a:solidFill>
                <a:schemeClr val="bg1"/>
              </a:solidFill>
            </a:endParaRPr>
          </a:p>
          <a:p>
            <a:pPr algn="ctr"/>
            <a:r>
              <a:rPr lang="fr-FR" sz="2100" i="1" dirty="0">
                <a:solidFill>
                  <a:schemeClr val="bg1"/>
                </a:solidFill>
              </a:rPr>
              <a:t>Information sur l’état des connaissances sur l’autisme et autres TED</a:t>
            </a:r>
          </a:p>
          <a:p>
            <a:pPr algn="ctr"/>
            <a:r>
              <a:rPr lang="fr-FR" sz="2100" dirty="0">
                <a:solidFill>
                  <a:schemeClr val="bg1"/>
                </a:solidFill>
              </a:rPr>
              <a:t>HAS et ANESM – Janvier 2010</a:t>
            </a:r>
          </a:p>
          <a:p>
            <a:pPr algn="ctr"/>
            <a:endParaRPr lang="fr-FR" sz="2100" dirty="0">
              <a:solidFill>
                <a:schemeClr val="bg1"/>
              </a:solidFill>
            </a:endParaRPr>
          </a:p>
          <a:p>
            <a:pPr algn="ctr"/>
            <a:r>
              <a:rPr lang="fr-FR" sz="2100" b="1" dirty="0">
                <a:solidFill>
                  <a:schemeClr val="bg1"/>
                </a:solidFill>
              </a:rPr>
              <a:t>Module 2</a:t>
            </a:r>
          </a:p>
          <a:p>
            <a:pPr algn="ctr"/>
            <a:r>
              <a:rPr lang="fr-FR" sz="2100" i="1" dirty="0">
                <a:solidFill>
                  <a:schemeClr val="bg1"/>
                </a:solidFill>
              </a:rPr>
              <a:t>Autisme et autres TED : Bonnes pratiques pour des interventions coordonnées chez l’enfant et l’adolescent</a:t>
            </a:r>
          </a:p>
          <a:p>
            <a:pPr algn="ctr"/>
            <a:r>
              <a:rPr lang="fr-FR" sz="2100" dirty="0">
                <a:solidFill>
                  <a:schemeClr val="bg1"/>
                </a:solidFill>
              </a:rPr>
              <a:t>HAS et ANESM – Mars 2012</a:t>
            </a:r>
          </a:p>
          <a:p>
            <a:pPr algn="ctr"/>
            <a:endParaRPr lang="fr-FR" sz="2100" dirty="0">
              <a:solidFill>
                <a:schemeClr val="bg1"/>
              </a:solidFill>
            </a:endParaRPr>
          </a:p>
        </p:txBody>
      </p:sp>
      <p:pic>
        <p:nvPicPr>
          <p:cNvPr id="4" name="Image 3" descr="Logos.png"/>
          <p:cNvPicPr>
            <a:picLocks noChangeAspect="1"/>
          </p:cNvPicPr>
          <p:nvPr/>
        </p:nvPicPr>
        <p:blipFill>
          <a:blip r:embed="rId2" cstate="print"/>
          <a:stretch>
            <a:fillRect/>
          </a:stretch>
        </p:blipFill>
        <p:spPr>
          <a:xfrm>
            <a:off x="3108906" y="620687"/>
            <a:ext cx="2808312" cy="936105"/>
          </a:xfrm>
          <a:prstGeom prst="rect">
            <a:avLst/>
          </a:prstGeom>
        </p:spPr>
      </p:pic>
      <p:sp>
        <p:nvSpPr>
          <p:cNvPr id="5" name="Titre 1"/>
          <p:cNvSpPr>
            <a:spLocks noGrp="1"/>
          </p:cNvSpPr>
          <p:nvPr>
            <p:ph type="ctrTitle"/>
          </p:nvPr>
        </p:nvSpPr>
        <p:spPr>
          <a:xfrm>
            <a:off x="827584" y="1690801"/>
            <a:ext cx="7396336" cy="1156900"/>
          </a:xfrm>
        </p:spPr>
        <p:txBody>
          <a:bodyPr>
            <a:normAutofit/>
          </a:bodyPr>
          <a:lstStyle/>
          <a:p>
            <a:pPr algn="ctr"/>
            <a:r>
              <a:rPr lang="fr-FR" sz="3600" dirty="0">
                <a:solidFill>
                  <a:schemeClr val="bg2">
                    <a:lumMod val="25000"/>
                  </a:schemeClr>
                </a:solidFill>
              </a:rPr>
              <a:t>dispositif 2015-2016</a:t>
            </a:r>
          </a:p>
        </p:txBody>
      </p:sp>
    </p:spTree>
    <p:extLst>
      <p:ext uri="{BB962C8B-B14F-4D97-AF65-F5344CB8AC3E}">
        <p14:creationId xmlns:p14="http://schemas.microsoft.com/office/powerpoint/2010/main" val="40454117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204864"/>
            <a:ext cx="8208912" cy="1080120"/>
          </a:xfrm>
        </p:spPr>
        <p:txBody>
          <a:bodyPr>
            <a:normAutofit fontScale="90000"/>
          </a:bodyPr>
          <a:lstStyle/>
          <a:p>
            <a:pPr algn="ctr"/>
            <a:r>
              <a:rPr lang="fr-FR" sz="3600" dirty="0">
                <a:solidFill>
                  <a:schemeClr val="bg2">
                    <a:lumMod val="25000"/>
                  </a:schemeClr>
                </a:solidFill>
              </a:rPr>
              <a:t>Vers un 4</a:t>
            </a:r>
            <a:r>
              <a:rPr lang="fr-FR" sz="3600" baseline="30000" dirty="0">
                <a:solidFill>
                  <a:schemeClr val="bg2">
                    <a:lumMod val="25000"/>
                  </a:schemeClr>
                </a:solidFill>
              </a:rPr>
              <a:t>ème</a:t>
            </a:r>
            <a:r>
              <a:rPr lang="fr-FR" sz="3600" dirty="0">
                <a:solidFill>
                  <a:schemeClr val="bg2">
                    <a:lumMod val="25000"/>
                  </a:schemeClr>
                </a:solidFill>
              </a:rPr>
              <a:t> plan autisme</a:t>
            </a:r>
            <a:br>
              <a:rPr lang="fr-FR" sz="3600" dirty="0">
                <a:solidFill>
                  <a:schemeClr val="bg2">
                    <a:lumMod val="25000"/>
                  </a:schemeClr>
                </a:solidFill>
              </a:rPr>
            </a:br>
            <a:endParaRPr lang="fr-FR" sz="3600" dirty="0">
              <a:solidFill>
                <a:schemeClr val="bg2">
                  <a:lumMod val="25000"/>
                </a:schemeClr>
              </a:solidFill>
            </a:endParaRPr>
          </a:p>
        </p:txBody>
      </p:sp>
      <p:sp>
        <p:nvSpPr>
          <p:cNvPr id="3" name="Sous-titre 2"/>
          <p:cNvSpPr>
            <a:spLocks noGrp="1"/>
          </p:cNvSpPr>
          <p:nvPr>
            <p:ph type="subTitle" idx="1"/>
          </p:nvPr>
        </p:nvSpPr>
        <p:spPr>
          <a:xfrm>
            <a:off x="501659" y="3212976"/>
            <a:ext cx="8208912" cy="1705962"/>
          </a:xfrm>
        </p:spPr>
        <p:txBody>
          <a:bodyPr>
            <a:normAutofit/>
          </a:bodyPr>
          <a:lstStyle/>
          <a:p>
            <a:pPr algn="ctr"/>
            <a:endParaRPr lang="fr-FR" sz="2200" i="1" dirty="0">
              <a:solidFill>
                <a:schemeClr val="bg2">
                  <a:lumMod val="25000"/>
                </a:schemeClr>
              </a:solidFill>
            </a:endParaRPr>
          </a:p>
          <a:p>
            <a:endParaRPr lang="fr-FR" sz="2200" i="1" dirty="0">
              <a:solidFill>
                <a:schemeClr val="bg2">
                  <a:lumMod val="25000"/>
                </a:schemeClr>
              </a:solidFill>
            </a:endParaRPr>
          </a:p>
          <a:p>
            <a:endParaRPr lang="fr-FR" sz="2200" i="1" dirty="0">
              <a:solidFill>
                <a:schemeClr val="bg2">
                  <a:lumMod val="25000"/>
                </a:schemeClr>
              </a:solidFill>
            </a:endParaRPr>
          </a:p>
          <a:p>
            <a:endParaRPr lang="fr-FR" sz="2200" i="1" dirty="0">
              <a:solidFill>
                <a:schemeClr val="bg2">
                  <a:lumMod val="25000"/>
                </a:schemeClr>
              </a:solidFill>
            </a:endParaRPr>
          </a:p>
        </p:txBody>
      </p:sp>
      <p:pic>
        <p:nvPicPr>
          <p:cNvPr id="4" name="Image 3" descr="Logos.png"/>
          <p:cNvPicPr>
            <a:picLocks noChangeAspect="1"/>
          </p:cNvPicPr>
          <p:nvPr/>
        </p:nvPicPr>
        <p:blipFill>
          <a:blip r:embed="rId3" cstate="print"/>
          <a:stretch>
            <a:fillRect/>
          </a:stretch>
        </p:blipFill>
        <p:spPr>
          <a:xfrm>
            <a:off x="3108906" y="620687"/>
            <a:ext cx="2808312" cy="936105"/>
          </a:xfrm>
          <a:prstGeom prst="rect">
            <a:avLst/>
          </a:prstGeom>
        </p:spPr>
      </p:pic>
    </p:spTree>
    <p:extLst>
      <p:ext uri="{BB962C8B-B14F-4D97-AF65-F5344CB8AC3E}">
        <p14:creationId xmlns:p14="http://schemas.microsoft.com/office/powerpoint/2010/main" val="35963312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81192" y="1916833"/>
            <a:ext cx="7989752" cy="2376264"/>
          </a:xfrm>
        </p:spPr>
        <p:txBody>
          <a:bodyPr>
            <a:normAutofit/>
          </a:bodyPr>
          <a:lstStyle/>
          <a:p>
            <a:r>
              <a:rPr lang="fr-FR" b="1" dirty="0"/>
              <a:t>Des attentes des familles et des professionnels :</a:t>
            </a:r>
            <a:r>
              <a:rPr lang="fr-FR" dirty="0"/>
              <a:t>  </a:t>
            </a:r>
          </a:p>
          <a:p>
            <a:pPr lvl="1"/>
            <a:r>
              <a:rPr lang="fr-FR" dirty="0"/>
              <a:t>Des outils et méthodes d’accompagnements « clefs en main » </a:t>
            </a:r>
          </a:p>
          <a:p>
            <a:pPr lvl="1"/>
            <a:r>
              <a:rPr lang="fr-FR" dirty="0"/>
              <a:t>Le module 2 doit apporter des réponses en terme de coordination des interventions y compris avec les familles </a:t>
            </a:r>
          </a:p>
          <a:p>
            <a:pPr lvl="1"/>
            <a:r>
              <a:rPr lang="fr-FR" dirty="0"/>
              <a:t>Imaginer d’autres modalités pédagogiques que le format conférence (alternance d’ateliers de formation entre pairs avec des temps d’échanges des pratiques entre catégories professionnelles et avec les familles)</a:t>
            </a:r>
          </a:p>
        </p:txBody>
      </p:sp>
    </p:spTree>
    <p:extLst>
      <p:ext uri="{BB962C8B-B14F-4D97-AF65-F5344CB8AC3E}">
        <p14:creationId xmlns:p14="http://schemas.microsoft.com/office/powerpoint/2010/main" val="606895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916832"/>
            <a:ext cx="7989752" cy="2880320"/>
          </a:xfrm>
        </p:spPr>
        <p:txBody>
          <a:bodyPr>
            <a:normAutofit/>
          </a:bodyPr>
          <a:lstStyle/>
          <a:p>
            <a:r>
              <a:rPr lang="fr-FR" b="1" dirty="0"/>
              <a:t>Des professionnels peu sensibilisés </a:t>
            </a:r>
            <a:r>
              <a:rPr lang="fr-FR" dirty="0"/>
              <a:t>comme les médecins ou les paramédicaux libéraux sur le socle de connaissance de l’autisme </a:t>
            </a:r>
          </a:p>
          <a:p>
            <a:pPr lvl="1"/>
            <a:r>
              <a:rPr lang="fr-FR" dirty="0"/>
              <a:t>Imaginer de nouvelles modalités pédagogiques plus flexibles (e-learning; ressources en ligne, EPU etc.) </a:t>
            </a:r>
          </a:p>
          <a:p>
            <a:pPr lvl="1"/>
            <a:r>
              <a:rPr lang="fr-FR" dirty="0"/>
              <a:t>Cibler les outils indispensables (</a:t>
            </a:r>
            <a:r>
              <a:rPr lang="fr-FR" dirty="0" err="1"/>
              <a:t>Mchat</a:t>
            </a:r>
            <a:r>
              <a:rPr lang="fr-FR" dirty="0"/>
              <a:t>, développement de l’enfant etc.)</a:t>
            </a:r>
          </a:p>
          <a:p>
            <a:pPr lvl="1"/>
            <a:r>
              <a:rPr lang="fr-FR" dirty="0"/>
              <a:t>Se rapprocher des URPS ML, CPAM, CD</a:t>
            </a:r>
          </a:p>
          <a:p>
            <a:pPr lvl="1"/>
            <a:r>
              <a:rPr lang="fr-FR" dirty="0"/>
              <a:t>Création d’un réseau TSA territorial ?</a:t>
            </a:r>
          </a:p>
          <a:p>
            <a:r>
              <a:rPr lang="fr-FR" b="1" dirty="0"/>
              <a:t>Sensibiliser le secteur de l’insertion et de l’emploi</a:t>
            </a:r>
          </a:p>
        </p:txBody>
      </p:sp>
    </p:spTree>
    <p:extLst>
      <p:ext uri="{BB962C8B-B14F-4D97-AF65-F5344CB8AC3E}">
        <p14:creationId xmlns:p14="http://schemas.microsoft.com/office/powerpoint/2010/main" val="10757137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467544" y="2204864"/>
            <a:ext cx="8208912" cy="1440160"/>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3600" dirty="0">
                <a:solidFill>
                  <a:schemeClr val="bg2">
                    <a:lumMod val="25000"/>
                  </a:schemeClr>
                </a:solidFill>
              </a:rPr>
              <a:t>Merci à tous !</a:t>
            </a:r>
          </a:p>
        </p:txBody>
      </p:sp>
    </p:spTree>
    <p:extLst>
      <p:ext uri="{BB962C8B-B14F-4D97-AF65-F5344CB8AC3E}">
        <p14:creationId xmlns:p14="http://schemas.microsoft.com/office/powerpoint/2010/main" val="2232019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2204864"/>
            <a:ext cx="8208912" cy="1080120"/>
          </a:xfrm>
        </p:spPr>
        <p:txBody>
          <a:bodyPr>
            <a:normAutofit fontScale="90000"/>
          </a:bodyPr>
          <a:lstStyle/>
          <a:p>
            <a:pPr algn="ctr"/>
            <a:r>
              <a:rPr lang="fr-FR" sz="3600" dirty="0">
                <a:solidFill>
                  <a:schemeClr val="bg2">
                    <a:lumMod val="25000"/>
                  </a:schemeClr>
                </a:solidFill>
              </a:rPr>
              <a:t>Module 1</a:t>
            </a:r>
            <a:br>
              <a:rPr lang="fr-FR" sz="3600" dirty="0">
                <a:solidFill>
                  <a:schemeClr val="bg2">
                    <a:lumMod val="25000"/>
                  </a:schemeClr>
                </a:solidFill>
              </a:rPr>
            </a:br>
            <a:endParaRPr lang="fr-FR" sz="3600" dirty="0">
              <a:solidFill>
                <a:schemeClr val="bg2">
                  <a:lumMod val="25000"/>
                </a:schemeClr>
              </a:solidFill>
            </a:endParaRPr>
          </a:p>
        </p:txBody>
      </p:sp>
      <p:sp>
        <p:nvSpPr>
          <p:cNvPr id="3" name="Sous-titre 2"/>
          <p:cNvSpPr>
            <a:spLocks noGrp="1"/>
          </p:cNvSpPr>
          <p:nvPr>
            <p:ph type="subTitle" idx="1"/>
          </p:nvPr>
        </p:nvSpPr>
        <p:spPr>
          <a:xfrm>
            <a:off x="501659" y="3212976"/>
            <a:ext cx="8208912" cy="1705962"/>
          </a:xfrm>
        </p:spPr>
        <p:txBody>
          <a:bodyPr>
            <a:normAutofit/>
          </a:bodyPr>
          <a:lstStyle/>
          <a:p>
            <a:pPr algn="ctr"/>
            <a:r>
              <a:rPr lang="fr-FR" sz="2400" i="1" dirty="0">
                <a:solidFill>
                  <a:schemeClr val="bg1"/>
                </a:solidFill>
              </a:rPr>
              <a:t>Information sur l’état des connaissances sur l’autisme et autres TED</a:t>
            </a:r>
          </a:p>
          <a:p>
            <a:pPr algn="ctr"/>
            <a:r>
              <a:rPr lang="fr-FR" sz="2400" dirty="0">
                <a:solidFill>
                  <a:schemeClr val="bg1"/>
                </a:solidFill>
              </a:rPr>
              <a:t>HAS et ANESM – Janvier 2010</a:t>
            </a:r>
          </a:p>
          <a:p>
            <a:endParaRPr lang="fr-FR" sz="2200" i="1" dirty="0">
              <a:solidFill>
                <a:schemeClr val="bg2">
                  <a:lumMod val="25000"/>
                </a:schemeClr>
              </a:solidFill>
            </a:endParaRPr>
          </a:p>
          <a:p>
            <a:endParaRPr lang="fr-FR" sz="2200" i="1" dirty="0">
              <a:solidFill>
                <a:schemeClr val="bg2">
                  <a:lumMod val="25000"/>
                </a:schemeClr>
              </a:solidFill>
            </a:endParaRPr>
          </a:p>
          <a:p>
            <a:endParaRPr lang="fr-FR" sz="2200" i="1" dirty="0">
              <a:solidFill>
                <a:schemeClr val="bg2">
                  <a:lumMod val="25000"/>
                </a:schemeClr>
              </a:solidFill>
            </a:endParaRPr>
          </a:p>
        </p:txBody>
      </p:sp>
      <p:pic>
        <p:nvPicPr>
          <p:cNvPr id="4" name="Image 3" descr="Logos.png"/>
          <p:cNvPicPr>
            <a:picLocks noChangeAspect="1"/>
          </p:cNvPicPr>
          <p:nvPr/>
        </p:nvPicPr>
        <p:blipFill>
          <a:blip r:embed="rId3" cstate="print"/>
          <a:stretch>
            <a:fillRect/>
          </a:stretch>
        </p:blipFill>
        <p:spPr>
          <a:xfrm>
            <a:off x="3108906" y="620687"/>
            <a:ext cx="2808312" cy="936105"/>
          </a:xfrm>
          <a:prstGeom prst="rect">
            <a:avLst/>
          </a:prstGeom>
        </p:spPr>
      </p:pic>
    </p:spTree>
    <p:extLst>
      <p:ext uri="{BB962C8B-B14F-4D97-AF65-F5344CB8AC3E}">
        <p14:creationId xmlns:p14="http://schemas.microsoft.com/office/powerpoint/2010/main" val="2193290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836712"/>
            <a:ext cx="8208912" cy="648072"/>
          </a:xfrm>
        </p:spPr>
        <p:txBody>
          <a:bodyPr>
            <a:normAutofit/>
          </a:bodyPr>
          <a:lstStyle/>
          <a:p>
            <a:pPr algn="ctr"/>
            <a:r>
              <a:rPr lang="fr-FR" b="1" cap="none" dirty="0"/>
              <a:t>OBJECTIFS</a:t>
            </a:r>
          </a:p>
        </p:txBody>
      </p:sp>
      <p:sp>
        <p:nvSpPr>
          <p:cNvPr id="3" name="Espace réservé du contenu 2"/>
          <p:cNvSpPr>
            <a:spLocks noGrp="1"/>
          </p:cNvSpPr>
          <p:nvPr>
            <p:ph idx="1"/>
          </p:nvPr>
        </p:nvSpPr>
        <p:spPr>
          <a:xfrm>
            <a:off x="-108520" y="1772816"/>
            <a:ext cx="7971656" cy="2376264"/>
          </a:xfrm>
        </p:spPr>
        <p:txBody>
          <a:bodyPr>
            <a:noAutofit/>
          </a:bodyPr>
          <a:lstStyle/>
          <a:p>
            <a:pPr lvl="2"/>
            <a:r>
              <a:rPr lang="fr-FR" sz="1700" dirty="0">
                <a:solidFill>
                  <a:schemeClr val="bg2">
                    <a:lumMod val="25000"/>
                  </a:schemeClr>
                </a:solidFill>
                <a:latin typeface="+mj-lt"/>
              </a:rPr>
              <a:t>Sensibiliser </a:t>
            </a:r>
            <a:r>
              <a:rPr lang="fr-FR" sz="1700" b="1" dirty="0">
                <a:solidFill>
                  <a:schemeClr val="bg2">
                    <a:lumMod val="25000"/>
                  </a:schemeClr>
                </a:solidFill>
                <a:latin typeface="+mj-lt"/>
              </a:rPr>
              <a:t>plus de familles</a:t>
            </a:r>
          </a:p>
          <a:p>
            <a:pPr lvl="2"/>
            <a:r>
              <a:rPr lang="fr-FR" sz="1700" dirty="0">
                <a:solidFill>
                  <a:schemeClr val="bg2">
                    <a:lumMod val="25000"/>
                  </a:schemeClr>
                </a:solidFill>
                <a:latin typeface="+mj-lt"/>
              </a:rPr>
              <a:t>Sensibiliser des </a:t>
            </a:r>
            <a:r>
              <a:rPr lang="fr-FR" sz="1700" b="1" dirty="0">
                <a:solidFill>
                  <a:schemeClr val="bg2">
                    <a:lumMod val="25000"/>
                  </a:schemeClr>
                </a:solidFill>
                <a:latin typeface="+mj-lt"/>
              </a:rPr>
              <a:t>CSP plus larges</a:t>
            </a:r>
          </a:p>
          <a:p>
            <a:pPr lvl="3"/>
            <a:r>
              <a:rPr lang="fr-FR" sz="1500" dirty="0">
                <a:solidFill>
                  <a:schemeClr val="bg2">
                    <a:lumMod val="25000"/>
                  </a:schemeClr>
                </a:solidFill>
                <a:latin typeface="+mj-lt"/>
              </a:rPr>
              <a:t>personnels techniques</a:t>
            </a:r>
          </a:p>
          <a:p>
            <a:pPr lvl="3"/>
            <a:r>
              <a:rPr lang="fr-FR" sz="1500" dirty="0">
                <a:solidFill>
                  <a:schemeClr val="bg2">
                    <a:lumMod val="25000"/>
                  </a:schemeClr>
                </a:solidFill>
                <a:latin typeface="+mj-lt"/>
              </a:rPr>
              <a:t>professionnels des lieux d’accueil petite enfance</a:t>
            </a:r>
          </a:p>
          <a:p>
            <a:pPr lvl="3"/>
            <a:r>
              <a:rPr lang="fr-FR" sz="1500" dirty="0">
                <a:solidFill>
                  <a:schemeClr val="bg2">
                    <a:lumMod val="25000"/>
                  </a:schemeClr>
                </a:solidFill>
                <a:latin typeface="+mj-lt"/>
              </a:rPr>
              <a:t>aides à domicile etc.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836712"/>
            <a:ext cx="8208912" cy="792088"/>
          </a:xfrm>
        </p:spPr>
        <p:txBody>
          <a:bodyPr>
            <a:normAutofit fontScale="90000"/>
          </a:bodyPr>
          <a:lstStyle/>
          <a:p>
            <a:pPr algn="ctr"/>
            <a:r>
              <a:rPr lang="fr-FR" b="1" dirty="0"/>
              <a:t>Nouvelles</a:t>
            </a:r>
            <a:br>
              <a:rPr lang="fr-FR" b="1" dirty="0"/>
            </a:br>
            <a:r>
              <a:rPr lang="fr-FR" b="1" dirty="0"/>
              <a:t>modalités d’organisation</a:t>
            </a:r>
            <a:endParaRPr lang="fr-FR" b="1" cap="none" dirty="0"/>
          </a:p>
        </p:txBody>
      </p:sp>
      <p:sp>
        <p:nvSpPr>
          <p:cNvPr id="3" name="Espace réservé du contenu 2"/>
          <p:cNvSpPr>
            <a:spLocks noGrp="1"/>
          </p:cNvSpPr>
          <p:nvPr>
            <p:ph idx="1"/>
          </p:nvPr>
        </p:nvSpPr>
        <p:spPr>
          <a:xfrm>
            <a:off x="0" y="1628800"/>
            <a:ext cx="7971656" cy="2592288"/>
          </a:xfrm>
        </p:spPr>
        <p:txBody>
          <a:bodyPr>
            <a:noAutofit/>
          </a:bodyPr>
          <a:lstStyle/>
          <a:p>
            <a:pPr lvl="2">
              <a:buFont typeface="Wingdings" panose="05000000000000000000" pitchFamily="2" charset="2"/>
              <a:buChar char="q"/>
            </a:pPr>
            <a:r>
              <a:rPr lang="fr-FR" sz="1700" b="1" dirty="0">
                <a:solidFill>
                  <a:schemeClr val="bg2">
                    <a:lumMod val="25000"/>
                  </a:schemeClr>
                </a:solidFill>
                <a:latin typeface="+mj-lt"/>
              </a:rPr>
              <a:t>Deux types de sessions </a:t>
            </a:r>
            <a:r>
              <a:rPr lang="fr-FR" sz="1700" dirty="0">
                <a:solidFill>
                  <a:schemeClr val="bg2">
                    <a:lumMod val="25000"/>
                  </a:schemeClr>
                </a:solidFill>
                <a:latin typeface="+mj-lt"/>
              </a:rPr>
              <a:t>:</a:t>
            </a:r>
          </a:p>
          <a:p>
            <a:pPr marL="1350900" lvl="3" indent="-342900">
              <a:buFont typeface="+mj-lt"/>
              <a:buAutoNum type="arabicPeriod"/>
            </a:pPr>
            <a:r>
              <a:rPr lang="fr-FR" sz="1600" b="1" dirty="0">
                <a:solidFill>
                  <a:schemeClr val="bg2">
                    <a:lumMod val="25000"/>
                  </a:schemeClr>
                </a:solidFill>
              </a:rPr>
              <a:t>Demi-journées (3h)  de Sensibilisation Tout Public</a:t>
            </a:r>
          </a:p>
          <a:p>
            <a:pPr marL="1350900" lvl="3" indent="-342900">
              <a:buFont typeface="+mj-lt"/>
              <a:buAutoNum type="arabicPeriod"/>
            </a:pPr>
            <a:r>
              <a:rPr lang="fr-FR" sz="1600" b="1" dirty="0">
                <a:solidFill>
                  <a:schemeClr val="bg2">
                    <a:lumMod val="25000"/>
                  </a:schemeClr>
                </a:solidFill>
              </a:rPr>
              <a:t>Journées de Formation Inter-institutions</a:t>
            </a:r>
            <a:endParaRPr lang="fr-FR" sz="1500" dirty="0">
              <a:solidFill>
                <a:schemeClr val="bg2">
                  <a:lumMod val="25000"/>
                </a:schemeClr>
              </a:solidFill>
              <a:latin typeface="+mj-lt"/>
            </a:endParaRPr>
          </a:p>
          <a:p>
            <a:pPr lvl="2">
              <a:buFont typeface="Wingdings" panose="05000000000000000000" pitchFamily="2" charset="2"/>
              <a:buChar char="q"/>
            </a:pPr>
            <a:r>
              <a:rPr lang="fr-FR" sz="1700" dirty="0">
                <a:solidFill>
                  <a:schemeClr val="bg2">
                    <a:lumMod val="25000"/>
                  </a:schemeClr>
                </a:solidFill>
                <a:latin typeface="+mj-lt"/>
              </a:rPr>
              <a:t>Sessions le </a:t>
            </a:r>
            <a:r>
              <a:rPr lang="fr-FR" sz="1700" b="1" dirty="0">
                <a:solidFill>
                  <a:schemeClr val="bg2">
                    <a:lumMod val="25000"/>
                  </a:schemeClr>
                </a:solidFill>
                <a:latin typeface="+mj-lt"/>
              </a:rPr>
              <a:t>samedi matin </a:t>
            </a:r>
            <a:r>
              <a:rPr lang="fr-FR" sz="1700" dirty="0">
                <a:solidFill>
                  <a:schemeClr val="bg2">
                    <a:lumMod val="25000"/>
                  </a:schemeClr>
                </a:solidFill>
                <a:latin typeface="+mj-lt"/>
              </a:rPr>
              <a:t>et</a:t>
            </a:r>
            <a:r>
              <a:rPr lang="fr-FR" sz="1700" b="1" dirty="0">
                <a:solidFill>
                  <a:schemeClr val="bg2">
                    <a:lumMod val="25000"/>
                  </a:schemeClr>
                </a:solidFill>
                <a:latin typeface="+mj-lt"/>
              </a:rPr>
              <a:t> en soirée</a:t>
            </a:r>
          </a:p>
          <a:p>
            <a:pPr lvl="2">
              <a:buFont typeface="Wingdings" panose="05000000000000000000" pitchFamily="2" charset="2"/>
              <a:buChar char="q"/>
            </a:pPr>
            <a:r>
              <a:rPr lang="fr-FR" sz="1700" b="1" dirty="0">
                <a:solidFill>
                  <a:schemeClr val="bg2">
                    <a:lumMod val="25000"/>
                  </a:schemeClr>
                </a:solidFill>
                <a:latin typeface="+mj-lt"/>
              </a:rPr>
              <a:t>Pas de Sessions Responsables d’encadrement</a:t>
            </a:r>
          </a:p>
        </p:txBody>
      </p:sp>
    </p:spTree>
    <p:extLst>
      <p:ext uri="{BB962C8B-B14F-4D97-AF65-F5344CB8AC3E}">
        <p14:creationId xmlns:p14="http://schemas.microsoft.com/office/powerpoint/2010/main" val="4105679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08912" cy="738336"/>
          </a:xfrm>
        </p:spPr>
        <p:txBody>
          <a:bodyPr/>
          <a:lstStyle/>
          <a:p>
            <a:pPr algn="ctr"/>
            <a:r>
              <a:rPr lang="fr-FR" b="1" dirty="0"/>
              <a:t>Communication</a:t>
            </a:r>
          </a:p>
        </p:txBody>
      </p:sp>
      <p:sp>
        <p:nvSpPr>
          <p:cNvPr id="3" name="Espace réservé du contenu 2"/>
          <p:cNvSpPr>
            <a:spLocks noGrp="1"/>
          </p:cNvSpPr>
          <p:nvPr>
            <p:ph sz="half" idx="1"/>
          </p:nvPr>
        </p:nvSpPr>
        <p:spPr>
          <a:xfrm>
            <a:off x="107504" y="1268760"/>
            <a:ext cx="8003232" cy="3384376"/>
          </a:xfrm>
        </p:spPr>
        <p:txBody>
          <a:bodyPr>
            <a:normAutofit/>
          </a:bodyPr>
          <a:lstStyle/>
          <a:p>
            <a:pPr lvl="1"/>
            <a:r>
              <a:rPr lang="fr-FR" sz="1800" dirty="0">
                <a:solidFill>
                  <a:schemeClr val="bg2">
                    <a:lumMod val="25000"/>
                  </a:schemeClr>
                </a:solidFill>
              </a:rPr>
              <a:t>Mailing avec relance </a:t>
            </a:r>
            <a:r>
              <a:rPr lang="fr-FR" sz="1800" b="1" dirty="0">
                <a:solidFill>
                  <a:schemeClr val="bg2">
                    <a:lumMod val="25000"/>
                  </a:schemeClr>
                </a:solidFill>
              </a:rPr>
              <a:t>BDD CREAI </a:t>
            </a:r>
            <a:r>
              <a:rPr lang="fr-FR" sz="1800" dirty="0">
                <a:solidFill>
                  <a:schemeClr val="bg2">
                    <a:lumMod val="25000"/>
                  </a:schemeClr>
                </a:solidFill>
              </a:rPr>
              <a:t>=&gt; </a:t>
            </a:r>
            <a:r>
              <a:rPr lang="fr-FR" sz="1800" b="1" dirty="0">
                <a:solidFill>
                  <a:schemeClr val="bg2">
                    <a:lumMod val="25000"/>
                  </a:schemeClr>
                </a:solidFill>
              </a:rPr>
              <a:t>9000 contacts</a:t>
            </a:r>
          </a:p>
          <a:p>
            <a:pPr lvl="1"/>
            <a:r>
              <a:rPr lang="fr-FR" sz="1800" dirty="0">
                <a:solidFill>
                  <a:schemeClr val="bg2">
                    <a:lumMod val="25000"/>
                  </a:schemeClr>
                </a:solidFill>
              </a:rPr>
              <a:t>Diffusion sur les </a:t>
            </a:r>
            <a:r>
              <a:rPr lang="fr-FR" sz="1800" b="1" dirty="0">
                <a:solidFill>
                  <a:schemeClr val="bg2">
                    <a:lumMod val="25000"/>
                  </a:schemeClr>
                </a:solidFill>
              </a:rPr>
              <a:t>réseaux sociaux</a:t>
            </a:r>
            <a:r>
              <a:rPr lang="fr-FR" sz="1800" dirty="0">
                <a:solidFill>
                  <a:schemeClr val="bg2">
                    <a:lumMod val="25000"/>
                  </a:schemeClr>
                </a:solidFill>
              </a:rPr>
              <a:t> (Facebook / Twitter)</a:t>
            </a:r>
          </a:p>
          <a:p>
            <a:pPr lvl="1"/>
            <a:r>
              <a:rPr lang="fr-FR" sz="1800" b="1" dirty="0">
                <a:solidFill>
                  <a:schemeClr val="bg2">
                    <a:lumMod val="25000"/>
                  </a:schemeClr>
                </a:solidFill>
              </a:rPr>
              <a:t>Relations presse </a:t>
            </a:r>
            <a:r>
              <a:rPr lang="fr-FR" sz="1800" dirty="0">
                <a:solidFill>
                  <a:schemeClr val="bg2">
                    <a:lumMod val="25000"/>
                  </a:schemeClr>
                </a:solidFill>
              </a:rPr>
              <a:t>(</a:t>
            </a:r>
            <a:r>
              <a:rPr lang="fr-FR" sz="1800" b="1" dirty="0">
                <a:solidFill>
                  <a:schemeClr val="bg2">
                    <a:lumMod val="25000"/>
                  </a:schemeClr>
                </a:solidFill>
              </a:rPr>
              <a:t>200 contacts</a:t>
            </a:r>
            <a:r>
              <a:rPr lang="fr-FR" sz="1800" dirty="0">
                <a:solidFill>
                  <a:schemeClr val="bg2">
                    <a:lumMod val="25000"/>
                  </a:schemeClr>
                </a:solidFill>
              </a:rPr>
              <a:t>)</a:t>
            </a:r>
          </a:p>
          <a:p>
            <a:pPr lvl="1"/>
            <a:r>
              <a:rPr lang="fr-FR" sz="1800" b="1" dirty="0">
                <a:solidFill>
                  <a:schemeClr val="bg2">
                    <a:lumMod val="25000"/>
                  </a:schemeClr>
                </a:solidFill>
              </a:rPr>
              <a:t>Relances ciblées </a:t>
            </a:r>
            <a:r>
              <a:rPr lang="fr-FR" sz="1800" dirty="0">
                <a:solidFill>
                  <a:schemeClr val="bg2">
                    <a:lumMod val="25000"/>
                  </a:schemeClr>
                </a:solidFill>
              </a:rPr>
              <a:t>(notamment concernant les personnels petite enfance)</a:t>
            </a:r>
          </a:p>
          <a:p>
            <a:pPr lvl="1"/>
            <a:r>
              <a:rPr lang="fr-FR" sz="1800" dirty="0">
                <a:solidFill>
                  <a:schemeClr val="bg2">
                    <a:lumMod val="25000"/>
                  </a:schemeClr>
                </a:solidFill>
              </a:rPr>
              <a:t>Distribution/Envoi </a:t>
            </a:r>
            <a:r>
              <a:rPr lang="fr-FR" sz="1800" b="1" dirty="0" err="1">
                <a:solidFill>
                  <a:schemeClr val="bg2">
                    <a:lumMod val="25000"/>
                  </a:schemeClr>
                </a:solidFill>
              </a:rPr>
              <a:t>Flyers</a:t>
            </a:r>
            <a:r>
              <a:rPr lang="fr-FR" sz="1800" dirty="0">
                <a:solidFill>
                  <a:schemeClr val="bg2">
                    <a:lumMod val="25000"/>
                  </a:schemeClr>
                </a:solidFill>
              </a:rPr>
              <a:t> et </a:t>
            </a:r>
            <a:r>
              <a:rPr lang="fr-FR" sz="1800" b="1" dirty="0">
                <a:solidFill>
                  <a:schemeClr val="bg2">
                    <a:lumMod val="25000"/>
                  </a:schemeClr>
                </a:solidFill>
              </a:rPr>
              <a:t>Affiches</a:t>
            </a:r>
          </a:p>
        </p:txBody>
      </p:sp>
    </p:spTree>
    <p:extLst>
      <p:ext uri="{BB962C8B-B14F-4D97-AF65-F5344CB8AC3E}">
        <p14:creationId xmlns:p14="http://schemas.microsoft.com/office/powerpoint/2010/main" val="585970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818456"/>
            <a:ext cx="8208912" cy="594320"/>
          </a:xfrm>
        </p:spPr>
        <p:txBody>
          <a:bodyPr>
            <a:normAutofit/>
          </a:bodyPr>
          <a:lstStyle/>
          <a:p>
            <a:pPr algn="ctr"/>
            <a:r>
              <a:rPr lang="fr-FR" b="1" dirty="0"/>
              <a:t>Modalités d’inscription</a:t>
            </a:r>
          </a:p>
        </p:txBody>
      </p:sp>
      <p:sp>
        <p:nvSpPr>
          <p:cNvPr id="4" name="Espace réservé du contenu 3"/>
          <p:cNvSpPr>
            <a:spLocks noGrp="1"/>
          </p:cNvSpPr>
          <p:nvPr>
            <p:ph sz="half" idx="1"/>
          </p:nvPr>
        </p:nvSpPr>
        <p:spPr>
          <a:xfrm>
            <a:off x="107504" y="1844824"/>
            <a:ext cx="8208912" cy="2808312"/>
          </a:xfrm>
        </p:spPr>
        <p:txBody>
          <a:bodyPr>
            <a:noAutofit/>
          </a:bodyPr>
          <a:lstStyle/>
          <a:p>
            <a:pPr lvl="1"/>
            <a:r>
              <a:rPr lang="fr-FR" sz="1800" b="1" dirty="0">
                <a:solidFill>
                  <a:schemeClr val="bg2">
                    <a:lumMod val="25000"/>
                  </a:schemeClr>
                </a:solidFill>
              </a:rPr>
              <a:t>Sensibilisation Tout Public</a:t>
            </a:r>
            <a:r>
              <a:rPr lang="fr-FR" sz="1800" dirty="0">
                <a:solidFill>
                  <a:schemeClr val="bg2">
                    <a:lumMod val="25000"/>
                  </a:schemeClr>
                </a:solidFill>
              </a:rPr>
              <a:t> :</a:t>
            </a:r>
          </a:p>
          <a:p>
            <a:pPr lvl="2"/>
            <a:r>
              <a:rPr lang="fr-FR" sz="1800" b="1" dirty="0">
                <a:solidFill>
                  <a:schemeClr val="bg2">
                    <a:lumMod val="25000"/>
                  </a:schemeClr>
                </a:solidFill>
              </a:rPr>
              <a:t>Mini-sites </a:t>
            </a:r>
            <a:r>
              <a:rPr lang="fr-FR" sz="1800" dirty="0">
                <a:solidFill>
                  <a:schemeClr val="bg2">
                    <a:lumMod val="25000"/>
                  </a:schemeClr>
                </a:solidFill>
              </a:rPr>
              <a:t>pour chaque événement</a:t>
            </a:r>
          </a:p>
          <a:p>
            <a:pPr lvl="2"/>
            <a:r>
              <a:rPr lang="fr-FR" sz="1800" dirty="0">
                <a:solidFill>
                  <a:schemeClr val="bg2">
                    <a:lumMod val="25000"/>
                  </a:schemeClr>
                </a:solidFill>
              </a:rPr>
              <a:t>Formulaire d’</a:t>
            </a:r>
            <a:r>
              <a:rPr lang="fr-FR" sz="1800" b="1" dirty="0">
                <a:solidFill>
                  <a:schemeClr val="bg2">
                    <a:lumMod val="25000"/>
                  </a:schemeClr>
                </a:solidFill>
              </a:rPr>
              <a:t>inscription en ligne</a:t>
            </a:r>
            <a:r>
              <a:rPr lang="fr-FR" sz="1800" dirty="0">
                <a:solidFill>
                  <a:schemeClr val="bg2">
                    <a:lumMod val="25000"/>
                  </a:schemeClr>
                </a:solidFill>
              </a:rPr>
              <a:t> (collecte de données sur le profil des participants)</a:t>
            </a:r>
          </a:p>
          <a:p>
            <a:pPr lvl="2"/>
            <a:r>
              <a:rPr lang="fr-FR" sz="1800" dirty="0">
                <a:solidFill>
                  <a:schemeClr val="bg2">
                    <a:lumMod val="25000"/>
                  </a:schemeClr>
                </a:solidFill>
              </a:rPr>
              <a:t>Informations sur le dispositif / Documents HAS à télécharger / Vidéos</a:t>
            </a:r>
          </a:p>
          <a:p>
            <a:pPr lvl="1"/>
            <a:r>
              <a:rPr lang="fr-FR" sz="1800" b="1" dirty="0">
                <a:solidFill>
                  <a:schemeClr val="bg2">
                    <a:lumMod val="25000"/>
                  </a:schemeClr>
                </a:solidFill>
              </a:rPr>
              <a:t>Formation Inter-institutions :</a:t>
            </a:r>
          </a:p>
          <a:p>
            <a:pPr lvl="2"/>
            <a:r>
              <a:rPr lang="fr-FR" sz="1800" dirty="0">
                <a:solidFill>
                  <a:schemeClr val="bg2">
                    <a:lumMod val="25000"/>
                  </a:schemeClr>
                </a:solidFill>
              </a:rPr>
              <a:t>Formulaire de demande à renvoyer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467544" y="3212976"/>
            <a:ext cx="8208912" cy="648072"/>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a:ln>
                  <a:noFill/>
                </a:ln>
                <a:solidFill>
                  <a:schemeClr val="bg1"/>
                </a:solidFill>
                <a:effectLst/>
                <a:uLnTx/>
                <a:uFillTx/>
                <a:latin typeface="+mj-lt"/>
                <a:ea typeface="+mj-ea"/>
                <a:cs typeface="+mj-cs"/>
              </a:rPr>
              <a:t>1. sensibilisation tout public</a:t>
            </a:r>
          </a:p>
        </p:txBody>
      </p:sp>
      <p:pic>
        <p:nvPicPr>
          <p:cNvPr id="4" name="Image 3" descr="Logos.png"/>
          <p:cNvPicPr>
            <a:picLocks noChangeAspect="1"/>
          </p:cNvPicPr>
          <p:nvPr/>
        </p:nvPicPr>
        <p:blipFill>
          <a:blip r:embed="rId2" cstate="print"/>
          <a:stretch>
            <a:fillRect/>
          </a:stretch>
        </p:blipFill>
        <p:spPr>
          <a:xfrm>
            <a:off x="3108906" y="620687"/>
            <a:ext cx="2808312" cy="936105"/>
          </a:xfrm>
          <a:prstGeom prst="rect">
            <a:avLst/>
          </a:prstGeom>
        </p:spPr>
      </p:pic>
    </p:spTree>
  </p:cSld>
  <p:clrMapOvr>
    <a:masterClrMapping/>
  </p:clrMapOvr>
</p:sld>
</file>

<file path=ppt/theme/theme1.xml><?xml version="1.0" encoding="utf-8"?>
<a:theme xmlns:a="http://schemas.openxmlformats.org/drawingml/2006/main" name="Dividende">
  <a:themeElements>
    <a:clrScheme name="Personnalisé 6">
      <a:dk1>
        <a:sysClr val="windowText" lastClr="000000"/>
      </a:dk1>
      <a:lt1>
        <a:sysClr val="window" lastClr="FFFFFF"/>
      </a:lt1>
      <a:dk2>
        <a:srgbClr val="1F497D"/>
      </a:dk2>
      <a:lt2>
        <a:srgbClr val="EEECE1"/>
      </a:lt2>
      <a:accent1>
        <a:srgbClr val="4F81BD"/>
      </a:accent1>
      <a:accent2>
        <a:srgbClr val="FFC000"/>
      </a:accent2>
      <a:accent3>
        <a:srgbClr val="00B050"/>
      </a:accent3>
      <a:accent4>
        <a:srgbClr val="005827"/>
      </a:accent4>
      <a:accent5>
        <a:srgbClr val="4BACC6"/>
      </a:accent5>
      <a:accent6>
        <a:srgbClr val="F79646"/>
      </a:accent6>
      <a:hlink>
        <a:srgbClr val="0000FF"/>
      </a:hlink>
      <a:folHlink>
        <a:srgbClr val="C00000"/>
      </a:folHlink>
    </a:clrScheme>
    <a:fontScheme name="Dividend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Dividende</Template>
  <TotalTime>1199</TotalTime>
  <Words>1346</Words>
  <Application>Microsoft Office PowerPoint</Application>
  <PresentationFormat>Affichage à l'écran (4:3)</PresentationFormat>
  <Paragraphs>167</Paragraphs>
  <Slides>33</Slides>
  <Notes>17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33</vt:i4>
      </vt:variant>
    </vt:vector>
  </HeadingPairs>
  <TitlesOfParts>
    <vt:vector size="38" baseType="lpstr">
      <vt:lpstr>Calibri</vt:lpstr>
      <vt:lpstr>Gill Sans MT</vt:lpstr>
      <vt:lpstr>Wingdings</vt:lpstr>
      <vt:lpstr>Wingdings 2</vt:lpstr>
      <vt:lpstr>Dividende</vt:lpstr>
      <vt:lpstr>Mise en œuvre de la mesure 34 du 3ème plan autisme 2013-2017</vt:lpstr>
      <vt:lpstr>Rappel du dispositif déployé en 2013-2014</vt:lpstr>
      <vt:lpstr>dispositif 2015-2016</vt:lpstr>
      <vt:lpstr>Module 1 </vt:lpstr>
      <vt:lpstr>OBJECTIFS</vt:lpstr>
      <vt:lpstr>Nouvelles modalités d’organisation</vt:lpstr>
      <vt:lpstr>Communication</vt:lpstr>
      <vt:lpstr>Modalités d’inscription</vt:lpstr>
      <vt:lpstr>Présentation PowerPoint</vt:lpstr>
      <vt:lpstr>Demi-journées (3h)  de Sensibilisation Tout Public</vt:lpstr>
      <vt:lpstr>Inscrits / Participants</vt:lpstr>
      <vt:lpstr>Évaluation des sessions tout public</vt:lpstr>
      <vt:lpstr>Bilan des sessions tout public 2015</vt:lpstr>
      <vt:lpstr>Secteurs d’activité</vt:lpstr>
      <vt:lpstr>Professions</vt:lpstr>
      <vt:lpstr>Votre activité professionnelle vous amène-t-elle à travailler avec des personnes touchées par l'autisme ou un autres TED ?</vt:lpstr>
      <vt:lpstr>Des personnes touchées par l'autisme ou un autre TED font-elles partie de votre entourage ?</vt:lpstr>
      <vt:lpstr>Le contenu correspondait-il à vos attentes ?</vt:lpstr>
      <vt:lpstr>Synthèse des commentaires</vt:lpstr>
      <vt:lpstr>Présentation PowerPoint</vt:lpstr>
      <vt:lpstr>Journées de Formation Inter-institutions</vt:lpstr>
      <vt:lpstr>Objectifs</vt:lpstr>
      <vt:lpstr>organisation des sessions inter-institutions</vt:lpstr>
      <vt:lpstr>Présentation PowerPoint</vt:lpstr>
      <vt:lpstr>Répartition par profession</vt:lpstr>
      <vt:lpstr>Module 2 </vt:lpstr>
      <vt:lpstr>Objectifs</vt:lpstr>
      <vt:lpstr>Public(s) visé(s)</vt:lpstr>
      <vt:lpstr>Calendrier</vt:lpstr>
      <vt:lpstr>Vers un 4ème plan autisme </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tr</dc:creator>
  <cp:lastModifiedBy>Thomas Rosselet</cp:lastModifiedBy>
  <cp:revision>121</cp:revision>
  <dcterms:created xsi:type="dcterms:W3CDTF">2015-10-29T08:33:55Z</dcterms:created>
  <dcterms:modified xsi:type="dcterms:W3CDTF">2016-11-02T16:50:12Z</dcterms:modified>
</cp:coreProperties>
</file>