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Default Extension="bin" ContentType="application/vnd.openxmlformats-officedocument.oleObject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notesMasterIdLst>
    <p:notesMasterId r:id="rId53"/>
  </p:notesMasterIdLst>
  <p:sldIdLst>
    <p:sldId id="257" r:id="rId3"/>
    <p:sldId id="260" r:id="rId4"/>
    <p:sldId id="261" r:id="rId5"/>
    <p:sldId id="262" r:id="rId6"/>
    <p:sldId id="292" r:id="rId7"/>
    <p:sldId id="296" r:id="rId8"/>
    <p:sldId id="297" r:id="rId9"/>
    <p:sldId id="295" r:id="rId10"/>
    <p:sldId id="268" r:id="rId11"/>
    <p:sldId id="299" r:id="rId12"/>
    <p:sldId id="310" r:id="rId13"/>
    <p:sldId id="265" r:id="rId14"/>
    <p:sldId id="266" r:id="rId15"/>
    <p:sldId id="267" r:id="rId16"/>
    <p:sldId id="269" r:id="rId17"/>
    <p:sldId id="327" r:id="rId18"/>
    <p:sldId id="328" r:id="rId19"/>
    <p:sldId id="301" r:id="rId20"/>
    <p:sldId id="273" r:id="rId21"/>
    <p:sldId id="276" r:id="rId22"/>
    <p:sldId id="306" r:id="rId23"/>
    <p:sldId id="304" r:id="rId24"/>
    <p:sldId id="278" r:id="rId25"/>
    <p:sldId id="279" r:id="rId26"/>
    <p:sldId id="281" r:id="rId27"/>
    <p:sldId id="284" r:id="rId28"/>
    <p:sldId id="302" r:id="rId29"/>
    <p:sldId id="285" r:id="rId30"/>
    <p:sldId id="303" r:id="rId31"/>
    <p:sldId id="307" r:id="rId32"/>
    <p:sldId id="287" r:id="rId33"/>
    <p:sldId id="289" r:id="rId34"/>
    <p:sldId id="291" r:id="rId35"/>
    <p:sldId id="290" r:id="rId36"/>
    <p:sldId id="312" r:id="rId37"/>
    <p:sldId id="313" r:id="rId38"/>
    <p:sldId id="314" r:id="rId39"/>
    <p:sldId id="315" r:id="rId40"/>
    <p:sldId id="316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08" r:id="rId51"/>
    <p:sldId id="309" r:id="rId5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66" d="100"/>
          <a:sy n="66" d="100"/>
        </p:scale>
        <p:origin x="-64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235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6AF49-BEFD-4887-8D3A-80ACF2A139F6}" type="datetimeFigureOut">
              <a:rPr lang="fr-FR" smtClean="0"/>
              <a:pPr/>
              <a:t>24/05/2012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19C1A-1B6C-484D-8FA0-5FE909E6D43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292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19C1A-1B6C-484D-8FA0-5FE909E6D43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81885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D6FB0-0E89-4DB6-87BA-EB17BED31043}" type="slidenum">
              <a:rPr lang="fr-FR" smtClean="0"/>
              <a:pPr/>
              <a:t>42</a:t>
            </a:fld>
            <a:endParaRPr lang="fr-FR" dirty="0" smtClean="0"/>
          </a:p>
        </p:txBody>
      </p:sp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72144B9-B3FF-42B7-9A5A-B1F6CADEE020}" type="slidenum">
              <a:rPr lang="fr-FR" sz="1200"/>
              <a:pPr algn="r"/>
              <a:t>42</a:t>
            </a:fld>
            <a:endParaRPr lang="fr-FR" sz="1200" dirty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D6FB0-0E89-4DB6-87BA-EB17BED31043}" type="slidenum">
              <a:rPr lang="fr-FR" smtClean="0"/>
              <a:pPr/>
              <a:t>45</a:t>
            </a:fld>
            <a:endParaRPr lang="fr-FR" dirty="0" smtClean="0"/>
          </a:p>
        </p:txBody>
      </p:sp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72144B9-B3FF-42B7-9A5A-B1F6CADEE020}" type="slidenum">
              <a:rPr lang="fr-FR" sz="1200"/>
              <a:pPr algn="r"/>
              <a:t>45</a:t>
            </a:fld>
            <a:endParaRPr lang="fr-FR" sz="1200" dirty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D6FB0-0E89-4DB6-87BA-EB17BED31043}" type="slidenum">
              <a:rPr lang="fr-FR" smtClean="0"/>
              <a:pPr/>
              <a:t>46</a:t>
            </a:fld>
            <a:endParaRPr lang="fr-FR" dirty="0" smtClean="0"/>
          </a:p>
        </p:txBody>
      </p:sp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72144B9-B3FF-42B7-9A5A-B1F6CADEE020}" type="slidenum">
              <a:rPr lang="fr-FR" sz="1200"/>
              <a:pPr algn="r"/>
              <a:t>46</a:t>
            </a:fld>
            <a:endParaRPr lang="fr-FR" sz="1200" dirty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4F8318-BF48-41C8-9278-AB3C4D9760B0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19C1A-1B6C-484D-8FA0-5FE909E6D43C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23341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A9342-76A0-4622-9818-DBB21178E712}" type="slidenum">
              <a:rPr lang="fr-FR"/>
              <a:pPr/>
              <a:t>19</a:t>
            </a:fld>
            <a:endParaRPr lang="fr-FR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Actuellement CMD 15 : 877598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67160A-4E7C-48C2-9E6C-7BFA07C1E982}" type="slidenum">
              <a:rPr lang="fr-FR" smtClean="0"/>
              <a:pPr eaLnBrk="1" hangingPunct="1"/>
              <a:t>36</a:t>
            </a:fld>
            <a:endParaRPr lang="fr-FR" dirty="0" smtClean="0"/>
          </a:p>
        </p:txBody>
      </p:sp>
      <p:sp>
        <p:nvSpPr>
          <p:cNvPr id="82947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8698D06-4D6A-4098-ABC2-6346D2CA9BF6}" type="slidenum">
              <a:rPr lang="fr-FR" sz="1200"/>
              <a:pPr algn="r" eaLnBrk="1" hangingPunct="1"/>
              <a:t>36</a:t>
            </a:fld>
            <a:endParaRPr lang="fr-FR" sz="1200" dirty="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67160A-4E7C-48C2-9E6C-7BFA07C1E982}" type="slidenum">
              <a:rPr lang="fr-FR" smtClean="0"/>
              <a:pPr eaLnBrk="1" hangingPunct="1"/>
              <a:t>37</a:t>
            </a:fld>
            <a:endParaRPr lang="fr-FR" dirty="0" smtClean="0"/>
          </a:p>
        </p:txBody>
      </p:sp>
      <p:sp>
        <p:nvSpPr>
          <p:cNvPr id="82947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8698D06-4D6A-4098-ABC2-6346D2CA9BF6}" type="slidenum">
              <a:rPr lang="fr-FR" sz="1200"/>
              <a:pPr algn="r" eaLnBrk="1" hangingPunct="1"/>
              <a:t>37</a:t>
            </a:fld>
            <a:endParaRPr lang="fr-FR" sz="1200" dirty="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67160A-4E7C-48C2-9E6C-7BFA07C1E982}" type="slidenum">
              <a:rPr lang="fr-FR" smtClean="0"/>
              <a:pPr eaLnBrk="1" hangingPunct="1"/>
              <a:t>38</a:t>
            </a:fld>
            <a:endParaRPr lang="fr-FR" dirty="0" smtClean="0"/>
          </a:p>
        </p:txBody>
      </p:sp>
      <p:sp>
        <p:nvSpPr>
          <p:cNvPr id="82947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8698D06-4D6A-4098-ABC2-6346D2CA9BF6}" type="slidenum">
              <a:rPr lang="fr-FR" sz="1200"/>
              <a:pPr algn="r" eaLnBrk="1" hangingPunct="1"/>
              <a:t>38</a:t>
            </a:fld>
            <a:endParaRPr lang="fr-FR" sz="1200" dirty="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67160A-4E7C-48C2-9E6C-7BFA07C1E982}" type="slidenum">
              <a:rPr lang="fr-FR" smtClean="0"/>
              <a:pPr eaLnBrk="1" hangingPunct="1"/>
              <a:t>39</a:t>
            </a:fld>
            <a:endParaRPr lang="fr-FR" dirty="0" smtClean="0"/>
          </a:p>
        </p:txBody>
      </p:sp>
      <p:sp>
        <p:nvSpPr>
          <p:cNvPr id="82947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8698D06-4D6A-4098-ABC2-6346D2CA9BF6}" type="slidenum">
              <a:rPr lang="fr-FR" sz="1200"/>
              <a:pPr algn="r" eaLnBrk="1" hangingPunct="1"/>
              <a:t>39</a:t>
            </a:fld>
            <a:endParaRPr lang="fr-FR" sz="1200" dirty="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044">
              <a:defRPr>
                <a:solidFill>
                  <a:schemeClr val="tx1"/>
                </a:solidFill>
                <a:latin typeface="Arial" charset="0"/>
              </a:defRPr>
            </a:lvl1pPr>
            <a:lvl2pPr marL="703574" indent="-270605" defTabSz="914044">
              <a:defRPr>
                <a:solidFill>
                  <a:schemeClr val="tx1"/>
                </a:solidFill>
                <a:latin typeface="Arial" charset="0"/>
              </a:defRPr>
            </a:lvl2pPr>
            <a:lvl3pPr marL="1082421" indent="-216484" defTabSz="914044">
              <a:defRPr>
                <a:solidFill>
                  <a:schemeClr val="tx1"/>
                </a:solidFill>
                <a:latin typeface="Arial" charset="0"/>
              </a:defRPr>
            </a:lvl3pPr>
            <a:lvl4pPr marL="1515389" indent="-216484" defTabSz="914044">
              <a:defRPr>
                <a:solidFill>
                  <a:schemeClr val="tx1"/>
                </a:solidFill>
                <a:latin typeface="Arial" charset="0"/>
              </a:defRPr>
            </a:lvl4pPr>
            <a:lvl5pPr marL="1948358" indent="-216484" defTabSz="914044">
              <a:defRPr>
                <a:solidFill>
                  <a:schemeClr val="tx1"/>
                </a:solidFill>
                <a:latin typeface="Arial" charset="0"/>
              </a:defRPr>
            </a:lvl5pPr>
            <a:lvl6pPr marL="2381326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4295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7263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0231" indent="-216484" defTabSz="91404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0FD6FB0-0E89-4DB6-87BA-EB17BED31043}" type="slidenum">
              <a:rPr lang="fr-FR" smtClean="0"/>
              <a:pPr/>
              <a:t>41</a:t>
            </a:fld>
            <a:endParaRPr lang="fr-FR" dirty="0" smtClean="0"/>
          </a:p>
        </p:txBody>
      </p:sp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3827" y="8684553"/>
            <a:ext cx="2972590" cy="45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 defTabSz="8921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921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21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21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21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2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72144B9-B3FF-42B7-9A5A-B1F6CADEE020}" type="slidenum">
              <a:rPr lang="fr-FR" sz="1200"/>
              <a:pPr algn="r"/>
              <a:t>41</a:t>
            </a:fld>
            <a:endParaRPr lang="fr-FR" sz="1200" dirty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301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30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0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0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4301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301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0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301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00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301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4301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430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 du masque</a:t>
            </a: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152400" y="2286000"/>
          <a:ext cx="471488" cy="387350"/>
        </p:xfrm>
        <a:graphic>
          <a:graphicData uri="http://schemas.openxmlformats.org/presentationml/2006/ole">
            <p:oleObj spid="_x0000_s2099" name="Image Bitmap" r:id="rId3" imgW="638264" imgH="523810" progId="PBrush">
              <p:embed/>
            </p:oleObj>
          </a:graphicData>
        </a:graphic>
      </p:graphicFrame>
      <p:pic>
        <p:nvPicPr>
          <p:cNvPr id="43023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276475"/>
            <a:ext cx="611188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31323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B1E2F-6ACF-4D3E-90A3-BAB9CB9E6120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241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302CC-7258-4EAB-91B7-95B936C0D571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7136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63640-9496-4DC3-B589-32ECBECC461A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546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B5348-5FD6-465C-9496-0FE527068FBF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199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61D41-090E-49AD-840D-D92BF2DF5F9E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45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484A7-209F-4828-A3E8-656FE55D16E3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1186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521E4-FC45-4972-A4F3-ED4C7A5F1E4B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36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6558E0-03EE-4FFC-9D51-8709C8DE9FE2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735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88238" cy="7556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143000" y="1676400"/>
            <a:ext cx="3810000" cy="4419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5400" y="1676400"/>
            <a:ext cx="3810000" cy="4419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7308850" y="6381750"/>
            <a:ext cx="1584325" cy="328613"/>
          </a:xfrm>
        </p:spPr>
        <p:txBody>
          <a:bodyPr/>
          <a:lstStyle>
            <a:lvl1pPr>
              <a:defRPr/>
            </a:lvl1pPr>
          </a:lstStyle>
          <a:p>
            <a:fld id="{3EC03012-ACCC-4806-B868-70A66F6CC88D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065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2BA20-B00F-4E41-AE8F-F0475D37AAE9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3192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01913-09CD-4FFC-BA7C-05B8E78FFBA8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941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819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19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20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r-FR">
              <a:solidFill>
                <a:srgbClr val="1C1C1C"/>
              </a:solidFill>
            </a:endParaRPr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r-FR">
              <a:solidFill>
                <a:srgbClr val="1C1C1C"/>
              </a:solidFill>
            </a:endParaRP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8868D64-016D-478B-B112-57BA5C5435FB}" type="slidenum">
              <a:rPr lang="fr-FR">
                <a:solidFill>
                  <a:srgbClr val="1C1C1C"/>
                </a:solidFill>
              </a:rPr>
              <a:pPr/>
              <a:t>‹N°›</a:t>
            </a:fld>
            <a:endParaRPr lang="fr-FR">
              <a:solidFill>
                <a:srgbClr val="1C1C1C"/>
              </a:solidFill>
            </a:endParaRPr>
          </a:p>
        </p:txBody>
      </p:sp>
      <p:pic>
        <p:nvPicPr>
          <p:cNvPr id="8209" name="Picture 17" descr="ati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25538"/>
            <a:ext cx="1063625" cy="78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9567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C5BEA-98B3-4787-B080-6D0439343465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91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2CA2B-8078-4369-B388-74C8EC896082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233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FE1D-9C45-49B7-B7CD-ED28FF4BDE7A}" type="slidenum">
              <a:rPr lang="fr-FR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49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152400"/>
            <a:ext cx="7488238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676400"/>
            <a:ext cx="77724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8850" y="6381750"/>
            <a:ext cx="1584325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435C78-691F-434D-A9F9-8BD4BE4E0289}" type="slidenum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grpSp>
        <p:nvGrpSpPr>
          <p:cNvPr id="41990" name="Group 6"/>
          <p:cNvGrpSpPr>
            <a:grpSpLocks/>
          </p:cNvGrpSpPr>
          <p:nvPr/>
        </p:nvGrpSpPr>
        <p:grpSpPr bwMode="auto">
          <a:xfrm>
            <a:off x="174625" y="214313"/>
            <a:ext cx="1152525" cy="1052512"/>
            <a:chOff x="80" y="624"/>
            <a:chExt cx="726" cy="663"/>
          </a:xfrm>
        </p:grpSpPr>
        <p:sp>
          <p:nvSpPr>
            <p:cNvPr id="41991" name="Rectangle 7"/>
            <p:cNvSpPr>
              <a:spLocks noChangeArrowheads="1"/>
            </p:cNvSpPr>
            <p:nvPr/>
          </p:nvSpPr>
          <p:spPr bwMode="ltGray">
            <a:xfrm>
              <a:off x="263" y="692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sp>
          <p:nvSpPr>
            <p:cNvPr id="41992" name="Rectangle 8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sp>
          <p:nvSpPr>
            <p:cNvPr id="41993" name="Rectangle 9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ltGray">
            <a:xfrm>
              <a:off x="574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sp>
          <p:nvSpPr>
            <p:cNvPr id="41996" name="Rectangle 12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fr-FR" sz="2400">
                <a:solidFill>
                  <a:srgbClr val="000000"/>
                </a:solidFill>
              </a:endParaRPr>
            </a:p>
          </p:txBody>
        </p:sp>
        <p:graphicFrame>
          <p:nvGraphicFramePr>
            <p:cNvPr id="41997" name="Object 13"/>
            <p:cNvGraphicFramePr>
              <a:graphicFrameLocks noChangeAspect="1"/>
            </p:cNvGraphicFramePr>
            <p:nvPr userDrawn="1"/>
          </p:nvGraphicFramePr>
          <p:xfrm>
            <a:off x="96" y="624"/>
            <a:ext cx="297" cy="244"/>
          </p:xfrm>
          <a:graphic>
            <a:graphicData uri="http://schemas.openxmlformats.org/presentationml/2006/ole">
              <p:oleObj spid="_x0000_s1075" name="Image Bitmap" r:id="rId8" imgW="638264" imgH="523810" progId="PBrush">
                <p:embed/>
              </p:oleObj>
            </a:graphicData>
          </a:graphic>
        </p:graphicFrame>
      </p:grpSp>
      <p:sp>
        <p:nvSpPr>
          <p:cNvPr id="41998" name="Rectangle 14"/>
          <p:cNvSpPr>
            <a:spLocks noChangeArrowheads="1"/>
          </p:cNvSpPr>
          <p:nvPr/>
        </p:nvSpPr>
        <p:spPr bwMode="gray">
          <a:xfrm>
            <a:off x="250825" y="10525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pic>
        <p:nvPicPr>
          <p:cNvPr id="41999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61118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096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fr-FR" sz="2400">
              <a:solidFill>
                <a:srgbClr val="000000"/>
              </a:solidFill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416389-4D13-4972-8ADC-06E67177D419}" type="slidenum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pic>
        <p:nvPicPr>
          <p:cNvPr id="7182" name="Picture 14" descr="ati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950" y="260350"/>
            <a:ext cx="1063625" cy="78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6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0768"/>
            <a:ext cx="8064698" cy="165576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fr-FR" sz="3200" b="1" dirty="0" smtClean="0">
                <a:solidFill>
                  <a:srgbClr val="002060"/>
                </a:solidFill>
              </a:rPr>
              <a:t>Classification des GHM : version 11d</a:t>
            </a:r>
            <a:br>
              <a:rPr lang="fr-FR" sz="3200" b="1" dirty="0" smtClean="0">
                <a:solidFill>
                  <a:srgbClr val="002060"/>
                </a:solidFill>
              </a:rPr>
            </a:br>
            <a:endParaRPr lang="fr-FR" sz="3200" dirty="0">
              <a:solidFill>
                <a:srgbClr val="002060"/>
              </a:solidFill>
            </a:endParaRP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755650" y="4581128"/>
            <a:ext cx="784860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5F880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333399"/>
                </a:solidFill>
              </a:rPr>
              <a:t>ATIH – Dr </a:t>
            </a:r>
            <a:r>
              <a:rPr lang="fr-FR" sz="2000" dirty="0">
                <a:solidFill>
                  <a:srgbClr val="333399"/>
                </a:solidFill>
              </a:rPr>
              <a:t>S</a:t>
            </a:r>
            <a:r>
              <a:rPr lang="fr-FR" sz="2000" dirty="0" smtClean="0">
                <a:solidFill>
                  <a:srgbClr val="333399"/>
                </a:solidFill>
              </a:rPr>
              <a:t>andra GOMEZ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333399"/>
                </a:solidFill>
              </a:rPr>
              <a:t>Travaux réalisés par les </a:t>
            </a:r>
            <a:r>
              <a:rPr lang="fr-FR" sz="2000" b="1" dirty="0" err="1" smtClean="0">
                <a:solidFill>
                  <a:srgbClr val="333399"/>
                </a:solidFill>
              </a:rPr>
              <a:t>Drs</a:t>
            </a:r>
            <a:r>
              <a:rPr lang="fr-FR" sz="2000" b="1" dirty="0" smtClean="0">
                <a:solidFill>
                  <a:srgbClr val="333399"/>
                </a:solidFill>
              </a:rPr>
              <a:t> </a:t>
            </a:r>
            <a:r>
              <a:rPr lang="fr-FR" sz="2000" b="1" dirty="0" err="1" smtClean="0">
                <a:solidFill>
                  <a:srgbClr val="333399"/>
                </a:solidFill>
              </a:rPr>
              <a:t>F.Mégas</a:t>
            </a:r>
            <a:r>
              <a:rPr lang="fr-FR" sz="2000" b="1" dirty="0" smtClean="0">
                <a:solidFill>
                  <a:srgbClr val="333399"/>
                </a:solidFill>
              </a:rPr>
              <a:t>, </a:t>
            </a:r>
            <a:r>
              <a:rPr lang="fr-FR" sz="2000" b="1" dirty="0" err="1" smtClean="0">
                <a:solidFill>
                  <a:srgbClr val="333399"/>
                </a:solidFill>
              </a:rPr>
              <a:t>S.Messaï</a:t>
            </a:r>
            <a:r>
              <a:rPr lang="fr-FR" sz="2000" b="1" dirty="0" smtClean="0">
                <a:solidFill>
                  <a:srgbClr val="333399"/>
                </a:solidFill>
              </a:rPr>
              <a:t>, </a:t>
            </a:r>
            <a:r>
              <a:rPr lang="fr-FR" sz="2000" b="1" dirty="0" err="1" smtClean="0">
                <a:solidFill>
                  <a:srgbClr val="333399"/>
                </a:solidFill>
              </a:rPr>
              <a:t>A.Patris</a:t>
            </a:r>
            <a:r>
              <a:rPr lang="fr-FR" sz="2000" b="1" dirty="0" smtClean="0">
                <a:solidFill>
                  <a:srgbClr val="333399"/>
                </a:solidFill>
              </a:rPr>
              <a:t> et S. Gomez</a:t>
            </a:r>
            <a:endParaRPr lang="fr-FR" sz="2000" b="1" dirty="0">
              <a:solidFill>
                <a:srgbClr val="333399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fr-FR" sz="2400" b="1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16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 de l’âge gestationnel : 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10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9552" y="1566887"/>
            <a:ext cx="806489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latin typeface="Trebuchet MS"/>
                <a:ea typeface="Times New Roman"/>
                <a:cs typeface="Times New Roman"/>
              </a:rPr>
              <a:t>Tableau  : </a:t>
            </a:r>
            <a:r>
              <a:rPr lang="fr-FR" dirty="0" smtClean="0">
                <a:latin typeface="Trebuchet MS"/>
                <a:ea typeface="Times New Roman"/>
                <a:cs typeface="Times New Roman"/>
              </a:rPr>
              <a:t>césariennes pour </a:t>
            </a:r>
            <a:r>
              <a:rPr lang="fr-FR" dirty="0">
                <a:latin typeface="Trebuchet MS"/>
                <a:ea typeface="Times New Roman"/>
                <a:cs typeface="Times New Roman"/>
              </a:rPr>
              <a:t>grossesses uniques et multiples et enfants mort-nés : racines 14C06, 14C07 et 14C08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34539036"/>
              </p:ext>
            </p:extLst>
          </p:nvPr>
        </p:nvGraphicFramePr>
        <p:xfrm>
          <a:off x="539552" y="2924944"/>
          <a:ext cx="7772400" cy="259172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2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Age gestationnel (SA)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2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Niveau </a:t>
                      </a:r>
                      <a:r>
                        <a:rPr lang="fr-FR" sz="2400" dirty="0" err="1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Diag</a:t>
                      </a:r>
                      <a:endParaRPr lang="fr-FR" sz="24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</a:t>
                      </a:r>
                      <a:r>
                        <a:rPr lang="fr-FR" sz="240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2-31</a:t>
                      </a:r>
                      <a:endParaRPr lang="fr-FR" sz="2400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33-35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37-44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37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6186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 de l’âge gestationnel : 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11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9552" y="1705386"/>
            <a:ext cx="80648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latin typeface="Trebuchet MS"/>
                <a:ea typeface="Times New Roman"/>
                <a:cs typeface="Times New Roman"/>
              </a:rPr>
              <a:t>Tableau  : accouchements par voie basse enfants vivants, grossesses uniques : racines 14Z13, 14Z14 et 14C03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6117745"/>
              </p:ext>
            </p:extLst>
          </p:nvPr>
        </p:nvGraphicFramePr>
        <p:xfrm>
          <a:off x="685800" y="2924944"/>
          <a:ext cx="7772400" cy="281366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4164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Age gestationnel (SA)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164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Niveau Diag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22-31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33-35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37-44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16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416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6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05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75" name="Rectangle 59"/>
          <p:cNvSpPr>
            <a:spLocks noChangeArrowheads="1"/>
          </p:cNvSpPr>
          <p:nvPr/>
        </p:nvSpPr>
        <p:spPr bwMode="auto">
          <a:xfrm>
            <a:off x="1116013" y="0"/>
            <a:ext cx="7794625" cy="98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fr-FR" sz="4000" dirty="0">
                <a:solidFill>
                  <a:schemeClr val="tx2"/>
                </a:solidFill>
                <a:latin typeface="Tahoma" pitchFamily="34" charset="0"/>
              </a:rPr>
              <a:t>CMD 14 :</a:t>
            </a:r>
            <a:r>
              <a:rPr lang="fr-FR" sz="4000" b="1" dirty="0">
                <a:solidFill>
                  <a:schemeClr val="tx2"/>
                </a:solidFill>
                <a:latin typeface="Tahoma" pitchFamily="34" charset="0"/>
              </a:rPr>
              <a:t> </a:t>
            </a:r>
            <a:r>
              <a:rPr lang="fr-FR" sz="4000" dirty="0">
                <a:solidFill>
                  <a:schemeClr val="tx2"/>
                </a:solidFill>
                <a:latin typeface="Tahoma" pitchFamily="34" charset="0"/>
              </a:rPr>
              <a:t>nouvel arbre</a:t>
            </a:r>
            <a:r>
              <a:rPr lang="fr-FR" sz="3600" dirty="0">
                <a:solidFill>
                  <a:schemeClr val="tx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1913-09CD-4FFC-BA7C-05B8E78FFBA8}" type="slidenum">
              <a:rPr lang="fr-FR" smtClean="0">
                <a:solidFill>
                  <a:srgbClr val="000000"/>
                </a:solidFill>
              </a:rPr>
              <a:pPr/>
              <a:t>12</a:t>
            </a:fld>
            <a:endParaRPr lang="fr-FR">
              <a:solidFill>
                <a:srgbClr val="000000"/>
              </a:solidFill>
            </a:endParaRPr>
          </a:p>
        </p:txBody>
      </p:sp>
      <p:grpSp>
        <p:nvGrpSpPr>
          <p:cNvPr id="4" name="Zone de dessin 56"/>
          <p:cNvGrpSpPr/>
          <p:nvPr/>
        </p:nvGrpSpPr>
        <p:grpSpPr>
          <a:xfrm>
            <a:off x="908328" y="491330"/>
            <a:ext cx="6368415" cy="6250037"/>
            <a:chOff x="0" y="0"/>
            <a:chExt cx="6368415" cy="88423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6368415" cy="8842375"/>
            </a:xfrm>
            <a:prstGeom prst="rect">
              <a:avLst/>
            </a:prstGeom>
          </p:spPr>
        </p:sp>
        <p:cxnSp>
          <p:nvCxnSpPr>
            <p:cNvPr id="6" name="AutoShape 30"/>
            <p:cNvCxnSpPr>
              <a:cxnSpLocks noChangeShapeType="1"/>
            </p:cNvCxnSpPr>
            <p:nvPr/>
          </p:nvCxnSpPr>
          <p:spPr bwMode="auto">
            <a:xfrm flipV="1">
              <a:off x="2663744" y="8287247"/>
              <a:ext cx="2020669" cy="253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" name="AutoShape 46"/>
            <p:cNvCxnSpPr>
              <a:cxnSpLocks noChangeShapeType="1"/>
              <a:stCxn id="14" idx="4"/>
            </p:cNvCxnSpPr>
            <p:nvPr/>
          </p:nvCxnSpPr>
          <p:spPr bwMode="auto">
            <a:xfrm rot="16200000" flipH="1">
              <a:off x="3318146" y="6007558"/>
              <a:ext cx="724216" cy="2007685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9" name="Group 4"/>
          <p:cNvGrpSpPr/>
          <p:nvPr/>
        </p:nvGrpSpPr>
        <p:grpSpPr bwMode="auto">
          <a:xfrm>
            <a:off x="677545" y="1010921"/>
            <a:ext cx="5819140" cy="5279832"/>
            <a:chOff x="288" y="448"/>
            <a:chExt cx="7350" cy="8341"/>
          </a:xfrm>
        </p:grpSpPr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432" y="1296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160" y="2160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D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3744" y="5183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2016" y="1296"/>
              <a:ext cx="720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DA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3744" y="6620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auto">
            <a:xfrm>
              <a:off x="2160" y="5183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D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cxnSp>
          <p:nvCxnSpPr>
            <p:cNvPr id="16" name="Line 12"/>
            <p:cNvCxnSpPr/>
            <p:nvPr/>
          </p:nvCxnSpPr>
          <p:spPr bwMode="auto">
            <a:xfrm>
              <a:off x="2736" y="1584"/>
              <a:ext cx="3750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6486" y="1302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800" kern="120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14C06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fr-F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6486" y="2166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800" kern="120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14C07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6486" y="6618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800">
                  <a:effectLst/>
                  <a:latin typeface="Calibri"/>
                  <a:ea typeface="Times New Roman"/>
                  <a:cs typeface="Times New Roman"/>
                </a:rPr>
                <a:t>14C03</a:t>
              </a:r>
              <a:endParaRPr lang="fr-FR" sz="110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6479" y="4031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800" kern="120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14Z10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8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fr-F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21" name="Line 17"/>
            <p:cNvCxnSpPr/>
            <p:nvPr/>
          </p:nvCxnSpPr>
          <p:spPr bwMode="auto">
            <a:xfrm>
              <a:off x="2592" y="2448"/>
              <a:ext cx="388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AutoShape 19"/>
            <p:cNvCxnSpPr>
              <a:cxnSpLocks noChangeShapeType="1"/>
              <a:stCxn id="15" idx="4"/>
              <a:endCxn id="14" idx="2"/>
            </p:cNvCxnSpPr>
            <p:nvPr/>
          </p:nvCxnSpPr>
          <p:spPr bwMode="auto">
            <a:xfrm rot="16200000" flipH="1">
              <a:off x="2450" y="5541"/>
              <a:ext cx="1221" cy="1368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6479" y="2880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800" kern="120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14C08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864" y="3887"/>
              <a:ext cx="143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1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fr-F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4428" y="4967"/>
              <a:ext cx="143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primipare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008" y="3884"/>
              <a:ext cx="143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Acc VB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cxnSp>
          <p:nvCxnSpPr>
            <p:cNvPr id="27" name="AutoShape 24"/>
            <p:cNvCxnSpPr>
              <a:cxnSpLocks noChangeShapeType="1"/>
              <a:stCxn id="11" idx="4"/>
              <a:endCxn id="23" idx="1"/>
            </p:cNvCxnSpPr>
            <p:nvPr/>
          </p:nvCxnSpPr>
          <p:spPr bwMode="auto">
            <a:xfrm rot="16200000" flipH="1">
              <a:off x="4140" y="828"/>
              <a:ext cx="576" cy="4103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456" y="2016"/>
              <a:ext cx="100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multiple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3456" y="3883"/>
              <a:ext cx="1434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mort-nés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3312" y="2734"/>
              <a:ext cx="1438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unique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cxnSp>
          <p:nvCxnSpPr>
            <p:cNvPr id="31" name="AutoShape 29"/>
            <p:cNvCxnSpPr>
              <a:cxnSpLocks noChangeShapeType="1"/>
              <a:stCxn id="13" idx="4"/>
              <a:endCxn id="11" idx="0"/>
            </p:cNvCxnSpPr>
            <p:nvPr/>
          </p:nvCxnSpPr>
          <p:spPr bwMode="auto">
            <a:xfrm>
              <a:off x="2376" y="1728"/>
              <a:ext cx="1" cy="43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2" name="AutoShape 30"/>
            <p:cNvCxnSpPr>
              <a:cxnSpLocks noChangeShapeType="1"/>
              <a:stCxn id="14" idx="6"/>
            </p:cNvCxnSpPr>
            <p:nvPr/>
          </p:nvCxnSpPr>
          <p:spPr bwMode="auto">
            <a:xfrm>
              <a:off x="4176" y="6836"/>
              <a:ext cx="230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6479" y="576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800" kern="120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14Z09</a:t>
              </a:r>
              <a:endParaRPr lang="fr-FR" sz="1200">
                <a:effectLst/>
                <a:latin typeface="Times New Roman"/>
                <a:ea typeface="Calibri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100">
                  <a:effectLst/>
                  <a:latin typeface="Calibri"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573" y="448"/>
              <a:ext cx="359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Accouchement hors de l’établissement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6479" y="5039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kern="1200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Times New Roman"/>
                </a:rPr>
                <a:t>14Z11</a:t>
              </a:r>
              <a:endParaRPr lang="fr-FR" dirty="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2016" y="4031"/>
              <a:ext cx="72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dirty="0" smtClean="0">
                  <a:effectLst/>
                  <a:latin typeface="Times New Roman"/>
                  <a:ea typeface="Calibri"/>
                </a:rPr>
                <a:t>D</a:t>
              </a:r>
              <a:endParaRPr lang="fr-FR" sz="1200" dirty="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727" y="1152"/>
              <a:ext cx="143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100" kern="1200">
                  <a:solidFill>
                    <a:srgbClr val="000000"/>
                  </a:solidFill>
                  <a:effectLst/>
                  <a:latin typeface="Times New Roman"/>
                  <a:ea typeface="Calibri"/>
                </a:rPr>
                <a:t>Césarienne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cxnSp>
          <p:nvCxnSpPr>
            <p:cNvPr id="38" name="AutoShape 36"/>
            <p:cNvCxnSpPr>
              <a:cxnSpLocks noChangeShapeType="1"/>
              <a:stCxn id="36" idx="6"/>
              <a:endCxn id="20" idx="1"/>
            </p:cNvCxnSpPr>
            <p:nvPr/>
          </p:nvCxnSpPr>
          <p:spPr bwMode="auto">
            <a:xfrm>
              <a:off x="2736" y="4319"/>
              <a:ext cx="374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9" name="AutoShape 37"/>
            <p:cNvCxnSpPr>
              <a:cxnSpLocks noChangeShapeType="1"/>
              <a:endCxn id="36" idx="2"/>
            </p:cNvCxnSpPr>
            <p:nvPr/>
          </p:nvCxnSpPr>
          <p:spPr bwMode="auto">
            <a:xfrm>
              <a:off x="864" y="4316"/>
              <a:ext cx="1152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0" name="AutoShape 38"/>
            <p:cNvCxnSpPr>
              <a:cxnSpLocks noChangeShapeType="1"/>
              <a:stCxn id="36" idx="4"/>
              <a:endCxn id="15" idx="0"/>
            </p:cNvCxnSpPr>
            <p:nvPr/>
          </p:nvCxnSpPr>
          <p:spPr bwMode="auto">
            <a:xfrm>
              <a:off x="2376" y="4607"/>
              <a:ext cx="1" cy="5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1" name="AutoShape 39"/>
            <p:cNvCxnSpPr>
              <a:cxnSpLocks noChangeShapeType="1"/>
              <a:stCxn id="53" idx="6"/>
              <a:endCxn id="33" idx="1"/>
            </p:cNvCxnSpPr>
            <p:nvPr/>
          </p:nvCxnSpPr>
          <p:spPr bwMode="auto">
            <a:xfrm>
              <a:off x="1008" y="864"/>
              <a:ext cx="547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2" name="AutoShape 40"/>
            <p:cNvCxnSpPr>
              <a:cxnSpLocks noChangeShapeType="1"/>
              <a:stCxn id="15" idx="6"/>
              <a:endCxn id="12" idx="2"/>
            </p:cNvCxnSpPr>
            <p:nvPr/>
          </p:nvCxnSpPr>
          <p:spPr bwMode="auto">
            <a:xfrm>
              <a:off x="2592" y="5399"/>
              <a:ext cx="115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3" name="AutoShape 41"/>
            <p:cNvCxnSpPr>
              <a:cxnSpLocks noChangeShapeType="1"/>
              <a:stCxn id="12" idx="6"/>
              <a:endCxn id="35" idx="1"/>
            </p:cNvCxnSpPr>
            <p:nvPr/>
          </p:nvCxnSpPr>
          <p:spPr bwMode="auto">
            <a:xfrm>
              <a:off x="4176" y="5399"/>
              <a:ext cx="230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4" name="Text Box 45"/>
            <p:cNvSpPr txBox="1">
              <a:spLocks noChangeArrowheads="1"/>
            </p:cNvSpPr>
            <p:nvPr/>
          </p:nvSpPr>
          <p:spPr bwMode="auto">
            <a:xfrm>
              <a:off x="6478" y="5903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endParaRPr lang="fr-FR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dirty="0">
                  <a:effectLst/>
                  <a:latin typeface="Times New Roman"/>
                  <a:ea typeface="Calibri"/>
                </a:rPr>
                <a:t> </a:t>
              </a:r>
            </a:p>
          </p:txBody>
        </p:sp>
        <p:cxnSp>
          <p:nvCxnSpPr>
            <p:cNvPr id="45" name="AutoShape 46"/>
            <p:cNvCxnSpPr>
              <a:cxnSpLocks noChangeShapeType="1"/>
            </p:cNvCxnSpPr>
            <p:nvPr/>
          </p:nvCxnSpPr>
          <p:spPr bwMode="auto">
            <a:xfrm rot="16200000" flipH="1">
              <a:off x="4931" y="4643"/>
              <a:ext cx="576" cy="2519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3440" y="1152"/>
              <a:ext cx="100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mort-nés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4386" y="6384"/>
              <a:ext cx="187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fr-FR" sz="1800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fr-FR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8" name="Text Box 49"/>
            <p:cNvSpPr txBox="1">
              <a:spLocks noChangeArrowheads="1"/>
            </p:cNvSpPr>
            <p:nvPr/>
          </p:nvSpPr>
          <p:spPr bwMode="auto">
            <a:xfrm>
              <a:off x="2498" y="4966"/>
              <a:ext cx="1433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multiple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cxnSp>
          <p:nvCxnSpPr>
            <p:cNvPr id="49" name="AutoShape 50"/>
            <p:cNvCxnSpPr>
              <a:cxnSpLocks noChangeShapeType="1"/>
            </p:cNvCxnSpPr>
            <p:nvPr/>
          </p:nvCxnSpPr>
          <p:spPr bwMode="auto">
            <a:xfrm>
              <a:off x="648" y="4463"/>
              <a:ext cx="1" cy="43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0" name="Text Box 52"/>
            <p:cNvSpPr txBox="1">
              <a:spLocks noChangeArrowheads="1"/>
            </p:cNvSpPr>
            <p:nvPr/>
          </p:nvSpPr>
          <p:spPr bwMode="auto">
            <a:xfrm>
              <a:off x="4433" y="6383"/>
              <a:ext cx="1433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>
                  <a:solidFill>
                    <a:srgbClr val="0000FF"/>
                  </a:solidFill>
                  <a:effectLst/>
                  <a:latin typeface="Times New Roman"/>
                  <a:ea typeface="Calibri"/>
                  <a:cs typeface="Times New Roman"/>
                </a:rPr>
                <a:t>Itv chirurgicale</a:t>
              </a:r>
              <a:endParaRPr lang="fr-FR" sz="120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51" name="Text Box 53"/>
            <p:cNvSpPr txBox="1">
              <a:spLocks noChangeArrowheads="1"/>
            </p:cNvSpPr>
            <p:nvPr/>
          </p:nvSpPr>
          <p:spPr bwMode="auto">
            <a:xfrm>
              <a:off x="4480" y="8357"/>
              <a:ext cx="143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 dirty="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multipare</a:t>
              </a:r>
              <a:endParaRPr lang="fr-FR" sz="1200" dirty="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52" name="Oval 54"/>
            <p:cNvSpPr>
              <a:spLocks noChangeArrowheads="1"/>
            </p:cNvSpPr>
            <p:nvPr/>
          </p:nvSpPr>
          <p:spPr bwMode="auto">
            <a:xfrm>
              <a:off x="432" y="4031"/>
              <a:ext cx="433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kern="1200" dirty="0" smtClean="0">
                  <a:solidFill>
                    <a:srgbClr val="000000"/>
                  </a:solidFill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fr-FR" sz="1200" dirty="0">
                <a:effectLst/>
                <a:latin typeface="Times New Roman"/>
                <a:ea typeface="Calibri"/>
              </a:endParaRPr>
            </a:p>
          </p:txBody>
        </p:sp>
        <p:sp>
          <p:nvSpPr>
            <p:cNvPr id="53" name="Oval 55"/>
            <p:cNvSpPr>
              <a:spLocks noChangeArrowheads="1"/>
            </p:cNvSpPr>
            <p:nvPr/>
          </p:nvSpPr>
          <p:spPr bwMode="auto">
            <a:xfrm>
              <a:off x="288" y="576"/>
              <a:ext cx="72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>
                  <a:effectLst/>
                  <a:latin typeface="Times New Roman"/>
                  <a:ea typeface="Calibri"/>
                </a:rPr>
                <a:t>D</a:t>
              </a:r>
            </a:p>
          </p:txBody>
        </p:sp>
        <p:cxnSp>
          <p:nvCxnSpPr>
            <p:cNvPr id="54" name="AutoShape 56"/>
            <p:cNvCxnSpPr>
              <a:cxnSpLocks noChangeShapeType="1"/>
              <a:stCxn id="10" idx="6"/>
              <a:endCxn id="13" idx="2"/>
            </p:cNvCxnSpPr>
            <p:nvPr/>
          </p:nvCxnSpPr>
          <p:spPr bwMode="auto">
            <a:xfrm>
              <a:off x="864" y="1512"/>
              <a:ext cx="115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5" name="AutoShape 57"/>
            <p:cNvCxnSpPr>
              <a:cxnSpLocks noChangeShapeType="1"/>
              <a:stCxn id="10" idx="4"/>
              <a:endCxn id="52" idx="0"/>
            </p:cNvCxnSpPr>
            <p:nvPr/>
          </p:nvCxnSpPr>
          <p:spPr bwMode="auto">
            <a:xfrm>
              <a:off x="648" y="1728"/>
              <a:ext cx="1" cy="23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" name="AutoShape 58"/>
            <p:cNvCxnSpPr>
              <a:cxnSpLocks noChangeShapeType="1"/>
              <a:stCxn id="53" idx="4"/>
              <a:endCxn id="10" idx="0"/>
            </p:cNvCxnSpPr>
            <p:nvPr/>
          </p:nvCxnSpPr>
          <p:spPr bwMode="auto">
            <a:xfrm>
              <a:off x="648" y="1152"/>
              <a:ext cx="1" cy="1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70" name="Text Box 45"/>
            <p:cNvSpPr txBox="1">
              <a:spLocks noChangeArrowheads="1"/>
            </p:cNvSpPr>
            <p:nvPr/>
          </p:nvSpPr>
          <p:spPr bwMode="auto">
            <a:xfrm>
              <a:off x="6476" y="5903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dirty="0">
                  <a:effectLst/>
                  <a:latin typeface="Times New Roman"/>
                  <a:ea typeface="Calibri"/>
                </a:rPr>
                <a:t> </a:t>
              </a:r>
              <a:r>
                <a:rPr lang="fr-FR" dirty="0" smtClean="0">
                  <a:effectLst/>
                  <a:latin typeface="Calibri" pitchFamily="34" charset="0"/>
                  <a:ea typeface="Calibri"/>
                  <a:cs typeface="Calibri" pitchFamily="34" charset="0"/>
                </a:rPr>
                <a:t>14Z12</a:t>
              </a:r>
              <a:endParaRPr lang="fr-FR" dirty="0">
                <a:effectLst/>
                <a:latin typeface="Calibri" pitchFamily="34" charset="0"/>
                <a:ea typeface="Calibri"/>
                <a:cs typeface="Calibri" pitchFamily="34" charset="0"/>
              </a:endParaRPr>
            </a:p>
          </p:txBody>
        </p:sp>
      </p:grp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359255" y="4723776"/>
            <a:ext cx="1141095" cy="39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kern="1200" dirty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unique</a:t>
            </a:r>
            <a:endParaRPr lang="fr-FR" sz="1200" dirty="0">
              <a:effectLst/>
              <a:latin typeface="Times New Roman"/>
              <a:ea typeface="Calibri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3992471" y="5295214"/>
            <a:ext cx="1141095" cy="3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kern="1200" dirty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primipare</a:t>
            </a:r>
            <a:endParaRPr lang="fr-FR" sz="1200" dirty="0">
              <a:effectLst/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dirty="0">
                <a:effectLst/>
                <a:latin typeface="Times New Roman"/>
                <a:ea typeface="Calibri"/>
              </a:rPr>
              <a:t> </a:t>
            </a:r>
          </a:p>
        </p:txBody>
      </p: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5576586" y="5394405"/>
            <a:ext cx="913765" cy="5264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dirty="0">
                <a:effectLst/>
                <a:latin typeface="Calibri"/>
                <a:ea typeface="Times New Roman"/>
                <a:cs typeface="Times New Roman"/>
              </a:rPr>
              <a:t>14Z13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dirty="0">
                <a:effectLst/>
                <a:latin typeface="Times New Roman"/>
                <a:ea typeface="Calibri"/>
              </a:rPr>
              <a:t> </a:t>
            </a:r>
          </a:p>
        </p:txBody>
      </p:sp>
      <p:sp>
        <p:nvSpPr>
          <p:cNvPr id="61" name="Text Box 15"/>
          <p:cNvSpPr txBox="1">
            <a:spLocks noChangeArrowheads="1"/>
          </p:cNvSpPr>
          <p:nvPr/>
        </p:nvSpPr>
        <p:spPr bwMode="auto">
          <a:xfrm>
            <a:off x="5576585" y="6103719"/>
            <a:ext cx="913765" cy="5264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dirty="0">
                <a:effectLst/>
                <a:latin typeface="Calibri"/>
                <a:ea typeface="Times New Roman"/>
                <a:cs typeface="Times New Roman"/>
              </a:rPr>
              <a:t>14Z14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dirty="0">
                <a:effectLst/>
                <a:latin typeface="Times New Roman"/>
                <a:ea typeface="Calibri"/>
              </a:rPr>
              <a:t> </a:t>
            </a:r>
          </a:p>
        </p:txBody>
      </p:sp>
      <p:sp>
        <p:nvSpPr>
          <p:cNvPr id="62" name="Oval 10"/>
          <p:cNvSpPr>
            <a:spLocks noChangeArrowheads="1"/>
          </p:cNvSpPr>
          <p:nvPr/>
        </p:nvSpPr>
        <p:spPr bwMode="auto">
          <a:xfrm>
            <a:off x="3427391" y="5513179"/>
            <a:ext cx="342265" cy="39433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1200" kern="1200" dirty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A</a:t>
            </a:r>
            <a:endParaRPr lang="fr-FR" sz="1200" dirty="0">
              <a:effectLst/>
              <a:latin typeface="Times New Roman"/>
              <a:ea typeface="Calibri"/>
            </a:endParaRPr>
          </a:p>
        </p:txBody>
      </p:sp>
      <p:sp>
        <p:nvSpPr>
          <p:cNvPr id="2" name="Rectangle 6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34855" name="Connecteur droit 34854"/>
          <p:cNvCxnSpPr>
            <a:stCxn id="62" idx="4"/>
          </p:cNvCxnSpPr>
          <p:nvPr/>
        </p:nvCxnSpPr>
        <p:spPr>
          <a:xfrm flipH="1">
            <a:off x="3591632" y="5907514"/>
            <a:ext cx="6892" cy="4594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6998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Séjours autres qu’accouchements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1844824"/>
            <a:ext cx="7772400" cy="4114800"/>
          </a:xfrm>
        </p:spPr>
        <p:txBody>
          <a:bodyPr/>
          <a:lstStyle/>
          <a:p>
            <a:r>
              <a:rPr lang="fr-FR" sz="2400" dirty="0" smtClean="0"/>
              <a:t>Nouvelles racines créées :</a:t>
            </a:r>
          </a:p>
          <a:p>
            <a:pPr lvl="1"/>
            <a:r>
              <a:rPr lang="fr-FR" sz="2000" dirty="0" smtClean="0"/>
              <a:t>Grossesses extra-utérines : TRT chirurgical versus TRT médical</a:t>
            </a:r>
          </a:p>
          <a:p>
            <a:pPr lvl="1"/>
            <a:r>
              <a:rPr lang="fr-FR" sz="2000" dirty="0" smtClean="0"/>
              <a:t>Faux travail et MAP regroupés (en raison des codes CIM-10) 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r>
              <a:rPr lang="fr-FR" sz="2400" dirty="0" smtClean="0"/>
              <a:t>Nouveauté dans l’arbre de décision des racines médicales</a:t>
            </a:r>
          </a:p>
          <a:p>
            <a:pPr lvl="1"/>
            <a:r>
              <a:rPr lang="fr-FR" sz="2400" dirty="0" smtClean="0"/>
              <a:t>Hiérarchisation des racines médicales</a:t>
            </a:r>
          </a:p>
          <a:p>
            <a:pPr lvl="1"/>
            <a:r>
              <a:rPr lang="fr-FR" sz="2400" dirty="0" smtClean="0"/>
              <a:t>Tentative de verrouillage de l’arbre de décision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13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855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 noChangeAspect="1"/>
          </p:cNvGrpSpPr>
          <p:nvPr/>
        </p:nvGrpSpPr>
        <p:grpSpPr bwMode="auto">
          <a:xfrm>
            <a:off x="1258888" y="260350"/>
            <a:ext cx="5724525" cy="7489825"/>
            <a:chOff x="2199" y="3549"/>
            <a:chExt cx="7212" cy="13823"/>
          </a:xfrm>
        </p:grpSpPr>
        <p:sp>
          <p:nvSpPr>
            <p:cNvPr id="21507" name="AutoShape 3"/>
            <p:cNvSpPr>
              <a:spLocks noChangeAspect="1" noChangeArrowheads="1"/>
            </p:cNvSpPr>
            <p:nvPr/>
          </p:nvSpPr>
          <p:spPr bwMode="auto">
            <a:xfrm>
              <a:off x="2199" y="3549"/>
              <a:ext cx="7212" cy="13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08" name="Oval 4"/>
            <p:cNvSpPr>
              <a:spLocks noChangeArrowheads="1"/>
            </p:cNvSpPr>
            <p:nvPr/>
          </p:nvSpPr>
          <p:spPr bwMode="auto">
            <a:xfrm>
              <a:off x="2199" y="3549"/>
              <a:ext cx="864" cy="71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900">
                  <a:latin typeface="Times New Roman" pitchFamily="18" charset="0"/>
                </a:rPr>
                <a:t>D/Acte</a:t>
              </a:r>
              <a:endParaRPr lang="fr-FR"/>
            </a:p>
          </p:txBody>
        </p:sp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2343" y="4413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10" name="Oval 6"/>
            <p:cNvSpPr>
              <a:spLocks noChangeArrowheads="1"/>
            </p:cNvSpPr>
            <p:nvPr/>
          </p:nvSpPr>
          <p:spPr bwMode="auto">
            <a:xfrm>
              <a:off x="4071" y="7005"/>
              <a:ext cx="720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900"/>
                <a:t>DAS</a:t>
              </a:r>
              <a:endParaRPr lang="fr-FR"/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auto">
            <a:xfrm>
              <a:off x="4215" y="8157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000"/>
                <a:t>A</a:t>
              </a:r>
              <a:endParaRPr lang="fr-FR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3063" y="3981"/>
              <a:ext cx="51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3" name="Text Box 9"/>
            <p:cNvSpPr txBox="1">
              <a:spLocks noChangeArrowheads="1"/>
            </p:cNvSpPr>
            <p:nvPr/>
          </p:nvSpPr>
          <p:spPr bwMode="auto">
            <a:xfrm>
              <a:off x="8253" y="3699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erreur</a:t>
              </a:r>
              <a:endParaRPr lang="fr-FR"/>
            </a:p>
          </p:txBody>
        </p:sp>
        <p:sp>
          <p:nvSpPr>
            <p:cNvPr id="21514" name="Text Box 10"/>
            <p:cNvSpPr txBox="1">
              <a:spLocks noChangeArrowheads="1"/>
            </p:cNvSpPr>
            <p:nvPr/>
          </p:nvSpPr>
          <p:spPr bwMode="auto">
            <a:xfrm>
              <a:off x="8246" y="4413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14C09</a:t>
              </a:r>
              <a:endParaRPr lang="fr-FR" sz="1400" dirty="0"/>
            </a:p>
          </p:txBody>
        </p:sp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>
              <a:off x="3207" y="3549"/>
              <a:ext cx="1728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Accouchements</a:t>
              </a:r>
              <a:endParaRPr lang="fr-FR"/>
            </a:p>
          </p:txBody>
        </p:sp>
        <p:cxnSp>
          <p:nvCxnSpPr>
            <p:cNvPr id="21516" name="AutoShape 12"/>
            <p:cNvCxnSpPr>
              <a:cxnSpLocks noChangeShapeType="1"/>
              <a:stCxn id="21508" idx="4"/>
              <a:endCxn id="21509" idx="0"/>
            </p:cNvCxnSpPr>
            <p:nvPr/>
          </p:nvCxnSpPr>
          <p:spPr bwMode="auto">
            <a:xfrm>
              <a:off x="2631" y="4263"/>
              <a:ext cx="1" cy="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17" name="Oval 13"/>
            <p:cNvSpPr>
              <a:spLocks noChangeArrowheads="1"/>
            </p:cNvSpPr>
            <p:nvPr/>
          </p:nvSpPr>
          <p:spPr bwMode="auto">
            <a:xfrm>
              <a:off x="2343" y="5997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2343" y="7005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19" name="Oval 15"/>
            <p:cNvSpPr>
              <a:spLocks noChangeArrowheads="1"/>
            </p:cNvSpPr>
            <p:nvPr/>
          </p:nvSpPr>
          <p:spPr bwMode="auto">
            <a:xfrm>
              <a:off x="2343" y="10172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20" name="Oval 16"/>
            <p:cNvSpPr>
              <a:spLocks noChangeArrowheads="1"/>
            </p:cNvSpPr>
            <p:nvPr/>
          </p:nvSpPr>
          <p:spPr bwMode="auto">
            <a:xfrm>
              <a:off x="2343" y="11180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21" name="Text Box 17"/>
            <p:cNvSpPr txBox="1">
              <a:spLocks noChangeArrowheads="1"/>
            </p:cNvSpPr>
            <p:nvPr/>
          </p:nvSpPr>
          <p:spPr bwMode="auto">
            <a:xfrm>
              <a:off x="8246" y="5853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14Z16Z</a:t>
              </a:r>
              <a:endParaRPr lang="fr-FR" sz="1400" dirty="0"/>
            </a:p>
          </p:txBody>
        </p:sp>
        <p:sp>
          <p:nvSpPr>
            <p:cNvPr id="21522" name="Text Box 18"/>
            <p:cNvSpPr txBox="1">
              <a:spLocks noChangeArrowheads="1"/>
            </p:cNvSpPr>
            <p:nvPr/>
          </p:nvSpPr>
          <p:spPr bwMode="auto">
            <a:xfrm>
              <a:off x="8246" y="6861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14Z08Z</a:t>
              </a:r>
              <a:endParaRPr lang="fr-FR" sz="1400" dirty="0"/>
            </a:p>
          </p:txBody>
        </p:sp>
        <p:sp>
          <p:nvSpPr>
            <p:cNvPr id="21523" name="Text Box 19"/>
            <p:cNvSpPr txBox="1">
              <a:spLocks noChangeArrowheads="1"/>
            </p:cNvSpPr>
            <p:nvPr/>
          </p:nvSpPr>
          <p:spPr bwMode="auto">
            <a:xfrm>
              <a:off x="8246" y="8013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14C05Z</a:t>
              </a:r>
              <a:endParaRPr lang="fr-FR" sz="1400" dirty="0"/>
            </a:p>
          </p:txBody>
        </p:sp>
        <p:sp>
          <p:nvSpPr>
            <p:cNvPr id="21524" name="Text Box 20"/>
            <p:cNvSpPr txBox="1">
              <a:spLocks noChangeArrowheads="1"/>
            </p:cNvSpPr>
            <p:nvPr/>
          </p:nvSpPr>
          <p:spPr bwMode="auto">
            <a:xfrm>
              <a:off x="8246" y="9021"/>
              <a:ext cx="1152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14Z04Z</a:t>
              </a:r>
              <a:endParaRPr lang="fr-FR" sz="1400" dirty="0"/>
            </a:p>
          </p:txBody>
        </p:sp>
        <p:sp>
          <p:nvSpPr>
            <p:cNvPr id="21525" name="Text Box 21"/>
            <p:cNvSpPr txBox="1">
              <a:spLocks noChangeArrowheads="1"/>
            </p:cNvSpPr>
            <p:nvPr/>
          </p:nvSpPr>
          <p:spPr bwMode="auto">
            <a:xfrm>
              <a:off x="8246" y="10028"/>
              <a:ext cx="1152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14Z06Z</a:t>
              </a:r>
              <a:endParaRPr lang="fr-FR" sz="1400" dirty="0"/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8246" y="11036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erreur</a:t>
              </a:r>
              <a:endParaRPr lang="fr-FR"/>
            </a:p>
          </p:txBody>
        </p:sp>
        <p:cxnSp>
          <p:nvCxnSpPr>
            <p:cNvPr id="21527" name="AutoShape 23"/>
            <p:cNvCxnSpPr>
              <a:cxnSpLocks noChangeShapeType="1"/>
              <a:stCxn id="21509" idx="4"/>
              <a:endCxn id="21517" idx="0"/>
            </p:cNvCxnSpPr>
            <p:nvPr/>
          </p:nvCxnSpPr>
          <p:spPr bwMode="auto">
            <a:xfrm>
              <a:off x="2631" y="4845"/>
              <a:ext cx="1" cy="11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28" name="AutoShape 24"/>
            <p:cNvCxnSpPr>
              <a:cxnSpLocks noChangeShapeType="1"/>
              <a:stCxn id="21517" idx="6"/>
              <a:endCxn id="21521" idx="1"/>
            </p:cNvCxnSpPr>
            <p:nvPr/>
          </p:nvCxnSpPr>
          <p:spPr bwMode="auto">
            <a:xfrm>
              <a:off x="2919" y="6213"/>
              <a:ext cx="532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29" name="Text Box 25"/>
            <p:cNvSpPr txBox="1">
              <a:spLocks noChangeArrowheads="1"/>
            </p:cNvSpPr>
            <p:nvPr/>
          </p:nvSpPr>
          <p:spPr bwMode="auto">
            <a:xfrm>
              <a:off x="3927" y="5853"/>
              <a:ext cx="3455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Faux travail, MAP, Placenta Praevia</a:t>
              </a:r>
              <a:endParaRPr lang="fr-FR"/>
            </a:p>
          </p:txBody>
        </p:sp>
        <p:sp>
          <p:nvSpPr>
            <p:cNvPr id="21530" name="Text Box 26"/>
            <p:cNvSpPr txBox="1">
              <a:spLocks noChangeArrowheads="1"/>
            </p:cNvSpPr>
            <p:nvPr/>
          </p:nvSpPr>
          <p:spPr bwMode="auto">
            <a:xfrm>
              <a:off x="4647" y="5133"/>
              <a:ext cx="3455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Grossesses ectopiques sans interv. chir.</a:t>
              </a:r>
              <a:endParaRPr lang="fr-FR"/>
            </a:p>
          </p:txBody>
        </p:sp>
        <p:sp>
          <p:nvSpPr>
            <p:cNvPr id="21531" name="Text Box 27"/>
            <p:cNvSpPr txBox="1">
              <a:spLocks noChangeArrowheads="1"/>
            </p:cNvSpPr>
            <p:nvPr/>
          </p:nvSpPr>
          <p:spPr bwMode="auto">
            <a:xfrm>
              <a:off x="2919" y="7293"/>
              <a:ext cx="115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Avortements</a:t>
              </a:r>
              <a:endParaRPr lang="fr-FR"/>
            </a:p>
          </p:txBody>
        </p:sp>
        <p:cxnSp>
          <p:nvCxnSpPr>
            <p:cNvPr id="21532" name="AutoShape 28"/>
            <p:cNvCxnSpPr>
              <a:cxnSpLocks noChangeShapeType="1"/>
              <a:stCxn id="21517" idx="4"/>
              <a:endCxn id="21518" idx="0"/>
            </p:cNvCxnSpPr>
            <p:nvPr/>
          </p:nvCxnSpPr>
          <p:spPr bwMode="auto">
            <a:xfrm>
              <a:off x="2631" y="6429"/>
              <a:ext cx="1" cy="5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33" name="AutoShape 29"/>
            <p:cNvSpPr>
              <a:spLocks noChangeArrowheads="1"/>
            </p:cNvSpPr>
            <p:nvPr/>
          </p:nvSpPr>
          <p:spPr bwMode="auto">
            <a:xfrm>
              <a:off x="5943" y="6861"/>
              <a:ext cx="1005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900">
                  <a:latin typeface="Times New Roman" pitchFamily="18" charset="0"/>
                </a:rPr>
                <a:t>DS</a:t>
              </a:r>
              <a:endParaRPr lang="fr-FR"/>
            </a:p>
          </p:txBody>
        </p:sp>
        <p:cxnSp>
          <p:nvCxnSpPr>
            <p:cNvPr id="21534" name="AutoShape 30"/>
            <p:cNvCxnSpPr>
              <a:cxnSpLocks noChangeShapeType="1"/>
              <a:stCxn id="21518" idx="6"/>
              <a:endCxn id="21510" idx="2"/>
            </p:cNvCxnSpPr>
            <p:nvPr/>
          </p:nvCxnSpPr>
          <p:spPr bwMode="auto">
            <a:xfrm>
              <a:off x="2919" y="7221"/>
              <a:ext cx="115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35" name="AutoShape 31"/>
            <p:cNvCxnSpPr>
              <a:cxnSpLocks noChangeShapeType="1"/>
              <a:stCxn id="21510" idx="6"/>
              <a:endCxn id="21533" idx="1"/>
            </p:cNvCxnSpPr>
            <p:nvPr/>
          </p:nvCxnSpPr>
          <p:spPr bwMode="auto">
            <a:xfrm>
              <a:off x="4791" y="7221"/>
              <a:ext cx="115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36" name="AutoShape 32"/>
            <p:cNvCxnSpPr>
              <a:cxnSpLocks noChangeShapeType="1"/>
              <a:stCxn id="21533" idx="3"/>
              <a:endCxn id="21522" idx="1"/>
            </p:cNvCxnSpPr>
            <p:nvPr/>
          </p:nvCxnSpPr>
          <p:spPr bwMode="auto">
            <a:xfrm>
              <a:off x="6948" y="7221"/>
              <a:ext cx="129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37" name="Text Box 33"/>
            <p:cNvSpPr txBox="1">
              <a:spLocks noChangeArrowheads="1"/>
            </p:cNvSpPr>
            <p:nvPr/>
          </p:nvSpPr>
          <p:spPr bwMode="auto">
            <a:xfrm>
              <a:off x="4935" y="7293"/>
              <a:ext cx="864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IVG</a:t>
              </a:r>
              <a:endParaRPr lang="fr-FR"/>
            </a:p>
          </p:txBody>
        </p:sp>
        <p:sp>
          <p:nvSpPr>
            <p:cNvPr id="21538" name="Text Box 34"/>
            <p:cNvSpPr txBox="1">
              <a:spLocks noChangeArrowheads="1"/>
            </p:cNvSpPr>
            <p:nvPr/>
          </p:nvSpPr>
          <p:spPr bwMode="auto">
            <a:xfrm>
              <a:off x="7094" y="7293"/>
              <a:ext cx="864" cy="4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&lt; 3 jours</a:t>
              </a:r>
              <a:endParaRPr lang="fr-FR"/>
            </a:p>
          </p:txBody>
        </p:sp>
        <p:sp>
          <p:nvSpPr>
            <p:cNvPr id="21539" name="Text Box 35"/>
            <p:cNvSpPr txBox="1">
              <a:spLocks noChangeArrowheads="1"/>
            </p:cNvSpPr>
            <p:nvPr/>
          </p:nvSpPr>
          <p:spPr bwMode="auto">
            <a:xfrm>
              <a:off x="4647" y="8445"/>
              <a:ext cx="3455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Dilatations ou curetage</a:t>
              </a:r>
              <a:endParaRPr lang="fr-FR"/>
            </a:p>
          </p:txBody>
        </p:sp>
        <p:sp>
          <p:nvSpPr>
            <p:cNvPr id="21540" name="Text Box 36"/>
            <p:cNvSpPr txBox="1">
              <a:spLocks noChangeArrowheads="1"/>
            </p:cNvSpPr>
            <p:nvPr/>
          </p:nvSpPr>
          <p:spPr bwMode="auto">
            <a:xfrm>
              <a:off x="3783" y="10029"/>
              <a:ext cx="3455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Menaces d’avortement</a:t>
              </a:r>
              <a:endParaRPr lang="fr-FR"/>
            </a:p>
          </p:txBody>
        </p:sp>
        <p:cxnSp>
          <p:nvCxnSpPr>
            <p:cNvPr id="21541" name="AutoShape 37"/>
            <p:cNvCxnSpPr>
              <a:cxnSpLocks noChangeShapeType="1"/>
              <a:stCxn id="21510" idx="4"/>
              <a:endCxn id="21511" idx="0"/>
            </p:cNvCxnSpPr>
            <p:nvPr/>
          </p:nvCxnSpPr>
          <p:spPr bwMode="auto">
            <a:xfrm>
              <a:off x="4431" y="7437"/>
              <a:ext cx="1" cy="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42" name="AutoShape 38"/>
            <p:cNvCxnSpPr>
              <a:cxnSpLocks noChangeShapeType="1"/>
              <a:stCxn id="21511" idx="6"/>
              <a:endCxn id="21523" idx="1"/>
            </p:cNvCxnSpPr>
            <p:nvPr/>
          </p:nvCxnSpPr>
          <p:spPr bwMode="auto">
            <a:xfrm>
              <a:off x="4647" y="8373"/>
              <a:ext cx="359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43" name="AutoShape 39"/>
            <p:cNvCxnSpPr>
              <a:cxnSpLocks noChangeShapeType="1"/>
              <a:stCxn id="21533" idx="2"/>
            </p:cNvCxnSpPr>
            <p:nvPr/>
          </p:nvCxnSpPr>
          <p:spPr bwMode="auto">
            <a:xfrm rot="5400000">
              <a:off x="5259" y="6825"/>
              <a:ext cx="432" cy="1943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44" name="AutoShape 40"/>
            <p:cNvCxnSpPr>
              <a:cxnSpLocks noChangeShapeType="1"/>
              <a:stCxn id="21511" idx="4"/>
              <a:endCxn id="21524" idx="1"/>
            </p:cNvCxnSpPr>
            <p:nvPr/>
          </p:nvCxnSpPr>
          <p:spPr bwMode="auto">
            <a:xfrm rot="16200000" flipH="1">
              <a:off x="5943" y="7077"/>
              <a:ext cx="791" cy="3815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45" name="AutoShape 41"/>
            <p:cNvCxnSpPr>
              <a:cxnSpLocks noChangeShapeType="1"/>
              <a:stCxn id="21518" idx="4"/>
              <a:endCxn id="21519" idx="0"/>
            </p:cNvCxnSpPr>
            <p:nvPr/>
          </p:nvCxnSpPr>
          <p:spPr bwMode="auto">
            <a:xfrm>
              <a:off x="2631" y="7437"/>
              <a:ext cx="1" cy="27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46" name="AutoShape 42"/>
            <p:cNvCxnSpPr>
              <a:cxnSpLocks noChangeShapeType="1"/>
              <a:stCxn id="21519" idx="6"/>
              <a:endCxn id="21525" idx="1"/>
            </p:cNvCxnSpPr>
            <p:nvPr/>
          </p:nvCxnSpPr>
          <p:spPr bwMode="auto">
            <a:xfrm>
              <a:off x="2919" y="10388"/>
              <a:ext cx="532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47" name="Text Box 43"/>
            <p:cNvSpPr txBox="1">
              <a:spLocks noChangeArrowheads="1"/>
            </p:cNvSpPr>
            <p:nvPr/>
          </p:nvSpPr>
          <p:spPr bwMode="auto">
            <a:xfrm>
              <a:off x="8246" y="13340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erreur</a:t>
              </a:r>
              <a:endParaRPr lang="fr-FR"/>
            </a:p>
          </p:txBody>
        </p:sp>
        <p:cxnSp>
          <p:nvCxnSpPr>
            <p:cNvPr id="21548" name="AutoShape 44"/>
            <p:cNvCxnSpPr>
              <a:cxnSpLocks noChangeShapeType="1"/>
              <a:stCxn id="21519" idx="4"/>
              <a:endCxn id="21520" idx="0"/>
            </p:cNvCxnSpPr>
            <p:nvPr/>
          </p:nvCxnSpPr>
          <p:spPr bwMode="auto">
            <a:xfrm>
              <a:off x="2631" y="10604"/>
              <a:ext cx="1" cy="5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49" name="Text Box 45"/>
            <p:cNvSpPr txBox="1">
              <a:spLocks noChangeArrowheads="1"/>
            </p:cNvSpPr>
            <p:nvPr/>
          </p:nvSpPr>
          <p:spPr bwMode="auto">
            <a:xfrm>
              <a:off x="3063" y="11036"/>
              <a:ext cx="115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Ante partum</a:t>
              </a:r>
              <a:endParaRPr lang="fr-FR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auto">
            <a:xfrm>
              <a:off x="2343" y="13340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000">
                  <a:latin typeface="Times New Roman" pitchFamily="18" charset="0"/>
                </a:rPr>
                <a:t>D</a:t>
              </a:r>
              <a:endParaRPr lang="fr-FR"/>
            </a:p>
          </p:txBody>
        </p:sp>
        <p:cxnSp>
          <p:nvCxnSpPr>
            <p:cNvPr id="21551" name="AutoShape 47"/>
            <p:cNvCxnSpPr>
              <a:cxnSpLocks noChangeShapeType="1"/>
              <a:stCxn id="21520" idx="4"/>
              <a:endCxn id="21550" idx="0"/>
            </p:cNvCxnSpPr>
            <p:nvPr/>
          </p:nvCxnSpPr>
          <p:spPr bwMode="auto">
            <a:xfrm>
              <a:off x="2631" y="11612"/>
              <a:ext cx="1" cy="17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52" name="Oval 48"/>
            <p:cNvSpPr>
              <a:spLocks noChangeArrowheads="1"/>
            </p:cNvSpPr>
            <p:nvPr/>
          </p:nvSpPr>
          <p:spPr bwMode="auto">
            <a:xfrm>
              <a:off x="4359" y="13340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auto">
            <a:xfrm>
              <a:off x="4359" y="11180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D</a:t>
              </a:r>
              <a:endParaRPr lang="fr-FR"/>
            </a:p>
          </p:txBody>
        </p:sp>
        <p:cxnSp>
          <p:nvCxnSpPr>
            <p:cNvPr id="21554" name="AutoShape 50"/>
            <p:cNvCxnSpPr>
              <a:cxnSpLocks noChangeShapeType="1"/>
              <a:stCxn id="21520" idx="6"/>
            </p:cNvCxnSpPr>
            <p:nvPr/>
          </p:nvCxnSpPr>
          <p:spPr bwMode="auto">
            <a:xfrm>
              <a:off x="2919" y="11396"/>
              <a:ext cx="144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55" name="AutoShape 51"/>
            <p:cNvCxnSpPr>
              <a:cxnSpLocks noChangeShapeType="1"/>
              <a:stCxn id="21553" idx="6"/>
              <a:endCxn id="21526" idx="1"/>
            </p:cNvCxnSpPr>
            <p:nvPr/>
          </p:nvCxnSpPr>
          <p:spPr bwMode="auto">
            <a:xfrm>
              <a:off x="4935" y="11396"/>
              <a:ext cx="331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56" name="Text Box 52"/>
            <p:cNvSpPr txBox="1">
              <a:spLocks noChangeArrowheads="1"/>
            </p:cNvSpPr>
            <p:nvPr/>
          </p:nvSpPr>
          <p:spPr bwMode="auto">
            <a:xfrm>
              <a:off x="8246" y="14060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14C04Z</a:t>
              </a:r>
              <a:endParaRPr lang="fr-FR" sz="1400" dirty="0"/>
            </a:p>
          </p:txBody>
        </p:sp>
        <p:sp>
          <p:nvSpPr>
            <p:cNvPr id="21557" name="Text Box 53"/>
            <p:cNvSpPr txBox="1">
              <a:spLocks noChangeArrowheads="1"/>
            </p:cNvSpPr>
            <p:nvPr/>
          </p:nvSpPr>
          <p:spPr bwMode="auto">
            <a:xfrm>
              <a:off x="5367" y="11036"/>
              <a:ext cx="2447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Postpartum (grande liste)</a:t>
              </a:r>
              <a:endParaRPr lang="fr-FR"/>
            </a:p>
          </p:txBody>
        </p:sp>
        <p:cxnSp>
          <p:nvCxnSpPr>
            <p:cNvPr id="21558" name="AutoShape 54"/>
            <p:cNvCxnSpPr>
              <a:cxnSpLocks noChangeShapeType="1"/>
              <a:stCxn id="21550" idx="6"/>
              <a:endCxn id="21552" idx="2"/>
            </p:cNvCxnSpPr>
            <p:nvPr/>
          </p:nvCxnSpPr>
          <p:spPr bwMode="auto">
            <a:xfrm>
              <a:off x="2919" y="13556"/>
              <a:ext cx="144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59" name="AutoShape 55"/>
            <p:cNvCxnSpPr>
              <a:cxnSpLocks noChangeShapeType="1"/>
              <a:stCxn id="21552" idx="6"/>
              <a:endCxn id="21547" idx="1"/>
            </p:cNvCxnSpPr>
            <p:nvPr/>
          </p:nvCxnSpPr>
          <p:spPr bwMode="auto">
            <a:xfrm>
              <a:off x="4935" y="13556"/>
              <a:ext cx="331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60" name="Text Box 56"/>
            <p:cNvSpPr txBox="1">
              <a:spLocks noChangeArrowheads="1"/>
            </p:cNvSpPr>
            <p:nvPr/>
          </p:nvSpPr>
          <p:spPr bwMode="auto">
            <a:xfrm>
              <a:off x="3063" y="13196"/>
              <a:ext cx="1153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 dirty="0"/>
                <a:t>Postpartum</a:t>
              </a:r>
              <a:endParaRPr lang="fr-FR" dirty="0"/>
            </a:p>
          </p:txBody>
        </p:sp>
        <p:sp>
          <p:nvSpPr>
            <p:cNvPr id="21561" name="Text Box 57"/>
            <p:cNvSpPr txBox="1">
              <a:spLocks noChangeArrowheads="1"/>
            </p:cNvSpPr>
            <p:nvPr/>
          </p:nvSpPr>
          <p:spPr bwMode="auto">
            <a:xfrm>
              <a:off x="5223" y="13196"/>
              <a:ext cx="2735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Ante partum (grande liste)</a:t>
              </a:r>
              <a:endParaRPr lang="fr-FR"/>
            </a:p>
          </p:txBody>
        </p:sp>
        <p:sp>
          <p:nvSpPr>
            <p:cNvPr id="21562" name="Text Box 58"/>
            <p:cNvSpPr txBox="1">
              <a:spLocks noChangeArrowheads="1"/>
            </p:cNvSpPr>
            <p:nvPr/>
          </p:nvSpPr>
          <p:spPr bwMode="auto">
            <a:xfrm>
              <a:off x="8246" y="14636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14M02</a:t>
              </a:r>
              <a:endParaRPr lang="fr-FR" sz="1400" dirty="0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auto">
            <a:xfrm>
              <a:off x="4359" y="14060"/>
              <a:ext cx="576" cy="4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100"/>
                <a:t>A</a:t>
              </a:r>
              <a:endParaRPr lang="fr-FR"/>
            </a:p>
          </p:txBody>
        </p:sp>
        <p:cxnSp>
          <p:nvCxnSpPr>
            <p:cNvPr id="21564" name="AutoShape 60"/>
            <p:cNvCxnSpPr>
              <a:cxnSpLocks noChangeShapeType="1"/>
              <a:stCxn id="21552" idx="4"/>
              <a:endCxn id="21563" idx="0"/>
            </p:cNvCxnSpPr>
            <p:nvPr/>
          </p:nvCxnSpPr>
          <p:spPr bwMode="auto">
            <a:xfrm>
              <a:off x="4647" y="13772"/>
              <a:ext cx="1" cy="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65" name="AutoShape 61"/>
            <p:cNvCxnSpPr>
              <a:cxnSpLocks noChangeShapeType="1"/>
            </p:cNvCxnSpPr>
            <p:nvPr/>
          </p:nvCxnSpPr>
          <p:spPr bwMode="auto">
            <a:xfrm flipV="1">
              <a:off x="4935" y="14204"/>
              <a:ext cx="331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66" name="AutoShape 62"/>
            <p:cNvCxnSpPr>
              <a:cxnSpLocks noChangeShapeType="1"/>
              <a:stCxn id="21563" idx="4"/>
              <a:endCxn id="21562" idx="1"/>
            </p:cNvCxnSpPr>
            <p:nvPr/>
          </p:nvCxnSpPr>
          <p:spPr bwMode="auto">
            <a:xfrm rot="16200000" flipH="1">
              <a:off x="6267" y="12873"/>
              <a:ext cx="359" cy="3599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67" name="Text Box 63"/>
            <p:cNvSpPr txBox="1">
              <a:spLocks noChangeArrowheads="1"/>
            </p:cNvSpPr>
            <p:nvPr/>
          </p:nvSpPr>
          <p:spPr bwMode="auto">
            <a:xfrm>
              <a:off x="5223" y="13916"/>
              <a:ext cx="1727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Acte opératoire</a:t>
              </a:r>
              <a:endParaRPr lang="fr-FR"/>
            </a:p>
          </p:txBody>
        </p:sp>
        <p:sp>
          <p:nvSpPr>
            <p:cNvPr id="21568" name="Text Box 64"/>
            <p:cNvSpPr txBox="1">
              <a:spLocks noChangeArrowheads="1"/>
            </p:cNvSpPr>
            <p:nvPr/>
          </p:nvSpPr>
          <p:spPr bwMode="auto">
            <a:xfrm>
              <a:off x="8246" y="15212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200">
                  <a:latin typeface="Times New Roman" pitchFamily="18" charset="0"/>
                </a:rPr>
                <a:t>erreur</a:t>
              </a:r>
              <a:endParaRPr lang="fr-FR"/>
            </a:p>
          </p:txBody>
        </p:sp>
        <p:cxnSp>
          <p:nvCxnSpPr>
            <p:cNvPr id="21569" name="AutoShape 65"/>
            <p:cNvCxnSpPr>
              <a:cxnSpLocks noChangeShapeType="1"/>
              <a:stCxn id="21550" idx="4"/>
              <a:endCxn id="21568" idx="1"/>
            </p:cNvCxnSpPr>
            <p:nvPr/>
          </p:nvCxnSpPr>
          <p:spPr bwMode="auto">
            <a:xfrm rot="16200000" flipH="1">
              <a:off x="4611" y="11792"/>
              <a:ext cx="1656" cy="5615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70" name="Oval 66"/>
            <p:cNvSpPr>
              <a:spLocks noChangeArrowheads="1"/>
            </p:cNvSpPr>
            <p:nvPr/>
          </p:nvSpPr>
          <p:spPr bwMode="auto">
            <a:xfrm>
              <a:off x="4359" y="4413"/>
              <a:ext cx="432" cy="4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000"/>
                <a:t>A</a:t>
              </a:r>
              <a:endParaRPr lang="fr-FR"/>
            </a:p>
          </p:txBody>
        </p:sp>
        <p:sp>
          <p:nvSpPr>
            <p:cNvPr id="21571" name="Text Box 67"/>
            <p:cNvSpPr txBox="1">
              <a:spLocks noChangeArrowheads="1"/>
            </p:cNvSpPr>
            <p:nvPr/>
          </p:nvSpPr>
          <p:spPr bwMode="auto">
            <a:xfrm>
              <a:off x="8246" y="5133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14Z15Z</a:t>
              </a:r>
              <a:endParaRPr lang="fr-FR" sz="1400" dirty="0"/>
            </a:p>
          </p:txBody>
        </p:sp>
        <p:cxnSp>
          <p:nvCxnSpPr>
            <p:cNvPr id="21572" name="AutoShape 68"/>
            <p:cNvCxnSpPr>
              <a:cxnSpLocks noChangeShapeType="1"/>
              <a:stCxn id="21509" idx="6"/>
              <a:endCxn id="21570" idx="2"/>
            </p:cNvCxnSpPr>
            <p:nvPr/>
          </p:nvCxnSpPr>
          <p:spPr bwMode="auto">
            <a:xfrm>
              <a:off x="2919" y="4629"/>
              <a:ext cx="144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73" name="AutoShape 69"/>
            <p:cNvCxnSpPr>
              <a:cxnSpLocks noChangeShapeType="1"/>
              <a:stCxn id="21570" idx="6"/>
              <a:endCxn id="21514" idx="1"/>
            </p:cNvCxnSpPr>
            <p:nvPr/>
          </p:nvCxnSpPr>
          <p:spPr bwMode="auto">
            <a:xfrm flipV="1">
              <a:off x="4791" y="4629"/>
              <a:ext cx="345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74" name="AutoShape 70"/>
            <p:cNvCxnSpPr>
              <a:cxnSpLocks noChangeShapeType="1"/>
              <a:stCxn id="21570" idx="4"/>
              <a:endCxn id="21571" idx="1"/>
            </p:cNvCxnSpPr>
            <p:nvPr/>
          </p:nvCxnSpPr>
          <p:spPr bwMode="auto">
            <a:xfrm rot="16200000" flipH="1">
              <a:off x="6123" y="3298"/>
              <a:ext cx="575" cy="367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75" name="Text Box 71"/>
            <p:cNvSpPr txBox="1">
              <a:spLocks noChangeArrowheads="1"/>
            </p:cNvSpPr>
            <p:nvPr/>
          </p:nvSpPr>
          <p:spPr bwMode="auto">
            <a:xfrm>
              <a:off x="4791" y="4269"/>
              <a:ext cx="3167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Grossesses ectopiques avec interv. chir.</a:t>
              </a:r>
              <a:endParaRPr lang="fr-FR"/>
            </a:p>
          </p:txBody>
        </p:sp>
        <p:sp>
          <p:nvSpPr>
            <p:cNvPr id="21576" name="Text Box 72"/>
            <p:cNvSpPr txBox="1">
              <a:spLocks noChangeArrowheads="1"/>
            </p:cNvSpPr>
            <p:nvPr/>
          </p:nvSpPr>
          <p:spPr bwMode="auto">
            <a:xfrm>
              <a:off x="2919" y="4701"/>
              <a:ext cx="144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Grossesses ectopiques </a:t>
              </a:r>
              <a:endParaRPr lang="fr-FR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auto">
            <a:xfrm>
              <a:off x="4359" y="11900"/>
              <a:ext cx="576" cy="4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100"/>
                <a:t>A</a:t>
              </a:r>
              <a:endParaRPr lang="fr-FR"/>
            </a:p>
          </p:txBody>
        </p:sp>
        <p:sp>
          <p:nvSpPr>
            <p:cNvPr id="21578" name="Text Box 74"/>
            <p:cNvSpPr txBox="1">
              <a:spLocks noChangeArrowheads="1"/>
            </p:cNvSpPr>
            <p:nvPr/>
          </p:nvSpPr>
          <p:spPr bwMode="auto">
            <a:xfrm>
              <a:off x="8246" y="11900"/>
              <a:ext cx="115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14C10Z</a:t>
              </a:r>
              <a:endParaRPr lang="fr-FR" sz="1400" dirty="0"/>
            </a:p>
          </p:txBody>
        </p:sp>
        <p:sp>
          <p:nvSpPr>
            <p:cNvPr id="21579" name="Text Box 75"/>
            <p:cNvSpPr txBox="1">
              <a:spLocks noChangeArrowheads="1"/>
            </p:cNvSpPr>
            <p:nvPr/>
          </p:nvSpPr>
          <p:spPr bwMode="auto">
            <a:xfrm>
              <a:off x="8246" y="12476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400" dirty="0" smtClean="0"/>
                <a:t>14M03</a:t>
              </a:r>
              <a:endParaRPr lang="fr-FR" sz="1400" dirty="0"/>
            </a:p>
          </p:txBody>
        </p:sp>
        <p:cxnSp>
          <p:nvCxnSpPr>
            <p:cNvPr id="21580" name="AutoShape 76"/>
            <p:cNvCxnSpPr>
              <a:cxnSpLocks noChangeShapeType="1"/>
            </p:cNvCxnSpPr>
            <p:nvPr/>
          </p:nvCxnSpPr>
          <p:spPr bwMode="auto">
            <a:xfrm rot="16200000" flipH="1">
              <a:off x="6267" y="10712"/>
              <a:ext cx="360" cy="3599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81" name="AutoShape 77"/>
            <p:cNvCxnSpPr>
              <a:cxnSpLocks noChangeShapeType="1"/>
              <a:stCxn id="21553" idx="4"/>
              <a:endCxn id="21577" idx="0"/>
            </p:cNvCxnSpPr>
            <p:nvPr/>
          </p:nvCxnSpPr>
          <p:spPr bwMode="auto">
            <a:xfrm>
              <a:off x="4647" y="11612"/>
              <a:ext cx="1" cy="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82" name="AutoShape 78"/>
            <p:cNvCxnSpPr>
              <a:cxnSpLocks noChangeShapeType="1"/>
              <a:stCxn id="21577" idx="6"/>
              <a:endCxn id="21578" idx="1"/>
            </p:cNvCxnSpPr>
            <p:nvPr/>
          </p:nvCxnSpPr>
          <p:spPr bwMode="auto">
            <a:xfrm flipV="1">
              <a:off x="4935" y="12116"/>
              <a:ext cx="331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83" name="Text Box 79"/>
            <p:cNvSpPr txBox="1">
              <a:spLocks noChangeArrowheads="1"/>
            </p:cNvSpPr>
            <p:nvPr/>
          </p:nvSpPr>
          <p:spPr bwMode="auto">
            <a:xfrm>
              <a:off x="5367" y="11756"/>
              <a:ext cx="1727" cy="2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000"/>
                <a:t>Acte opératoire</a:t>
              </a:r>
              <a:endParaRPr lang="fr-FR"/>
            </a:p>
          </p:txBody>
        </p:sp>
      </p:grp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1913-09CD-4FFC-BA7C-05B8E78FFBA8}" type="slidenum">
              <a:rPr lang="fr-FR" smtClean="0">
                <a:solidFill>
                  <a:srgbClr val="000000"/>
                </a:solidFill>
              </a:rPr>
              <a:pPr/>
              <a:t>14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70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La </a:t>
            </a:r>
            <a:r>
              <a:rPr lang="fr-FR" dirty="0" smtClean="0"/>
              <a:t>CM </a:t>
            </a:r>
            <a:r>
              <a:rPr lang="fr-FR" dirty="0"/>
              <a:t>15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EDA0B122-D490-4418-97AD-BA366902EB0D}" type="slidenum">
              <a:rPr lang="fr-FR" smtClean="0">
                <a:solidFill>
                  <a:srgbClr val="1C1C1C"/>
                </a:solidFill>
              </a:rPr>
              <a:pPr/>
              <a:t>15</a:t>
            </a:fld>
            <a:endParaRPr lang="fr-FR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498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152400"/>
            <a:ext cx="7604398" cy="755650"/>
          </a:xfrm>
        </p:spPr>
        <p:txBody>
          <a:bodyPr/>
          <a:lstStyle/>
          <a:p>
            <a:r>
              <a:rPr lang="fr-FR" dirty="0" smtClean="0"/>
              <a:t>La CMD 15 à l’étranger</a:t>
            </a:r>
            <a:endParaRPr lang="fr-F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776"/>
            <a:ext cx="8343900" cy="4719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dirty="0" smtClean="0"/>
              <a:t>Différences de périmètre</a:t>
            </a:r>
            <a:endParaRPr lang="fr-FR" dirty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Les américains prennent tous les séjours de nouveau-nés d’âge &lt; 8 jours + entre 8 et 14j pour les petits poids et les complications périnatales sévères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Les australiens vont jusqu’à 28j, comme les Nord-DRG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fr-FR" sz="2000" dirty="0"/>
          </a:p>
          <a:p>
            <a:pPr lvl="1">
              <a:lnSpc>
                <a:spcPct val="90000"/>
              </a:lnSpc>
            </a:pPr>
            <a:endParaRPr lang="fr-FR" sz="2000" dirty="0"/>
          </a:p>
          <a:p>
            <a:r>
              <a:rPr lang="fr-FR" sz="2800" dirty="0" smtClean="0"/>
              <a:t>Différences au niveau des racines</a:t>
            </a:r>
          </a:p>
          <a:p>
            <a:pPr lvl="1"/>
            <a:r>
              <a:rPr lang="fr-FR" sz="2000" dirty="0" smtClean="0"/>
              <a:t>Le nombre : groupes de poids : certains 6 (Oklahoma), 7 (Australie)</a:t>
            </a:r>
          </a:p>
          <a:p>
            <a:pPr lvl="1"/>
            <a:r>
              <a:rPr lang="fr-FR" sz="2000" dirty="0" smtClean="0"/>
              <a:t>3M: utilisation de l’AG pour les moins de 1 kg</a:t>
            </a:r>
          </a:p>
          <a:p>
            <a:pPr lvl="1">
              <a:lnSpc>
                <a:spcPct val="90000"/>
              </a:lnSpc>
            </a:pPr>
            <a:endParaRPr lang="fr-FR" sz="2000" dirty="0"/>
          </a:p>
          <a:p>
            <a:pPr marL="114300" indent="0">
              <a:buNone/>
            </a:pP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xmlns="" val="4360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CMD 15 en V11c</a:t>
            </a:r>
            <a:endParaRPr lang="fr-F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776"/>
            <a:ext cx="8343900" cy="4719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dirty="0" smtClean="0"/>
              <a:t>Contenu</a:t>
            </a:r>
            <a:endParaRPr lang="fr-FR" dirty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tous les séjours de nouveau-nés jusqu’à 28 jours + 1 groupe pour les nourrissons de 29 jours à 120 jours</a:t>
            </a:r>
          </a:p>
          <a:p>
            <a:pPr lvl="2">
              <a:lnSpc>
                <a:spcPct val="90000"/>
              </a:lnSpc>
            </a:pPr>
            <a:r>
              <a:rPr lang="fr-FR" sz="1600" dirty="0" smtClean="0"/>
              <a:t>Dont les naissances</a:t>
            </a:r>
          </a:p>
          <a:p>
            <a:pPr lvl="2">
              <a:lnSpc>
                <a:spcPct val="90000"/>
              </a:lnSpc>
            </a:pPr>
            <a:r>
              <a:rPr lang="fr-FR" sz="1600" dirty="0" smtClean="0"/>
              <a:t>Dont les </a:t>
            </a:r>
            <a:r>
              <a:rPr lang="fr-FR" sz="1600" dirty="0" err="1" smtClean="0"/>
              <a:t>réhospitalisations</a:t>
            </a:r>
            <a:endParaRPr lang="fr-FR" sz="20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classement dans des racines par tranche de poids : 5 tranches</a:t>
            </a:r>
          </a:p>
          <a:p>
            <a:pPr lvl="2">
              <a:lnSpc>
                <a:spcPct val="90000"/>
              </a:lnSpc>
            </a:pPr>
            <a:r>
              <a:rPr lang="fr-FR" sz="1600" dirty="0" smtClean="0"/>
              <a:t>Si et seulement si DP appartenant à la CMD 15 : codes « P » de la CIM-10 + codes « Q »  de malformations de plusieurs organes et  « Z »</a:t>
            </a:r>
          </a:p>
          <a:p>
            <a:pPr lvl="2">
              <a:lnSpc>
                <a:spcPct val="90000"/>
              </a:lnSpc>
            </a:pPr>
            <a:endParaRPr lang="fr-FR" sz="1600" dirty="0"/>
          </a:p>
          <a:p>
            <a:pPr>
              <a:lnSpc>
                <a:spcPct val="90000"/>
              </a:lnSpc>
            </a:pPr>
            <a:r>
              <a:rPr lang="fr-FR" dirty="0" smtClean="0"/>
              <a:t>Conséquence</a:t>
            </a:r>
          </a:p>
          <a:p>
            <a:pPr lvl="1">
              <a:lnSpc>
                <a:spcPct val="90000"/>
              </a:lnSpc>
            </a:pPr>
            <a:r>
              <a:rPr lang="fr-FR" dirty="0"/>
              <a:t>u</a:t>
            </a:r>
            <a:r>
              <a:rPr lang="fr-FR" dirty="0" smtClean="0"/>
              <a:t>n séjour chirurgical d’un nouveau-né avec une affection cardiaque était classé en CMD 15 ou en CMD 05 en fonction du codage du DP.</a:t>
            </a:r>
          </a:p>
        </p:txBody>
      </p:sp>
    </p:spTree>
    <p:extLst>
      <p:ext uri="{BB962C8B-B14F-4D97-AF65-F5344CB8AC3E}">
        <p14:creationId xmlns:p14="http://schemas.microsoft.com/office/powerpoint/2010/main" xmlns="" val="27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CM 15 en V11d</a:t>
            </a:r>
            <a:endParaRPr lang="fr-F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776"/>
            <a:ext cx="8343900" cy="47197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dirty="0" smtClean="0"/>
              <a:t>Dans </a:t>
            </a:r>
            <a:r>
              <a:rPr lang="fr-FR" dirty="0"/>
              <a:t>l’idéal, </a:t>
            </a:r>
          </a:p>
          <a:p>
            <a:pPr lvl="1">
              <a:lnSpc>
                <a:spcPct val="90000"/>
              </a:lnSpc>
            </a:pPr>
            <a:r>
              <a:rPr lang="fr-FR" sz="2000" dirty="0"/>
              <a:t>récupérer toutes les naissances et suites de naissance</a:t>
            </a:r>
          </a:p>
          <a:p>
            <a:pPr lvl="1">
              <a:lnSpc>
                <a:spcPct val="90000"/>
              </a:lnSpc>
            </a:pPr>
            <a:r>
              <a:rPr lang="fr-FR" sz="2000" dirty="0"/>
              <a:t>récupérer le moins possible de séjours autres que des suites de </a:t>
            </a:r>
            <a:r>
              <a:rPr lang="fr-FR" sz="2000" dirty="0" smtClean="0"/>
              <a:t>naissance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fr-FR" sz="2000" dirty="0"/>
          </a:p>
          <a:p>
            <a:r>
              <a:rPr lang="fr-FR" sz="2800" dirty="0" smtClean="0"/>
              <a:t>Nouveau périmètre</a:t>
            </a:r>
          </a:p>
          <a:p>
            <a:pPr lvl="1"/>
            <a:r>
              <a:rPr lang="fr-FR" sz="2000" dirty="0" smtClean="0"/>
              <a:t>Limité aux naissances et suites de naissances</a:t>
            </a:r>
          </a:p>
          <a:p>
            <a:pPr lvl="1">
              <a:lnSpc>
                <a:spcPct val="90000"/>
              </a:lnSpc>
            </a:pPr>
            <a:endParaRPr lang="fr-FR" sz="2000" dirty="0"/>
          </a:p>
          <a:p>
            <a:pPr>
              <a:lnSpc>
                <a:spcPct val="90000"/>
              </a:lnSpc>
            </a:pPr>
            <a:r>
              <a:rPr lang="fr-FR" sz="2400" dirty="0"/>
              <a:t>Algorithme le plus performant retenu</a:t>
            </a:r>
          </a:p>
          <a:p>
            <a:pPr lvl="1">
              <a:lnSpc>
                <a:spcPct val="90000"/>
              </a:lnSpc>
            </a:pPr>
            <a:r>
              <a:rPr lang="fr-FR" sz="2000" dirty="0"/>
              <a:t>tous les bébés </a:t>
            </a:r>
            <a:r>
              <a:rPr lang="fr-FR" sz="2000" dirty="0">
                <a:cs typeface="Tahoma" pitchFamily="34" charset="0"/>
              </a:rPr>
              <a:t>≤</a:t>
            </a:r>
            <a:r>
              <a:rPr lang="fr-FR" sz="2000" dirty="0"/>
              <a:t> 7 jours et tous les poids &lt; 2500 g ou âge &lt; 29 jours avec un mode d’entrée transfert</a:t>
            </a:r>
          </a:p>
          <a:p>
            <a:pPr marL="114300" indent="0">
              <a:buNone/>
            </a:pP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xmlns="" val="24462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Récapitulatif </a:t>
            </a:r>
            <a:r>
              <a:rPr lang="fr-FR" sz="2800" dirty="0" smtClean="0"/>
              <a:t>CM </a:t>
            </a:r>
            <a:r>
              <a:rPr lang="fr-FR" sz="2800" dirty="0"/>
              <a:t>15 </a:t>
            </a:r>
            <a:br>
              <a:rPr lang="fr-FR" sz="2800" dirty="0"/>
            </a:br>
            <a:r>
              <a:rPr lang="fr-FR" sz="2800" dirty="0"/>
              <a:t>Situation après application de l’algorithme</a:t>
            </a:r>
          </a:p>
        </p:txBody>
      </p:sp>
      <p:sp>
        <p:nvSpPr>
          <p:cNvPr id="143391" name="Rectangle 3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z="2400" dirty="0"/>
              <a:t>Séjours restants : 862 185 </a:t>
            </a:r>
          </a:p>
          <a:p>
            <a:r>
              <a:rPr lang="fr-FR" sz="2400" dirty="0"/>
              <a:t>Séjours entrants : 7 872 </a:t>
            </a:r>
          </a:p>
          <a:p>
            <a:r>
              <a:rPr lang="fr-FR" sz="2400" dirty="0"/>
              <a:t>Séjours sortants : 15 413</a:t>
            </a:r>
          </a:p>
          <a:p>
            <a:endParaRPr lang="fr-FR" sz="2400" dirty="0"/>
          </a:p>
          <a:p>
            <a:endParaRPr lang="fr-FR" sz="2400" dirty="0"/>
          </a:p>
          <a:p>
            <a:pPr>
              <a:buFont typeface="Wingdings" pitchFamily="2" charset="2"/>
              <a:buNone/>
            </a:pPr>
            <a:r>
              <a:rPr lang="fr-FR" sz="2400" dirty="0"/>
              <a:t>                Total </a:t>
            </a:r>
            <a:r>
              <a:rPr lang="fr-FR" sz="2400" dirty="0" smtClean="0"/>
              <a:t>CM </a:t>
            </a:r>
            <a:r>
              <a:rPr lang="fr-FR" sz="2400" dirty="0"/>
              <a:t>15 : 870 057 séjours</a:t>
            </a:r>
          </a:p>
        </p:txBody>
      </p:sp>
      <p:sp>
        <p:nvSpPr>
          <p:cNvPr id="143392" name="Line 32"/>
          <p:cNvSpPr>
            <a:spLocks noChangeShapeType="1"/>
          </p:cNvSpPr>
          <p:nvPr/>
        </p:nvSpPr>
        <p:spPr bwMode="auto">
          <a:xfrm>
            <a:off x="1331913" y="4221088"/>
            <a:ext cx="1008062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19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602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version </a:t>
            </a:r>
            <a:r>
              <a:rPr lang="fr-FR" dirty="0" smtClean="0"/>
              <a:t>11d </a:t>
            </a: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Révision de </a:t>
            </a:r>
            <a:r>
              <a:rPr lang="fr-FR" dirty="0"/>
              <a:t>la CMD 14</a:t>
            </a:r>
          </a:p>
          <a:p>
            <a:r>
              <a:rPr lang="fr-FR" dirty="0" smtClean="0"/>
              <a:t>Révision </a:t>
            </a:r>
            <a:r>
              <a:rPr lang="fr-FR" dirty="0"/>
              <a:t>de la CMD 15</a:t>
            </a:r>
          </a:p>
          <a:p>
            <a:r>
              <a:rPr lang="fr-FR" dirty="0" smtClean="0"/>
              <a:t>Autres changements</a:t>
            </a:r>
          </a:p>
          <a:p>
            <a:pPr lvl="1"/>
            <a:r>
              <a:rPr lang="fr-FR" dirty="0" smtClean="0"/>
              <a:t>Création ou suppression de GHM en « J », en « T »</a:t>
            </a:r>
          </a:p>
          <a:p>
            <a:pPr lvl="1"/>
            <a:r>
              <a:rPr lang="fr-FR" dirty="0" smtClean="0"/>
              <a:t>Changements sur les séances</a:t>
            </a:r>
          </a:p>
          <a:p>
            <a:pPr lvl="1"/>
            <a:r>
              <a:rPr lang="fr-FR" dirty="0" smtClean="0"/>
              <a:t>Hiérarchisation des racines (racine 09C03)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103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CM 15 : les nouvelles racines</a:t>
            </a:r>
            <a:endParaRPr lang="fr-FR" dirty="0"/>
          </a:p>
        </p:txBody>
      </p:sp>
      <p:sp>
        <p:nvSpPr>
          <p:cNvPr id="17935" name="Rectangle 3599"/>
          <p:cNvSpPr>
            <a:spLocks noGrp="1" noChangeArrowheads="1"/>
          </p:cNvSpPr>
          <p:nvPr>
            <p:ph type="body" idx="1"/>
          </p:nvPr>
        </p:nvSpPr>
        <p:spPr>
          <a:xfrm>
            <a:off x="1043608" y="1676400"/>
            <a:ext cx="7871792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sz="2400" dirty="0" smtClean="0"/>
              <a:t>La </a:t>
            </a:r>
            <a:r>
              <a:rPr lang="fr-FR" sz="2400" dirty="0"/>
              <a:t>combinaison poids – âge gestationnel </a:t>
            </a:r>
            <a:r>
              <a:rPr lang="fr-FR" sz="2400"/>
              <a:t>montre </a:t>
            </a:r>
            <a:r>
              <a:rPr lang="fr-FR" sz="240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fr-FR" sz="2400" smtClean="0"/>
              <a:t> </a:t>
            </a:r>
            <a:endParaRPr lang="fr-FR" sz="2400" dirty="0"/>
          </a:p>
          <a:p>
            <a:r>
              <a:rPr lang="fr-FR" sz="2400" dirty="0"/>
              <a:t>des durées qui s’échelonnent de 4 à </a:t>
            </a:r>
            <a:r>
              <a:rPr lang="fr-FR" sz="2400" dirty="0" smtClean="0"/>
              <a:t>71 </a:t>
            </a:r>
            <a:r>
              <a:rPr lang="fr-FR" sz="2400" dirty="0"/>
              <a:t>jours, </a:t>
            </a:r>
          </a:p>
          <a:p>
            <a:r>
              <a:rPr lang="fr-FR" sz="2400" dirty="0"/>
              <a:t>des coûts ENC qui s’échelonnent de 1000 à 40000 € </a:t>
            </a:r>
          </a:p>
          <a:p>
            <a:r>
              <a:rPr lang="fr-FR" sz="2400" dirty="0"/>
              <a:t>des maternités de niveau 1 dont le % de séjours dans le groupe 1000 -1900 g </a:t>
            </a:r>
            <a:r>
              <a:rPr lang="fr-FR" sz="2400" dirty="0" smtClean="0"/>
              <a:t>s’échelonnent </a:t>
            </a:r>
            <a:r>
              <a:rPr lang="fr-FR" sz="2400" dirty="0"/>
              <a:t>entre 3 et 37%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20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248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1913-09CD-4FFC-BA7C-05B8E78FFBA8}" type="slidenum">
              <a:rPr lang="fr-FR" smtClean="0">
                <a:solidFill>
                  <a:srgbClr val="000000"/>
                </a:solidFill>
              </a:rPr>
              <a:pPr/>
              <a:t>21</a:t>
            </a:fld>
            <a:endParaRPr lang="fr-FR">
              <a:solidFill>
                <a:srgbClr val="0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1732153"/>
              </p:ext>
            </p:extLst>
          </p:nvPr>
        </p:nvGraphicFramePr>
        <p:xfrm>
          <a:off x="2962878" y="260637"/>
          <a:ext cx="5497553" cy="6336714"/>
        </p:xfrm>
        <a:graphic>
          <a:graphicData uri="http://schemas.openxmlformats.org/drawingml/2006/table">
            <a:tbl>
              <a:tblPr/>
              <a:tblGrid>
                <a:gridCol w="485135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314981"/>
                <a:gridCol w="248088"/>
                <a:gridCol w="248088"/>
                <a:gridCol w="248088"/>
                <a:gridCol w="488382"/>
              </a:tblGrid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 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Âge gestationnel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poids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71.5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56.2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51.4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46.1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46.4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38.8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66.3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55.6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49.4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45.9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40.6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36.2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57.2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61.9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51.0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46.5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41.9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38.4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35.0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28.2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49.1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58.4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49.1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38.0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30.3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27.4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42.6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49.5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41.9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37.7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33.0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28.8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26.8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26.1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22.9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38.6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28.6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29.8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26.5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20.7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18.9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26.0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22.0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19.3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17.6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18.3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30.1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27.1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20.3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17.2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13.4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13.1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18.6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25.7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22.2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17.9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14.7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11.2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20.3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16.7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10.6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9.7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9.2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8.9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10.4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24.8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18.8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10.1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8.4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8.5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9.5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16.5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13.1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9.2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23.3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16.6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12.0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8.2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11.3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8.1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13.0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10.7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7.4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 dirty="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4.4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3.8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4.7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4.2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-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500" b="1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58.1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49.6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42.6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24.6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16.3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9.9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6.3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4.5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4.1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4.0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3.9</a:t>
                      </a:r>
                      <a:endParaRPr lang="fr-FR" sz="80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6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4.3</a:t>
                      </a:r>
                      <a:endParaRPr lang="fr-FR" sz="800" dirty="0">
                        <a:effectLst/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29292" marR="292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718102"/>
            <a:ext cx="31318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Tableau  : DMS par poids (en centaines de grammes) et âge gestationnel (semaines)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		Niveaux A ou Z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655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CM 15 : les nouvelles racines</a:t>
            </a:r>
            <a:endParaRPr lang="fr-F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776"/>
            <a:ext cx="8343900" cy="4719737"/>
          </a:xfrm>
        </p:spPr>
        <p:txBody>
          <a:bodyPr/>
          <a:lstStyle/>
          <a:p>
            <a:pPr marL="914400" lvl="2" indent="0">
              <a:buNone/>
            </a:pPr>
            <a:endParaRPr lang="fr-FR" sz="1800" dirty="0"/>
          </a:p>
          <a:p>
            <a:r>
              <a:rPr lang="fr-FR" dirty="0" smtClean="0"/>
              <a:t>Racines </a:t>
            </a:r>
            <a:r>
              <a:rPr lang="fr-FR" dirty="0"/>
              <a:t>qui combinent </a:t>
            </a:r>
            <a:r>
              <a:rPr lang="fr-FR" dirty="0" smtClean="0"/>
              <a:t>le poids </a:t>
            </a:r>
            <a:r>
              <a:rPr lang="fr-FR" dirty="0"/>
              <a:t>et </a:t>
            </a:r>
            <a:r>
              <a:rPr lang="fr-FR" dirty="0" smtClean="0"/>
              <a:t>l’AG</a:t>
            </a:r>
            <a:endParaRPr lang="fr-FR" dirty="0"/>
          </a:p>
          <a:p>
            <a:pPr lvl="1"/>
            <a:r>
              <a:rPr lang="fr-FR" sz="2200" dirty="0"/>
              <a:t>création de 10 </a:t>
            </a:r>
            <a:r>
              <a:rPr lang="fr-FR" sz="2200" dirty="0" smtClean="0"/>
              <a:t>racines médicales </a:t>
            </a:r>
          </a:p>
          <a:p>
            <a:pPr lvl="1"/>
            <a:r>
              <a:rPr lang="fr-FR" sz="2200" dirty="0" smtClean="0"/>
              <a:t>création </a:t>
            </a:r>
            <a:r>
              <a:rPr lang="fr-FR" sz="2200" dirty="0"/>
              <a:t>de </a:t>
            </a:r>
            <a:r>
              <a:rPr lang="fr-FR" sz="2200" dirty="0" smtClean="0"/>
              <a:t>5 racines chirurgicales</a:t>
            </a:r>
          </a:p>
          <a:p>
            <a:pPr marL="457200" lvl="1" indent="0">
              <a:buNone/>
            </a:pPr>
            <a:endParaRPr lang="fr-FR" sz="2200" dirty="0" smtClean="0"/>
          </a:p>
          <a:p>
            <a:r>
              <a:rPr lang="fr-FR" sz="2600" dirty="0" smtClean="0"/>
              <a:t>Ajustement </a:t>
            </a:r>
            <a:r>
              <a:rPr lang="fr-FR" sz="2600" dirty="0"/>
              <a:t>des racines </a:t>
            </a:r>
            <a:r>
              <a:rPr lang="fr-FR" sz="2600" dirty="0" smtClean="0"/>
              <a:t>déjà existantes dans cette CM : mort-nés</a:t>
            </a:r>
            <a:r>
              <a:rPr lang="fr-FR" sz="2600" dirty="0"/>
              <a:t>, transferts précoces et décès</a:t>
            </a:r>
          </a:p>
          <a:p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xmlns="" val="34296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/>
              <a:t>10 </a:t>
            </a:r>
            <a:r>
              <a:rPr lang="fr-FR" dirty="0" smtClean="0"/>
              <a:t>groupes de nouveau-nés</a:t>
            </a:r>
            <a:endParaRPr lang="fr-FR" dirty="0"/>
          </a:p>
        </p:txBody>
      </p:sp>
      <p:pic>
        <p:nvPicPr>
          <p:cNvPr id="67588" name="Picture 4" descr="grp_poids-x-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24744"/>
            <a:ext cx="7327900" cy="514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23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 bwMode="auto">
          <a:xfrm>
            <a:off x="3059832" y="2226923"/>
            <a:ext cx="432048" cy="37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effectLst/>
                <a:latin typeface="Calibri"/>
                <a:ea typeface="Calibri"/>
                <a:cs typeface="Times New Roman"/>
              </a:rPr>
              <a:t>1</a:t>
            </a:r>
            <a:endParaRPr lang="fr-FR" sz="16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ZoneTexte 7"/>
          <p:cNvSpPr txBox="1"/>
          <p:nvPr/>
        </p:nvSpPr>
        <p:spPr bwMode="auto">
          <a:xfrm>
            <a:off x="7668344" y="4387163"/>
            <a:ext cx="432048" cy="37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effectLst/>
                <a:latin typeface="Calibri"/>
                <a:ea typeface="Calibri"/>
                <a:cs typeface="Times New Roman"/>
              </a:rPr>
              <a:t>10</a:t>
            </a:r>
            <a:endParaRPr lang="fr-FR" sz="16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02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Les mort-nés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M</a:t>
            </a:r>
            <a:r>
              <a:rPr lang="fr-FR" sz="2400" dirty="0" smtClean="0"/>
              <a:t>aintien </a:t>
            </a:r>
            <a:r>
              <a:rPr lang="fr-FR" sz="2400" dirty="0"/>
              <a:t>de la racine concernant les mort-nés avec verrouillage du codage (demande </a:t>
            </a:r>
            <a:r>
              <a:rPr lang="fr-FR" sz="2400" dirty="0" smtClean="0"/>
              <a:t>DGS, DREES, DGOS)</a:t>
            </a:r>
            <a:endParaRPr lang="fr-FR" sz="2400" dirty="0"/>
          </a:p>
          <a:p>
            <a:pPr lvl="1"/>
            <a:r>
              <a:rPr lang="fr-FR" sz="2000" dirty="0"/>
              <a:t>âge 0 jour</a:t>
            </a:r>
          </a:p>
          <a:p>
            <a:pPr lvl="1"/>
            <a:r>
              <a:rPr lang="fr-FR" sz="2000" dirty="0"/>
              <a:t>mode de sortie 9</a:t>
            </a:r>
          </a:p>
          <a:p>
            <a:pPr lvl="1"/>
            <a:r>
              <a:rPr lang="fr-FR" sz="2000" dirty="0"/>
              <a:t>âge gestationnel et poids renseigné</a:t>
            </a:r>
          </a:p>
          <a:p>
            <a:r>
              <a:rPr lang="fr-FR" sz="2400" dirty="0"/>
              <a:t>C</a:t>
            </a:r>
            <a:r>
              <a:rPr lang="fr-FR" sz="2400" dirty="0" smtClean="0"/>
              <a:t>onsignes </a:t>
            </a:r>
            <a:r>
              <a:rPr lang="fr-FR" sz="2400" dirty="0"/>
              <a:t>de </a:t>
            </a:r>
            <a:r>
              <a:rPr lang="fr-FR" sz="2400" dirty="0" smtClean="0"/>
              <a:t>codage pour </a:t>
            </a:r>
            <a:r>
              <a:rPr lang="fr-FR" sz="2400" dirty="0"/>
              <a:t>que le recueil </a:t>
            </a:r>
            <a:r>
              <a:rPr lang="fr-FR" sz="2400" dirty="0" smtClean="0"/>
              <a:t>visant l’obtention du </a:t>
            </a:r>
            <a:r>
              <a:rPr lang="fr-FR" sz="2400" dirty="0"/>
              <a:t>taux de </a:t>
            </a:r>
            <a:r>
              <a:rPr lang="fr-FR" sz="2400" dirty="0" smtClean="0"/>
              <a:t>mortinatalité dès 2013 (cf. Instruction aux ARS sur le site de l’ATIH)</a:t>
            </a:r>
            <a:endParaRPr lang="fr-FR" sz="2400" dirty="0"/>
          </a:p>
          <a:p>
            <a:pPr lvl="1"/>
            <a:endParaRPr lang="fr-FR" sz="2000" dirty="0"/>
          </a:p>
          <a:p>
            <a:endParaRPr lang="fr-FR" sz="24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24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691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chirurgie de la </a:t>
            </a:r>
            <a:r>
              <a:rPr lang="fr-FR" dirty="0" smtClean="0"/>
              <a:t>CM </a:t>
            </a:r>
            <a:r>
              <a:rPr lang="fr-FR" dirty="0"/>
              <a:t>15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Création de 5 racines de chirurgie </a:t>
            </a:r>
          </a:p>
          <a:p>
            <a:pPr lvl="1"/>
            <a:r>
              <a:rPr lang="fr-FR" sz="2000" dirty="0"/>
              <a:t>Pour le groupe 10, 1 racine spécifique toute chirurgie confondue</a:t>
            </a:r>
          </a:p>
          <a:p>
            <a:pPr lvl="1"/>
            <a:r>
              <a:rPr lang="fr-FR" sz="2000" dirty="0"/>
              <a:t>Pour les nouveau-nés des groupes 8 et 9, 1 racine chirurgicale, toute chirurgie confondue</a:t>
            </a:r>
          </a:p>
          <a:p>
            <a:pPr lvl="1"/>
            <a:r>
              <a:rPr lang="fr-FR" sz="2000" dirty="0"/>
              <a:t>Pour les nouveau-nés classés dans les groupes 1 à 7, création de 3 racines chirurgicales différentes</a:t>
            </a:r>
          </a:p>
          <a:p>
            <a:pPr lvl="2"/>
            <a:r>
              <a:rPr lang="fr-FR" sz="1800" dirty="0"/>
              <a:t>actes « lourds » de chirurgie digestive</a:t>
            </a:r>
          </a:p>
          <a:p>
            <a:pPr lvl="2"/>
            <a:r>
              <a:rPr lang="fr-FR" sz="1800" dirty="0"/>
              <a:t>actes « lourds » de chirurgie cardiaque</a:t>
            </a:r>
          </a:p>
          <a:p>
            <a:pPr lvl="2"/>
            <a:r>
              <a:rPr lang="fr-FR" sz="1800" dirty="0"/>
              <a:t>autres chirurgies</a:t>
            </a:r>
          </a:p>
          <a:p>
            <a:pPr lvl="2">
              <a:buFont typeface="Wingdings" pitchFamily="2" charset="2"/>
              <a:buNone/>
            </a:pPr>
            <a:endParaRPr lang="fr-FR" sz="18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25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9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Décès </a:t>
            </a:r>
            <a:r>
              <a:rPr lang="fr-FR" dirty="0" smtClean="0"/>
              <a:t>et transferts de </a:t>
            </a:r>
            <a:r>
              <a:rPr lang="fr-FR" dirty="0"/>
              <a:t>la </a:t>
            </a:r>
            <a:r>
              <a:rPr lang="fr-FR" dirty="0" smtClean="0"/>
              <a:t>CM </a:t>
            </a:r>
            <a:r>
              <a:rPr lang="fr-FR" dirty="0"/>
              <a:t>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CMD 15 </a:t>
            </a:r>
            <a:r>
              <a:rPr lang="fr-FR" sz="2400" dirty="0" smtClean="0"/>
              <a:t>en V11c </a:t>
            </a:r>
            <a:r>
              <a:rPr lang="fr-FR" sz="2400" dirty="0"/>
              <a:t>: 5 </a:t>
            </a:r>
            <a:r>
              <a:rPr lang="fr-FR" sz="2400" dirty="0" smtClean="0"/>
              <a:t>racines + 3 </a:t>
            </a:r>
            <a:r>
              <a:rPr lang="fr-FR" sz="2400" dirty="0"/>
              <a:t>groupes de décès qui ont la même DMS </a:t>
            </a:r>
            <a:r>
              <a:rPr lang="fr-FR" sz="2400" dirty="0">
                <a:cs typeface="Tahoma" pitchFamily="34" charset="0"/>
              </a:rPr>
              <a:t>(~8,2 j</a:t>
            </a:r>
            <a:r>
              <a:rPr lang="fr-FR" sz="2400" dirty="0" smtClean="0">
                <a:cs typeface="Tahoma" pitchFamily="34" charset="0"/>
              </a:rPr>
              <a:t>) + 1 GHM de transfert</a:t>
            </a:r>
            <a:endParaRPr lang="fr-FR" sz="2400" dirty="0">
              <a:cs typeface="Tahoma" pitchFamily="34" charset="0"/>
            </a:endParaRPr>
          </a:p>
          <a:p>
            <a:pPr>
              <a:buFont typeface="Wingdings" pitchFamily="2" charset="2"/>
              <a:buNone/>
            </a:pPr>
            <a:endParaRPr lang="fr-FR" sz="2400" dirty="0">
              <a:cs typeface="Tahoma" pitchFamily="34" charset="0"/>
            </a:endParaRPr>
          </a:p>
          <a:p>
            <a:r>
              <a:rPr lang="fr-FR" sz="2400" dirty="0" smtClean="0"/>
              <a:t>En V11d : </a:t>
            </a:r>
            <a:r>
              <a:rPr lang="fr-FR" sz="2400" dirty="0"/>
              <a:t>2 groupes de décès</a:t>
            </a:r>
          </a:p>
          <a:p>
            <a:pPr lvl="1"/>
            <a:r>
              <a:rPr lang="fr-FR" sz="2000" dirty="0"/>
              <a:t>un groupe de décès précoces dans la médecine</a:t>
            </a:r>
          </a:p>
          <a:p>
            <a:pPr lvl="1"/>
            <a:r>
              <a:rPr lang="fr-FR" sz="2000" dirty="0"/>
              <a:t>un groupe de décès tardifs dans la médecine</a:t>
            </a:r>
          </a:p>
          <a:p>
            <a:pPr lvl="1"/>
            <a:r>
              <a:rPr lang="fr-FR" sz="2000" dirty="0"/>
              <a:t>pas de groupe de décès côté </a:t>
            </a:r>
            <a:r>
              <a:rPr lang="fr-FR" sz="2000" dirty="0" smtClean="0"/>
              <a:t>chirurgical</a:t>
            </a:r>
          </a:p>
          <a:p>
            <a:r>
              <a:rPr lang="fr-FR" sz="2400" dirty="0" smtClean="0"/>
              <a:t>En V11d : 1 GHM de transferts précoces (moins de 4 jours) mais ne contenant plus que des séjours médicaux</a:t>
            </a:r>
          </a:p>
          <a:p>
            <a:pPr lvl="1"/>
            <a:r>
              <a:rPr lang="fr-FR" sz="2000" dirty="0" smtClean="0"/>
              <a:t>Les transferts en chirurgie restent classés en chirurgie</a:t>
            </a:r>
            <a:endParaRPr lang="fr-FR" sz="2000" dirty="0"/>
          </a:p>
          <a:p>
            <a:pPr>
              <a:buFont typeface="Wingdings" pitchFamily="2" charset="2"/>
              <a:buNone/>
            </a:pPr>
            <a:endParaRPr lang="fr-FR" sz="24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26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034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niveaux de sévérité</a:t>
            </a: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 dirty="0"/>
              <a:t>Révision des niveaux de sévérité</a:t>
            </a:r>
          </a:p>
          <a:p>
            <a:pPr lvl="1"/>
            <a:r>
              <a:rPr lang="fr-FR" sz="2000" dirty="0"/>
              <a:t>Listes spécifiques de cette </a:t>
            </a:r>
            <a:r>
              <a:rPr lang="fr-FR" sz="2000" dirty="0" smtClean="0"/>
              <a:t>CM </a:t>
            </a:r>
            <a:r>
              <a:rPr lang="fr-FR" sz="2000" dirty="0"/>
              <a:t>et adaptées à la racine</a:t>
            </a:r>
          </a:p>
          <a:p>
            <a:pPr lvl="1"/>
            <a:r>
              <a:rPr lang="fr-FR" sz="2000" dirty="0"/>
              <a:t>Pas de création des 4 niveaux de sévérité derrière toutes les racines (comme actuellement)</a:t>
            </a:r>
          </a:p>
          <a:p>
            <a:pPr lvl="2"/>
            <a:r>
              <a:rPr lang="fr-FR" sz="1800" dirty="0"/>
              <a:t>création chaque fois que possible</a:t>
            </a:r>
          </a:p>
          <a:p>
            <a:pPr lvl="2"/>
            <a:r>
              <a:rPr lang="fr-FR" sz="1800" dirty="0"/>
              <a:t>création liée aux contraintes de la classification : effectifs des racines et absence de diagnostics dans la base nationale pour pouvoir visualiser son effet </a:t>
            </a:r>
            <a:r>
              <a:rPr lang="fr-FR" sz="1800" dirty="0" smtClean="0"/>
              <a:t>CMA</a:t>
            </a:r>
          </a:p>
          <a:p>
            <a:r>
              <a:rPr lang="fr-FR" sz="2400" dirty="0"/>
              <a:t>Au total :</a:t>
            </a:r>
          </a:p>
          <a:p>
            <a:pPr lvl="1"/>
            <a:r>
              <a:rPr lang="fr-FR" sz="2000" dirty="0"/>
              <a:t>groupe 1 et 2 :  4 niveaux de sévérité (A à D)</a:t>
            </a:r>
          </a:p>
          <a:p>
            <a:pPr lvl="1"/>
            <a:r>
              <a:rPr lang="fr-FR" sz="2000" dirty="0" smtClean="0"/>
              <a:t>groupe 3 à 7 :  3 niveaux de sévérité (A à C)</a:t>
            </a:r>
          </a:p>
          <a:p>
            <a:pPr lvl="1"/>
            <a:r>
              <a:rPr lang="fr-FR" sz="2000" dirty="0" smtClean="0"/>
              <a:t>groupe </a:t>
            </a:r>
            <a:r>
              <a:rPr lang="fr-FR" sz="2000" dirty="0"/>
              <a:t>8, 9 et 10 :  2 niveaux de sévérité (A à B)</a:t>
            </a:r>
          </a:p>
          <a:p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xmlns="" val="57384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20" name="Group 4"/>
          <p:cNvGrpSpPr>
            <a:grpSpLocks noChangeAspect="1"/>
          </p:cNvGrpSpPr>
          <p:nvPr/>
        </p:nvGrpSpPr>
        <p:grpSpPr bwMode="auto">
          <a:xfrm>
            <a:off x="1835150" y="122452"/>
            <a:ext cx="6629400" cy="6473612"/>
            <a:chOff x="1767" y="4413"/>
            <a:chExt cx="8351" cy="9934"/>
          </a:xfrm>
        </p:grpSpPr>
        <p:sp>
          <p:nvSpPr>
            <p:cNvPr id="60421" name="AutoShape 5"/>
            <p:cNvSpPr>
              <a:spLocks noChangeAspect="1" noChangeArrowheads="1"/>
            </p:cNvSpPr>
            <p:nvPr/>
          </p:nvSpPr>
          <p:spPr bwMode="auto">
            <a:xfrm>
              <a:off x="1767" y="4413"/>
              <a:ext cx="8351" cy="9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60422" name="Oval 6"/>
            <p:cNvSpPr>
              <a:spLocks noChangeArrowheads="1"/>
            </p:cNvSpPr>
            <p:nvPr/>
          </p:nvSpPr>
          <p:spPr bwMode="auto">
            <a:xfrm>
              <a:off x="2199" y="4989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fr-FR" dirty="0"/>
            </a:p>
          </p:txBody>
        </p:sp>
        <p:sp>
          <p:nvSpPr>
            <p:cNvPr id="60423" name="Oval 7"/>
            <p:cNvSpPr>
              <a:spLocks noChangeArrowheads="1"/>
            </p:cNvSpPr>
            <p:nvPr/>
          </p:nvSpPr>
          <p:spPr bwMode="auto">
            <a:xfrm>
              <a:off x="5511" y="9020"/>
              <a:ext cx="1008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Durée</a:t>
              </a:r>
              <a:endParaRPr lang="fr-FR" dirty="0"/>
            </a:p>
          </p:txBody>
        </p:sp>
        <p:sp>
          <p:nvSpPr>
            <p:cNvPr id="60424" name="Oval 8"/>
            <p:cNvSpPr>
              <a:spLocks noChangeArrowheads="1"/>
            </p:cNvSpPr>
            <p:nvPr/>
          </p:nvSpPr>
          <p:spPr bwMode="auto">
            <a:xfrm>
              <a:off x="3673" y="4701"/>
              <a:ext cx="830" cy="10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dirty="0" smtClean="0">
                  <a:solidFill>
                    <a:srgbClr val="000000"/>
                  </a:solidFill>
                  <a:latin typeface="Times New Roman" pitchFamily="18" charset="0"/>
                </a:rPr>
                <a:t>GNN</a:t>
              </a:r>
              <a:endParaRPr lang="fr-FR" dirty="0"/>
            </a:p>
          </p:txBody>
        </p:sp>
        <p:sp>
          <p:nvSpPr>
            <p:cNvPr id="60425" name="Oval 9"/>
            <p:cNvSpPr>
              <a:spLocks noChangeArrowheads="1"/>
            </p:cNvSpPr>
            <p:nvPr/>
          </p:nvSpPr>
          <p:spPr bwMode="auto">
            <a:xfrm>
              <a:off x="5511" y="11756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fr-FR"/>
            </a:p>
          </p:txBody>
        </p:sp>
        <p:sp>
          <p:nvSpPr>
            <p:cNvPr id="60426" name="Oval 10"/>
            <p:cNvSpPr>
              <a:spLocks noChangeArrowheads="1"/>
            </p:cNvSpPr>
            <p:nvPr/>
          </p:nvSpPr>
          <p:spPr bwMode="auto">
            <a:xfrm>
              <a:off x="3927" y="9020"/>
              <a:ext cx="864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Dest</a:t>
              </a:r>
              <a:endParaRPr lang="fr-FR"/>
            </a:p>
          </p:txBody>
        </p:sp>
        <p:sp>
          <p:nvSpPr>
            <p:cNvPr id="60427" name="Text Box 11"/>
            <p:cNvSpPr txBox="1">
              <a:spLocks noChangeArrowheads="1"/>
            </p:cNvSpPr>
            <p:nvPr/>
          </p:nvSpPr>
          <p:spPr bwMode="auto">
            <a:xfrm>
              <a:off x="8246" y="5709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>
                  <a:solidFill>
                    <a:srgbClr val="000000"/>
                  </a:solidFill>
                </a:rPr>
                <a:t>15C05</a:t>
              </a:r>
              <a:endParaRPr lang="fr-FR" dirty="0"/>
            </a:p>
          </p:txBody>
        </p:sp>
        <p:sp>
          <p:nvSpPr>
            <p:cNvPr id="60428" name="Text Box 12"/>
            <p:cNvSpPr txBox="1">
              <a:spLocks noChangeArrowheads="1"/>
            </p:cNvSpPr>
            <p:nvPr/>
          </p:nvSpPr>
          <p:spPr bwMode="auto">
            <a:xfrm>
              <a:off x="8246" y="6501"/>
              <a:ext cx="1152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600" dirty="0" smtClean="0">
                  <a:solidFill>
                    <a:srgbClr val="000000"/>
                  </a:solidFill>
                </a:rPr>
                <a:t>15C02</a:t>
              </a:r>
              <a:endParaRPr lang="fr-FR" dirty="0"/>
            </a:p>
          </p:txBody>
        </p:sp>
        <p:sp>
          <p:nvSpPr>
            <p:cNvPr id="60429" name="Text Box 13"/>
            <p:cNvSpPr txBox="1">
              <a:spLocks noChangeArrowheads="1"/>
            </p:cNvSpPr>
            <p:nvPr/>
          </p:nvSpPr>
          <p:spPr bwMode="auto">
            <a:xfrm>
              <a:off x="7238" y="11900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30" name="Text Box 14"/>
            <p:cNvSpPr txBox="1">
              <a:spLocks noChangeArrowheads="1"/>
            </p:cNvSpPr>
            <p:nvPr/>
          </p:nvSpPr>
          <p:spPr bwMode="auto">
            <a:xfrm>
              <a:off x="8246" y="8156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>
                  <a:solidFill>
                    <a:srgbClr val="000000"/>
                  </a:solidFill>
                </a:rPr>
                <a:t>15C04</a:t>
              </a:r>
              <a:endParaRPr lang="fr-FR" dirty="0"/>
            </a:p>
          </p:txBody>
        </p:sp>
        <p:sp>
          <p:nvSpPr>
            <p:cNvPr id="60431" name="Text Box 15"/>
            <p:cNvSpPr txBox="1">
              <a:spLocks noChangeArrowheads="1"/>
            </p:cNvSpPr>
            <p:nvPr/>
          </p:nvSpPr>
          <p:spPr bwMode="auto">
            <a:xfrm>
              <a:off x="7382" y="12044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32" name="Text Box 16"/>
            <p:cNvSpPr txBox="1">
              <a:spLocks noChangeArrowheads="1"/>
            </p:cNvSpPr>
            <p:nvPr/>
          </p:nvSpPr>
          <p:spPr bwMode="auto">
            <a:xfrm>
              <a:off x="8235" y="7241"/>
              <a:ext cx="1152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sz="1600" dirty="0" smtClean="0">
                  <a:solidFill>
                    <a:srgbClr val="000000"/>
                  </a:solidFill>
                </a:rPr>
                <a:t>15C03</a:t>
              </a:r>
              <a:endParaRPr lang="fr-FR" dirty="0"/>
            </a:p>
          </p:txBody>
        </p:sp>
        <p:sp>
          <p:nvSpPr>
            <p:cNvPr id="60433" name="Text Box 17"/>
            <p:cNvSpPr txBox="1">
              <a:spLocks noChangeArrowheads="1"/>
            </p:cNvSpPr>
            <p:nvPr/>
          </p:nvSpPr>
          <p:spPr bwMode="auto">
            <a:xfrm>
              <a:off x="8246" y="10028"/>
              <a:ext cx="1152" cy="8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/>
                <a:t>15M03</a:t>
              </a:r>
              <a:endParaRPr lang="fr-FR" dirty="0"/>
            </a:p>
          </p:txBody>
        </p:sp>
        <p:sp>
          <p:nvSpPr>
            <p:cNvPr id="60434" name="Text Box 18"/>
            <p:cNvSpPr txBox="1">
              <a:spLocks noChangeArrowheads="1"/>
            </p:cNvSpPr>
            <p:nvPr/>
          </p:nvSpPr>
          <p:spPr bwMode="auto">
            <a:xfrm>
              <a:off x="2775" y="8876"/>
              <a:ext cx="115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Transferts</a:t>
              </a:r>
              <a:endParaRPr lang="fr-FR"/>
            </a:p>
          </p:txBody>
        </p:sp>
        <p:sp>
          <p:nvSpPr>
            <p:cNvPr id="60435" name="Text Box 19"/>
            <p:cNvSpPr txBox="1">
              <a:spLocks noChangeArrowheads="1"/>
            </p:cNvSpPr>
            <p:nvPr/>
          </p:nvSpPr>
          <p:spPr bwMode="auto">
            <a:xfrm>
              <a:off x="6649" y="10061"/>
              <a:ext cx="1434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&lt; 4j</a:t>
              </a:r>
              <a:endParaRPr lang="fr-FR" dirty="0"/>
            </a:p>
          </p:txBody>
        </p:sp>
        <p:sp>
          <p:nvSpPr>
            <p:cNvPr id="60436" name="Text Box 20"/>
            <p:cNvSpPr txBox="1">
              <a:spLocks noChangeArrowheads="1"/>
            </p:cNvSpPr>
            <p:nvPr/>
          </p:nvSpPr>
          <p:spPr bwMode="auto">
            <a:xfrm>
              <a:off x="2487" y="5421"/>
              <a:ext cx="143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Acte opératoire</a:t>
              </a:r>
              <a:endParaRPr lang="fr-FR"/>
            </a:p>
          </p:txBody>
        </p:sp>
        <p:sp>
          <p:nvSpPr>
            <p:cNvPr id="60437" name="Text Box 21"/>
            <p:cNvSpPr txBox="1">
              <a:spLocks noChangeArrowheads="1"/>
            </p:cNvSpPr>
            <p:nvPr/>
          </p:nvSpPr>
          <p:spPr bwMode="auto">
            <a:xfrm>
              <a:off x="8246" y="4845"/>
              <a:ext cx="115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>
                  <a:solidFill>
                    <a:srgbClr val="000000"/>
                  </a:solidFill>
                </a:rPr>
                <a:t>15C06</a:t>
              </a:r>
              <a:endParaRPr lang="fr-FR" dirty="0"/>
            </a:p>
          </p:txBody>
        </p:sp>
        <p:sp>
          <p:nvSpPr>
            <p:cNvPr id="60438" name="Text Box 22"/>
            <p:cNvSpPr txBox="1">
              <a:spLocks noChangeArrowheads="1"/>
            </p:cNvSpPr>
            <p:nvPr/>
          </p:nvSpPr>
          <p:spPr bwMode="auto">
            <a:xfrm>
              <a:off x="8246" y="8876"/>
              <a:ext cx="1152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/>
                <a:t>15M02</a:t>
              </a:r>
              <a:endParaRPr lang="fr-FR" dirty="0"/>
            </a:p>
          </p:txBody>
        </p:sp>
        <p:sp>
          <p:nvSpPr>
            <p:cNvPr id="60439" name="Oval 23"/>
            <p:cNvSpPr>
              <a:spLocks noChangeArrowheads="1"/>
            </p:cNvSpPr>
            <p:nvPr/>
          </p:nvSpPr>
          <p:spPr bwMode="auto">
            <a:xfrm>
              <a:off x="2055" y="9020"/>
              <a:ext cx="72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MS</a:t>
              </a:r>
              <a:endParaRPr lang="fr-FR"/>
            </a:p>
          </p:txBody>
        </p:sp>
        <p:sp>
          <p:nvSpPr>
            <p:cNvPr id="60440" name="Text Box 24"/>
            <p:cNvSpPr txBox="1">
              <a:spLocks noChangeArrowheads="1"/>
            </p:cNvSpPr>
            <p:nvPr/>
          </p:nvSpPr>
          <p:spPr bwMode="auto">
            <a:xfrm>
              <a:off x="6662" y="6429"/>
              <a:ext cx="143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Itv  maj dig </a:t>
              </a:r>
            </a:p>
            <a:p>
              <a:endParaRPr lang="fr-FR"/>
            </a:p>
          </p:txBody>
        </p:sp>
        <p:cxnSp>
          <p:nvCxnSpPr>
            <p:cNvPr id="60441" name="AutoShape 25"/>
            <p:cNvCxnSpPr>
              <a:cxnSpLocks noChangeShapeType="1"/>
              <a:stCxn id="60439" idx="6"/>
              <a:endCxn id="60426" idx="2"/>
            </p:cNvCxnSpPr>
            <p:nvPr/>
          </p:nvCxnSpPr>
          <p:spPr bwMode="auto">
            <a:xfrm>
              <a:off x="2775" y="9308"/>
              <a:ext cx="115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42" name="AutoShape 26"/>
            <p:cNvCxnSpPr>
              <a:cxnSpLocks noChangeShapeType="1"/>
              <a:stCxn id="60426" idx="6"/>
              <a:endCxn id="60423" idx="2"/>
            </p:cNvCxnSpPr>
            <p:nvPr/>
          </p:nvCxnSpPr>
          <p:spPr bwMode="auto">
            <a:xfrm>
              <a:off x="4791" y="9308"/>
              <a:ext cx="72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43" name="AutoShape 27"/>
            <p:cNvCxnSpPr>
              <a:cxnSpLocks noChangeShapeType="1"/>
              <a:stCxn id="60468" idx="6"/>
              <a:endCxn id="60433" idx="1"/>
            </p:cNvCxnSpPr>
            <p:nvPr/>
          </p:nvCxnSpPr>
          <p:spPr bwMode="auto">
            <a:xfrm>
              <a:off x="6519" y="10460"/>
              <a:ext cx="172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44" name="Text Box 28"/>
            <p:cNvSpPr txBox="1">
              <a:spLocks noChangeArrowheads="1"/>
            </p:cNvSpPr>
            <p:nvPr/>
          </p:nvSpPr>
          <p:spPr bwMode="auto">
            <a:xfrm>
              <a:off x="8246" y="11036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/>
                <a:t>15M04</a:t>
              </a:r>
              <a:endParaRPr lang="fr-FR" dirty="0"/>
            </a:p>
          </p:txBody>
        </p:sp>
        <p:sp>
          <p:nvSpPr>
            <p:cNvPr id="60445" name="Text Box 29"/>
            <p:cNvSpPr txBox="1">
              <a:spLocks noChangeArrowheads="1"/>
            </p:cNvSpPr>
            <p:nvPr/>
          </p:nvSpPr>
          <p:spPr bwMode="auto">
            <a:xfrm>
              <a:off x="6519" y="8918"/>
              <a:ext cx="187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&lt; 4j</a:t>
              </a:r>
              <a:endParaRPr lang="fr-FR" dirty="0"/>
            </a:p>
          </p:txBody>
        </p:sp>
        <p:sp>
          <p:nvSpPr>
            <p:cNvPr id="60446" name="Oval 30"/>
            <p:cNvSpPr>
              <a:spLocks noChangeArrowheads="1"/>
            </p:cNvSpPr>
            <p:nvPr/>
          </p:nvSpPr>
          <p:spPr bwMode="auto">
            <a:xfrm>
              <a:off x="6087" y="6646"/>
              <a:ext cx="428" cy="4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fr-FR" dirty="0"/>
            </a:p>
          </p:txBody>
        </p:sp>
        <p:sp>
          <p:nvSpPr>
            <p:cNvPr id="60447" name="Oval 31"/>
            <p:cNvSpPr>
              <a:spLocks noChangeArrowheads="1"/>
            </p:cNvSpPr>
            <p:nvPr/>
          </p:nvSpPr>
          <p:spPr bwMode="auto">
            <a:xfrm>
              <a:off x="4791" y="5709"/>
              <a:ext cx="864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100" dirty="0" smtClean="0">
                  <a:solidFill>
                    <a:srgbClr val="000000"/>
                  </a:solidFill>
                  <a:latin typeface="Times New Roman" pitchFamily="18" charset="0"/>
                </a:rPr>
                <a:t>8,   </a:t>
              </a:r>
              <a:r>
                <a:rPr lang="fr-FR" sz="1100" dirty="0">
                  <a:solidFill>
                    <a:srgbClr val="000000"/>
                  </a:solidFill>
                  <a:latin typeface="Times New Roman" pitchFamily="18" charset="0"/>
                </a:rPr>
                <a:t>9</a:t>
              </a:r>
              <a:endParaRPr lang="fr-FR" dirty="0"/>
            </a:p>
          </p:txBody>
        </p:sp>
        <p:sp>
          <p:nvSpPr>
            <p:cNvPr id="60448" name="Oval 32"/>
            <p:cNvSpPr>
              <a:spLocks noChangeArrowheads="1"/>
            </p:cNvSpPr>
            <p:nvPr/>
          </p:nvSpPr>
          <p:spPr bwMode="auto">
            <a:xfrm>
              <a:off x="4935" y="4989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10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fr-FR"/>
            </a:p>
          </p:txBody>
        </p:sp>
        <p:cxnSp>
          <p:nvCxnSpPr>
            <p:cNvPr id="60449" name="AutoShape 33"/>
            <p:cNvCxnSpPr>
              <a:cxnSpLocks noChangeShapeType="1"/>
              <a:stCxn id="60422" idx="6"/>
              <a:endCxn id="60424" idx="2"/>
            </p:cNvCxnSpPr>
            <p:nvPr/>
          </p:nvCxnSpPr>
          <p:spPr bwMode="auto">
            <a:xfrm>
              <a:off x="2631" y="5205"/>
              <a:ext cx="104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0" name="AutoShape 34"/>
            <p:cNvCxnSpPr>
              <a:cxnSpLocks noChangeShapeType="1"/>
              <a:stCxn id="60424" idx="6"/>
              <a:endCxn id="60448" idx="2"/>
            </p:cNvCxnSpPr>
            <p:nvPr/>
          </p:nvCxnSpPr>
          <p:spPr bwMode="auto">
            <a:xfrm flipV="1">
              <a:off x="4503" y="5205"/>
              <a:ext cx="43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1" name="AutoShape 35"/>
            <p:cNvCxnSpPr>
              <a:cxnSpLocks noChangeShapeType="1"/>
              <a:stCxn id="60448" idx="6"/>
              <a:endCxn id="60437" idx="1"/>
            </p:cNvCxnSpPr>
            <p:nvPr/>
          </p:nvCxnSpPr>
          <p:spPr bwMode="auto">
            <a:xfrm>
              <a:off x="5511" y="5205"/>
              <a:ext cx="273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2" name="AutoShape 36"/>
            <p:cNvCxnSpPr>
              <a:cxnSpLocks noChangeShapeType="1"/>
              <a:stCxn id="60448" idx="4"/>
              <a:endCxn id="60447" idx="0"/>
            </p:cNvCxnSpPr>
            <p:nvPr/>
          </p:nvCxnSpPr>
          <p:spPr bwMode="auto">
            <a:xfrm>
              <a:off x="5223" y="5421"/>
              <a:ext cx="1" cy="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53" name="Oval 37"/>
            <p:cNvSpPr>
              <a:spLocks noChangeArrowheads="1"/>
            </p:cNvSpPr>
            <p:nvPr/>
          </p:nvSpPr>
          <p:spPr bwMode="auto">
            <a:xfrm>
              <a:off x="4791" y="6501"/>
              <a:ext cx="864" cy="7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100" dirty="0" smtClean="0">
                  <a:solidFill>
                    <a:srgbClr val="000000"/>
                  </a:solidFill>
                  <a:latin typeface="Times New Roman" pitchFamily="18" charset="0"/>
                </a:rPr>
                <a:t>1 à  </a:t>
              </a:r>
              <a:r>
                <a:rPr lang="fr-FR" sz="1100" dirty="0">
                  <a:solidFill>
                    <a:srgbClr val="000000"/>
                  </a:solidFill>
                  <a:latin typeface="Times New Roman" pitchFamily="18" charset="0"/>
                </a:rPr>
                <a:t>7</a:t>
              </a:r>
              <a:endParaRPr lang="fr-FR" dirty="0"/>
            </a:p>
          </p:txBody>
        </p:sp>
        <p:cxnSp>
          <p:nvCxnSpPr>
            <p:cNvPr id="60454" name="AutoShape 38"/>
            <p:cNvCxnSpPr>
              <a:cxnSpLocks noChangeShapeType="1"/>
              <a:stCxn id="60447" idx="4"/>
              <a:endCxn id="60453" idx="0"/>
            </p:cNvCxnSpPr>
            <p:nvPr/>
          </p:nvCxnSpPr>
          <p:spPr bwMode="auto">
            <a:xfrm>
              <a:off x="5223" y="6285"/>
              <a:ext cx="0" cy="2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5" name="AutoShape 39"/>
            <p:cNvCxnSpPr>
              <a:cxnSpLocks noChangeShapeType="1"/>
              <a:stCxn id="60447" idx="6"/>
              <a:endCxn id="60427" idx="1"/>
            </p:cNvCxnSpPr>
            <p:nvPr/>
          </p:nvCxnSpPr>
          <p:spPr bwMode="auto">
            <a:xfrm>
              <a:off x="5655" y="5997"/>
              <a:ext cx="259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6" name="AutoShape 40"/>
            <p:cNvCxnSpPr>
              <a:cxnSpLocks noChangeShapeType="1"/>
              <a:stCxn id="60453" idx="6"/>
              <a:endCxn id="60446" idx="2"/>
            </p:cNvCxnSpPr>
            <p:nvPr/>
          </p:nvCxnSpPr>
          <p:spPr bwMode="auto">
            <a:xfrm flipV="1">
              <a:off x="5655" y="6860"/>
              <a:ext cx="43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57" name="AutoShape 41"/>
            <p:cNvCxnSpPr>
              <a:cxnSpLocks noChangeShapeType="1"/>
              <a:stCxn id="60446" idx="6"/>
              <a:endCxn id="60428" idx="1"/>
            </p:cNvCxnSpPr>
            <p:nvPr/>
          </p:nvCxnSpPr>
          <p:spPr bwMode="auto">
            <a:xfrm>
              <a:off x="6515" y="6860"/>
              <a:ext cx="173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58" name="Oval 42"/>
            <p:cNvSpPr>
              <a:spLocks noChangeArrowheads="1"/>
            </p:cNvSpPr>
            <p:nvPr/>
          </p:nvSpPr>
          <p:spPr bwMode="auto">
            <a:xfrm>
              <a:off x="6087" y="7366"/>
              <a:ext cx="428" cy="4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fr-FR"/>
            </a:p>
          </p:txBody>
        </p:sp>
        <p:cxnSp>
          <p:nvCxnSpPr>
            <p:cNvPr id="60459" name="AutoShape 43"/>
            <p:cNvCxnSpPr>
              <a:cxnSpLocks noChangeShapeType="1"/>
              <a:stCxn id="60446" idx="4"/>
              <a:endCxn id="60458" idx="0"/>
            </p:cNvCxnSpPr>
            <p:nvPr/>
          </p:nvCxnSpPr>
          <p:spPr bwMode="auto">
            <a:xfrm>
              <a:off x="6301" y="7074"/>
              <a:ext cx="0" cy="2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60" name="AutoShape 44"/>
            <p:cNvCxnSpPr>
              <a:cxnSpLocks noChangeShapeType="1"/>
              <a:stCxn id="60458" idx="6"/>
              <a:endCxn id="60432" idx="1"/>
            </p:cNvCxnSpPr>
            <p:nvPr/>
          </p:nvCxnSpPr>
          <p:spPr bwMode="auto">
            <a:xfrm>
              <a:off x="6515" y="7580"/>
              <a:ext cx="1720" cy="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61" name="Text Box 45"/>
            <p:cNvSpPr txBox="1">
              <a:spLocks noChangeArrowheads="1"/>
            </p:cNvSpPr>
            <p:nvPr/>
          </p:nvSpPr>
          <p:spPr bwMode="auto">
            <a:xfrm>
              <a:off x="6662" y="7148"/>
              <a:ext cx="1435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Itv  maj card </a:t>
              </a:r>
            </a:p>
            <a:p>
              <a:endParaRPr lang="fr-FR"/>
            </a:p>
          </p:txBody>
        </p:sp>
        <p:cxnSp>
          <p:nvCxnSpPr>
            <p:cNvPr id="60462" name="AutoShape 46"/>
            <p:cNvCxnSpPr>
              <a:cxnSpLocks noChangeShapeType="1"/>
              <a:stCxn id="60458" idx="4"/>
              <a:endCxn id="60430" idx="1"/>
            </p:cNvCxnSpPr>
            <p:nvPr/>
          </p:nvCxnSpPr>
          <p:spPr bwMode="auto">
            <a:xfrm rot="16200000" flipH="1">
              <a:off x="6948" y="7147"/>
              <a:ext cx="650" cy="1945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63" name="Text Box 47"/>
            <p:cNvSpPr txBox="1">
              <a:spLocks noChangeArrowheads="1"/>
            </p:cNvSpPr>
            <p:nvPr/>
          </p:nvSpPr>
          <p:spPr bwMode="auto">
            <a:xfrm>
              <a:off x="6649" y="7904"/>
              <a:ext cx="1437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 dirty="0">
                  <a:solidFill>
                    <a:srgbClr val="000000"/>
                  </a:solidFill>
                  <a:latin typeface="Times New Roman" pitchFamily="18" charset="0"/>
                </a:rPr>
                <a:t>Autres </a:t>
              </a:r>
              <a:r>
                <a:rPr lang="fr-FR" sz="1200" dirty="0" err="1">
                  <a:solidFill>
                    <a:srgbClr val="000000"/>
                  </a:solidFill>
                  <a:latin typeface="Times New Roman" pitchFamily="18" charset="0"/>
                </a:rPr>
                <a:t>Itv</a:t>
              </a:r>
              <a:endParaRPr lang="fr-FR" dirty="0"/>
            </a:p>
          </p:txBody>
        </p:sp>
        <p:cxnSp>
          <p:nvCxnSpPr>
            <p:cNvPr id="60464" name="AutoShape 48"/>
            <p:cNvCxnSpPr>
              <a:cxnSpLocks noChangeShapeType="1"/>
              <a:stCxn id="60422" idx="4"/>
              <a:endCxn id="60439" idx="0"/>
            </p:cNvCxnSpPr>
            <p:nvPr/>
          </p:nvCxnSpPr>
          <p:spPr bwMode="auto">
            <a:xfrm>
              <a:off x="2415" y="5421"/>
              <a:ext cx="1" cy="359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65" name="Text Box 49"/>
            <p:cNvSpPr txBox="1">
              <a:spLocks noChangeArrowheads="1"/>
            </p:cNvSpPr>
            <p:nvPr/>
          </p:nvSpPr>
          <p:spPr bwMode="auto">
            <a:xfrm>
              <a:off x="4791" y="8876"/>
              <a:ext cx="100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MCO</a:t>
              </a:r>
              <a:endParaRPr lang="fr-FR"/>
            </a:p>
          </p:txBody>
        </p:sp>
        <p:cxnSp>
          <p:nvCxnSpPr>
            <p:cNvPr id="60466" name="AutoShape 50"/>
            <p:cNvCxnSpPr>
              <a:cxnSpLocks noChangeShapeType="1"/>
              <a:stCxn id="60423" idx="6"/>
            </p:cNvCxnSpPr>
            <p:nvPr/>
          </p:nvCxnSpPr>
          <p:spPr bwMode="auto">
            <a:xfrm>
              <a:off x="6519" y="9308"/>
              <a:ext cx="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67" name="AutoShape 51"/>
            <p:cNvCxnSpPr>
              <a:cxnSpLocks noChangeShapeType="1"/>
              <a:stCxn id="60423" idx="6"/>
              <a:endCxn id="60438" idx="1"/>
            </p:cNvCxnSpPr>
            <p:nvPr/>
          </p:nvCxnSpPr>
          <p:spPr bwMode="auto">
            <a:xfrm>
              <a:off x="6519" y="9308"/>
              <a:ext cx="172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68" name="Oval 52"/>
            <p:cNvSpPr>
              <a:spLocks noChangeArrowheads="1"/>
            </p:cNvSpPr>
            <p:nvPr/>
          </p:nvSpPr>
          <p:spPr bwMode="auto">
            <a:xfrm>
              <a:off x="5511" y="10172"/>
              <a:ext cx="1008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Durée</a:t>
              </a:r>
              <a:endParaRPr lang="fr-FR"/>
            </a:p>
          </p:txBody>
        </p:sp>
        <p:cxnSp>
          <p:nvCxnSpPr>
            <p:cNvPr id="60469" name="AutoShape 53"/>
            <p:cNvCxnSpPr>
              <a:cxnSpLocks noChangeShapeType="1"/>
              <a:stCxn id="60426" idx="4"/>
            </p:cNvCxnSpPr>
            <p:nvPr/>
          </p:nvCxnSpPr>
          <p:spPr bwMode="auto">
            <a:xfrm rot="5400000">
              <a:off x="3351" y="8732"/>
              <a:ext cx="144" cy="18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70" name="AutoShape 54"/>
            <p:cNvCxnSpPr>
              <a:cxnSpLocks noChangeShapeType="1"/>
              <a:stCxn id="60423" idx="4"/>
            </p:cNvCxnSpPr>
            <p:nvPr/>
          </p:nvCxnSpPr>
          <p:spPr bwMode="auto">
            <a:xfrm rot="5400000">
              <a:off x="4035" y="8048"/>
              <a:ext cx="432" cy="3528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71" name="Oval 55"/>
            <p:cNvSpPr>
              <a:spLocks noChangeArrowheads="1"/>
            </p:cNvSpPr>
            <p:nvPr/>
          </p:nvSpPr>
          <p:spPr bwMode="auto">
            <a:xfrm>
              <a:off x="2055" y="10172"/>
              <a:ext cx="720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MS</a:t>
              </a:r>
              <a:endParaRPr lang="fr-FR"/>
            </a:p>
          </p:txBody>
        </p:sp>
        <p:cxnSp>
          <p:nvCxnSpPr>
            <p:cNvPr id="60472" name="AutoShape 56"/>
            <p:cNvCxnSpPr>
              <a:cxnSpLocks noChangeShapeType="1"/>
              <a:stCxn id="60439" idx="4"/>
              <a:endCxn id="60471" idx="0"/>
            </p:cNvCxnSpPr>
            <p:nvPr/>
          </p:nvCxnSpPr>
          <p:spPr bwMode="auto">
            <a:xfrm>
              <a:off x="2415" y="9596"/>
              <a:ext cx="1" cy="5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73" name="AutoShape 57"/>
            <p:cNvCxnSpPr>
              <a:cxnSpLocks noChangeShapeType="1"/>
              <a:stCxn id="60471" idx="6"/>
              <a:endCxn id="60468" idx="2"/>
            </p:cNvCxnSpPr>
            <p:nvPr/>
          </p:nvCxnSpPr>
          <p:spPr bwMode="auto">
            <a:xfrm>
              <a:off x="2775" y="10460"/>
              <a:ext cx="273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74" name="Text Box 58"/>
            <p:cNvSpPr txBox="1">
              <a:spLocks noChangeArrowheads="1"/>
            </p:cNvSpPr>
            <p:nvPr/>
          </p:nvSpPr>
          <p:spPr bwMode="auto">
            <a:xfrm>
              <a:off x="2919" y="10172"/>
              <a:ext cx="115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Décès</a:t>
              </a:r>
              <a:endParaRPr lang="fr-FR"/>
            </a:p>
          </p:txBody>
        </p:sp>
        <p:cxnSp>
          <p:nvCxnSpPr>
            <p:cNvPr id="60475" name="AutoShape 59"/>
            <p:cNvCxnSpPr>
              <a:cxnSpLocks noChangeShapeType="1"/>
              <a:stCxn id="60468" idx="4"/>
              <a:endCxn id="60444" idx="1"/>
            </p:cNvCxnSpPr>
            <p:nvPr/>
          </p:nvCxnSpPr>
          <p:spPr bwMode="auto">
            <a:xfrm rot="16200000" flipH="1">
              <a:off x="6843" y="9920"/>
              <a:ext cx="576" cy="223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76" name="Oval 60"/>
            <p:cNvSpPr>
              <a:spLocks noChangeArrowheads="1"/>
            </p:cNvSpPr>
            <p:nvPr/>
          </p:nvSpPr>
          <p:spPr bwMode="auto">
            <a:xfrm>
              <a:off x="3925" y="11467"/>
              <a:ext cx="866" cy="100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 dirty="0" smtClean="0">
                  <a:solidFill>
                    <a:srgbClr val="000000"/>
                  </a:solidFill>
                  <a:latin typeface="Times New Roman" pitchFamily="18" charset="0"/>
                </a:rPr>
                <a:t>GNN</a:t>
              </a:r>
              <a:endParaRPr lang="fr-FR" dirty="0"/>
            </a:p>
          </p:txBody>
        </p:sp>
        <p:cxnSp>
          <p:nvCxnSpPr>
            <p:cNvPr id="60477" name="AutoShape 61"/>
            <p:cNvCxnSpPr>
              <a:cxnSpLocks noChangeShapeType="1"/>
              <a:stCxn id="60471" idx="4"/>
              <a:endCxn id="60476" idx="2"/>
            </p:cNvCxnSpPr>
            <p:nvPr/>
          </p:nvCxnSpPr>
          <p:spPr bwMode="auto">
            <a:xfrm rot="16200000" flipH="1">
              <a:off x="2558" y="10604"/>
              <a:ext cx="1223" cy="1510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78" name="Oval 62"/>
            <p:cNvSpPr>
              <a:spLocks noChangeArrowheads="1"/>
            </p:cNvSpPr>
            <p:nvPr/>
          </p:nvSpPr>
          <p:spPr bwMode="auto">
            <a:xfrm>
              <a:off x="5703" y="11948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fr-FR"/>
            </a:p>
          </p:txBody>
        </p:sp>
        <p:sp>
          <p:nvSpPr>
            <p:cNvPr id="60479" name="Oval 63"/>
            <p:cNvSpPr>
              <a:spLocks noChangeArrowheads="1"/>
            </p:cNvSpPr>
            <p:nvPr/>
          </p:nvSpPr>
          <p:spPr bwMode="auto">
            <a:xfrm>
              <a:off x="5895" y="12140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lang="fr-FR"/>
            </a:p>
          </p:txBody>
        </p:sp>
        <p:sp>
          <p:nvSpPr>
            <p:cNvPr id="60480" name="Oval 64"/>
            <p:cNvSpPr>
              <a:spLocks noChangeArrowheads="1"/>
            </p:cNvSpPr>
            <p:nvPr/>
          </p:nvSpPr>
          <p:spPr bwMode="auto">
            <a:xfrm>
              <a:off x="6087" y="12332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  <a:endParaRPr lang="fr-FR"/>
            </a:p>
          </p:txBody>
        </p:sp>
        <p:sp>
          <p:nvSpPr>
            <p:cNvPr id="60481" name="Oval 65"/>
            <p:cNvSpPr>
              <a:spLocks noChangeArrowheads="1"/>
            </p:cNvSpPr>
            <p:nvPr/>
          </p:nvSpPr>
          <p:spPr bwMode="auto">
            <a:xfrm>
              <a:off x="6279" y="12524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  <a:endParaRPr lang="fr-FR"/>
            </a:p>
          </p:txBody>
        </p:sp>
        <p:sp>
          <p:nvSpPr>
            <p:cNvPr id="60482" name="Oval 66"/>
            <p:cNvSpPr>
              <a:spLocks noChangeArrowheads="1"/>
            </p:cNvSpPr>
            <p:nvPr/>
          </p:nvSpPr>
          <p:spPr bwMode="auto">
            <a:xfrm>
              <a:off x="6471" y="12716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  <a:endParaRPr lang="fr-FR"/>
            </a:p>
          </p:txBody>
        </p:sp>
        <p:sp>
          <p:nvSpPr>
            <p:cNvPr id="60483" name="Oval 67"/>
            <p:cNvSpPr>
              <a:spLocks noChangeArrowheads="1"/>
            </p:cNvSpPr>
            <p:nvPr/>
          </p:nvSpPr>
          <p:spPr bwMode="auto">
            <a:xfrm>
              <a:off x="6662" y="12908"/>
              <a:ext cx="434" cy="43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7</a:t>
              </a:r>
              <a:endParaRPr lang="fr-FR"/>
            </a:p>
          </p:txBody>
        </p:sp>
        <p:sp>
          <p:nvSpPr>
            <p:cNvPr id="60484" name="Oval 68"/>
            <p:cNvSpPr>
              <a:spLocks noChangeArrowheads="1"/>
            </p:cNvSpPr>
            <p:nvPr/>
          </p:nvSpPr>
          <p:spPr bwMode="auto">
            <a:xfrm>
              <a:off x="6854" y="13100"/>
              <a:ext cx="433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8</a:t>
              </a:r>
              <a:endParaRPr lang="fr-FR"/>
            </a:p>
          </p:txBody>
        </p:sp>
        <p:sp>
          <p:nvSpPr>
            <p:cNvPr id="60485" name="Oval 69"/>
            <p:cNvSpPr>
              <a:spLocks noChangeArrowheads="1"/>
            </p:cNvSpPr>
            <p:nvPr/>
          </p:nvSpPr>
          <p:spPr bwMode="auto">
            <a:xfrm>
              <a:off x="7046" y="13292"/>
              <a:ext cx="433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9</a:t>
              </a:r>
              <a:endParaRPr lang="fr-FR"/>
            </a:p>
          </p:txBody>
        </p:sp>
        <p:sp>
          <p:nvSpPr>
            <p:cNvPr id="60486" name="Oval 70"/>
            <p:cNvSpPr>
              <a:spLocks noChangeArrowheads="1"/>
            </p:cNvSpPr>
            <p:nvPr/>
          </p:nvSpPr>
          <p:spPr bwMode="auto">
            <a:xfrm>
              <a:off x="7238" y="13484"/>
              <a:ext cx="576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fr-FR" sz="1200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  <a:endParaRPr lang="fr-FR"/>
            </a:p>
          </p:txBody>
        </p:sp>
        <p:cxnSp>
          <p:nvCxnSpPr>
            <p:cNvPr id="60487" name="AutoShape 71"/>
            <p:cNvCxnSpPr>
              <a:cxnSpLocks noChangeShapeType="1"/>
              <a:stCxn id="60476" idx="6"/>
              <a:endCxn id="60425" idx="2"/>
            </p:cNvCxnSpPr>
            <p:nvPr/>
          </p:nvCxnSpPr>
          <p:spPr bwMode="auto">
            <a:xfrm>
              <a:off x="4791" y="11971"/>
              <a:ext cx="72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88" name="AutoShape 72"/>
            <p:cNvCxnSpPr>
              <a:cxnSpLocks noChangeShapeType="1"/>
              <a:stCxn id="60476" idx="6"/>
              <a:endCxn id="60425" idx="3"/>
            </p:cNvCxnSpPr>
            <p:nvPr/>
          </p:nvCxnSpPr>
          <p:spPr bwMode="auto">
            <a:xfrm>
              <a:off x="4791" y="11971"/>
              <a:ext cx="783" cy="1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89" name="AutoShape 73"/>
            <p:cNvCxnSpPr>
              <a:cxnSpLocks noChangeShapeType="1"/>
              <a:stCxn id="60476" idx="6"/>
              <a:endCxn id="60479" idx="2"/>
            </p:cNvCxnSpPr>
            <p:nvPr/>
          </p:nvCxnSpPr>
          <p:spPr bwMode="auto">
            <a:xfrm>
              <a:off x="4791" y="11971"/>
              <a:ext cx="1104" cy="3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490" name="AutoShape 74"/>
            <p:cNvCxnSpPr>
              <a:cxnSpLocks noChangeShapeType="1"/>
              <a:stCxn id="60476" idx="6"/>
              <a:endCxn id="60480" idx="2"/>
            </p:cNvCxnSpPr>
            <p:nvPr/>
          </p:nvCxnSpPr>
          <p:spPr bwMode="auto">
            <a:xfrm>
              <a:off x="4791" y="11971"/>
              <a:ext cx="1296" cy="5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0491" name="Text Box 75"/>
            <p:cNvSpPr txBox="1">
              <a:spLocks noChangeArrowheads="1"/>
            </p:cNvSpPr>
            <p:nvPr/>
          </p:nvSpPr>
          <p:spPr bwMode="auto">
            <a:xfrm>
              <a:off x="7526" y="12188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2" name="Text Box 76"/>
            <p:cNvSpPr txBox="1">
              <a:spLocks noChangeArrowheads="1"/>
            </p:cNvSpPr>
            <p:nvPr/>
          </p:nvSpPr>
          <p:spPr bwMode="auto">
            <a:xfrm>
              <a:off x="7670" y="12332"/>
              <a:ext cx="115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3" name="Text Box 77"/>
            <p:cNvSpPr txBox="1">
              <a:spLocks noChangeArrowheads="1"/>
            </p:cNvSpPr>
            <p:nvPr/>
          </p:nvSpPr>
          <p:spPr bwMode="auto">
            <a:xfrm>
              <a:off x="7814" y="12476"/>
              <a:ext cx="1152" cy="5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4" name="Text Box 78"/>
            <p:cNvSpPr txBox="1">
              <a:spLocks noChangeArrowheads="1"/>
            </p:cNvSpPr>
            <p:nvPr/>
          </p:nvSpPr>
          <p:spPr bwMode="auto">
            <a:xfrm>
              <a:off x="7958" y="12620"/>
              <a:ext cx="1152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5" name="Text Box 79"/>
            <p:cNvSpPr txBox="1">
              <a:spLocks noChangeArrowheads="1"/>
            </p:cNvSpPr>
            <p:nvPr/>
          </p:nvSpPr>
          <p:spPr bwMode="auto">
            <a:xfrm>
              <a:off x="8150" y="12812"/>
              <a:ext cx="1152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6" name="Text Box 80"/>
            <p:cNvSpPr txBox="1">
              <a:spLocks noChangeArrowheads="1"/>
            </p:cNvSpPr>
            <p:nvPr/>
          </p:nvSpPr>
          <p:spPr bwMode="auto">
            <a:xfrm>
              <a:off x="8342" y="13004"/>
              <a:ext cx="1152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7" name="Text Box 81"/>
            <p:cNvSpPr txBox="1">
              <a:spLocks noChangeArrowheads="1"/>
            </p:cNvSpPr>
            <p:nvPr/>
          </p:nvSpPr>
          <p:spPr bwMode="auto">
            <a:xfrm>
              <a:off x="8534" y="13196"/>
              <a:ext cx="1152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98" name="Text Box 82"/>
            <p:cNvSpPr txBox="1">
              <a:spLocks noChangeArrowheads="1"/>
            </p:cNvSpPr>
            <p:nvPr/>
          </p:nvSpPr>
          <p:spPr bwMode="auto">
            <a:xfrm>
              <a:off x="8678" y="13388"/>
              <a:ext cx="1152" cy="5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fr-FR" dirty="0" smtClean="0"/>
                <a:t>15M14</a:t>
              </a:r>
              <a:endParaRPr lang="fr-FR" dirty="0"/>
            </a:p>
          </p:txBody>
        </p:sp>
        <p:cxnSp>
          <p:nvCxnSpPr>
            <p:cNvPr id="60499" name="AutoShape 83"/>
            <p:cNvCxnSpPr>
              <a:cxnSpLocks noChangeShapeType="1"/>
              <a:stCxn id="60476" idx="6"/>
              <a:endCxn id="60481" idx="2"/>
            </p:cNvCxnSpPr>
            <p:nvPr/>
          </p:nvCxnSpPr>
          <p:spPr bwMode="auto">
            <a:xfrm>
              <a:off x="4791" y="11971"/>
              <a:ext cx="1488" cy="7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0" name="AutoShape 84"/>
            <p:cNvCxnSpPr>
              <a:cxnSpLocks noChangeShapeType="1"/>
              <a:stCxn id="60476" idx="6"/>
              <a:endCxn id="60482" idx="2"/>
            </p:cNvCxnSpPr>
            <p:nvPr/>
          </p:nvCxnSpPr>
          <p:spPr bwMode="auto">
            <a:xfrm>
              <a:off x="4791" y="11971"/>
              <a:ext cx="1680" cy="9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1" name="AutoShape 85"/>
            <p:cNvCxnSpPr>
              <a:cxnSpLocks noChangeShapeType="1"/>
              <a:stCxn id="60476" idx="6"/>
              <a:endCxn id="60483" idx="2"/>
            </p:cNvCxnSpPr>
            <p:nvPr/>
          </p:nvCxnSpPr>
          <p:spPr bwMode="auto">
            <a:xfrm>
              <a:off x="4791" y="11971"/>
              <a:ext cx="1871" cy="11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2" name="AutoShape 86"/>
            <p:cNvCxnSpPr>
              <a:cxnSpLocks noChangeShapeType="1"/>
              <a:stCxn id="60476" idx="6"/>
              <a:endCxn id="60484" idx="2"/>
            </p:cNvCxnSpPr>
            <p:nvPr/>
          </p:nvCxnSpPr>
          <p:spPr bwMode="auto">
            <a:xfrm>
              <a:off x="4791" y="11971"/>
              <a:ext cx="2063" cy="13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3" name="AutoShape 87"/>
            <p:cNvCxnSpPr>
              <a:cxnSpLocks noChangeShapeType="1"/>
              <a:stCxn id="60476" idx="6"/>
              <a:endCxn id="60485" idx="2"/>
            </p:cNvCxnSpPr>
            <p:nvPr/>
          </p:nvCxnSpPr>
          <p:spPr bwMode="auto">
            <a:xfrm>
              <a:off x="4791" y="11971"/>
              <a:ext cx="2255" cy="15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4" name="AutoShape 88"/>
            <p:cNvCxnSpPr>
              <a:cxnSpLocks noChangeShapeType="1"/>
              <a:stCxn id="60476" idx="6"/>
              <a:endCxn id="60486" idx="2"/>
            </p:cNvCxnSpPr>
            <p:nvPr/>
          </p:nvCxnSpPr>
          <p:spPr bwMode="auto">
            <a:xfrm>
              <a:off x="4791" y="11971"/>
              <a:ext cx="2447" cy="17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5" name="AutoShape 89"/>
            <p:cNvCxnSpPr>
              <a:cxnSpLocks noChangeShapeType="1"/>
              <a:stCxn id="60478" idx="0"/>
              <a:endCxn id="60429" idx="1"/>
            </p:cNvCxnSpPr>
            <p:nvPr/>
          </p:nvCxnSpPr>
          <p:spPr bwMode="auto">
            <a:xfrm>
              <a:off x="5919" y="11948"/>
              <a:ext cx="1319" cy="2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6" name="AutoShape 90"/>
            <p:cNvCxnSpPr>
              <a:cxnSpLocks noChangeShapeType="1"/>
              <a:stCxn id="60479" idx="0"/>
              <a:endCxn id="60431" idx="1"/>
            </p:cNvCxnSpPr>
            <p:nvPr/>
          </p:nvCxnSpPr>
          <p:spPr bwMode="auto">
            <a:xfrm>
              <a:off x="6111" y="12140"/>
              <a:ext cx="1271" cy="1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0507" name="AutoShape 91"/>
            <p:cNvCxnSpPr>
              <a:cxnSpLocks noChangeShapeType="1"/>
              <a:stCxn id="60486" idx="6"/>
              <a:endCxn id="60498" idx="1"/>
            </p:cNvCxnSpPr>
            <p:nvPr/>
          </p:nvCxnSpPr>
          <p:spPr bwMode="auto">
            <a:xfrm flipV="1">
              <a:off x="7814" y="13674"/>
              <a:ext cx="864" cy="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60508" name="Rectangle 92"/>
          <p:cNvSpPr>
            <a:spLocks noChangeArrowheads="1"/>
          </p:cNvSpPr>
          <p:nvPr/>
        </p:nvSpPr>
        <p:spPr bwMode="auto">
          <a:xfrm>
            <a:off x="1038334" y="122451"/>
            <a:ext cx="32324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Arbre de décision de la </a:t>
            </a:r>
            <a:r>
              <a:rPr lang="fr-FR" dirty="0" smtClean="0">
                <a:solidFill>
                  <a:schemeClr val="tx2"/>
                </a:solidFill>
              </a:rPr>
              <a:t>CM </a:t>
            </a:r>
            <a:r>
              <a:rPr lang="fr-FR" dirty="0">
                <a:solidFill>
                  <a:schemeClr val="tx2"/>
                </a:solidFill>
              </a:rPr>
              <a:t>15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1913-09CD-4FFC-BA7C-05B8E78FFBA8}" type="slidenum">
              <a:rPr lang="fr-FR" smtClean="0">
                <a:solidFill>
                  <a:srgbClr val="000000"/>
                </a:solidFill>
              </a:rPr>
              <a:pPr/>
              <a:t>28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50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CM </a:t>
            </a:r>
            <a:r>
              <a:rPr lang="fr-FR" dirty="0"/>
              <a:t>15 : impact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Sur les autres CMD</a:t>
            </a:r>
          </a:p>
          <a:p>
            <a:pPr lvl="1"/>
            <a:r>
              <a:rPr lang="fr-FR" sz="2000" dirty="0"/>
              <a:t>Suppression d’une racine </a:t>
            </a:r>
            <a:r>
              <a:rPr lang="fr-FR" sz="2000" dirty="0" smtClean="0"/>
              <a:t>chirurgicale : 06C02</a:t>
            </a:r>
            <a:endParaRPr lang="fr-FR" sz="2000" dirty="0"/>
          </a:p>
          <a:p>
            <a:pPr lvl="1"/>
            <a:r>
              <a:rPr lang="fr-FR" sz="2000" dirty="0"/>
              <a:t>Diminution d’effectifs dans certaines racines médicales comme </a:t>
            </a:r>
            <a:r>
              <a:rPr lang="fr-FR" sz="2000" dirty="0" smtClean="0"/>
              <a:t>chirurgicales</a:t>
            </a:r>
          </a:p>
          <a:p>
            <a:pPr lvl="1"/>
            <a:r>
              <a:rPr lang="fr-FR" sz="2000" dirty="0"/>
              <a:t>C</a:t>
            </a:r>
            <a:r>
              <a:rPr lang="fr-FR" sz="2000" dirty="0" smtClean="0"/>
              <a:t>réations de nouvelles racines (10 au total) </a:t>
            </a:r>
            <a:r>
              <a:rPr lang="fr-FR" sz="2000" dirty="0"/>
              <a:t>dont :</a:t>
            </a:r>
          </a:p>
          <a:p>
            <a:pPr lvl="2"/>
            <a:r>
              <a:rPr lang="fr-FR" sz="1600" dirty="0"/>
              <a:t>ictères néonataux</a:t>
            </a:r>
          </a:p>
          <a:p>
            <a:pPr lvl="2"/>
            <a:r>
              <a:rPr lang="fr-FR" sz="1600" dirty="0"/>
              <a:t>problèmes alimentaires du nouveau-né</a:t>
            </a:r>
          </a:p>
          <a:p>
            <a:pPr lvl="2"/>
            <a:r>
              <a:rPr lang="fr-FR" sz="1600" dirty="0"/>
              <a:t>troubles de la régulation thermique du nouveau-né</a:t>
            </a:r>
          </a:p>
          <a:p>
            <a:pPr lvl="1"/>
            <a:endParaRPr lang="fr-FR" sz="2000" dirty="0"/>
          </a:p>
          <a:p>
            <a:pPr lvl="1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39406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Révision des CMD 14 et 15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Non revues lors des travaux pour la V11 en 2009</a:t>
            </a:r>
          </a:p>
          <a:p>
            <a:r>
              <a:rPr lang="fr-FR" sz="2400" dirty="0" smtClean="0"/>
              <a:t>CMD 14 et 15 à l’avant-garde puisque les niveaux </a:t>
            </a:r>
            <a:r>
              <a:rPr lang="fr-FR" sz="2400" dirty="0"/>
              <a:t>de complications spécifiques </a:t>
            </a:r>
            <a:r>
              <a:rPr lang="fr-FR" sz="2400" dirty="0" smtClean="0"/>
              <a:t>étaient déjà construits avec la méthode des effets isolés</a:t>
            </a:r>
          </a:p>
          <a:p>
            <a:r>
              <a:rPr lang="fr-FR" sz="2400" dirty="0" smtClean="0"/>
              <a:t>Description des prises en charge un peu obsolète nécessitant des améliorations</a:t>
            </a:r>
          </a:p>
          <a:p>
            <a:r>
              <a:rPr lang="fr-FR" sz="2400" dirty="0" smtClean="0"/>
              <a:t>Filières et organisation des soins ayant </a:t>
            </a:r>
            <a:r>
              <a:rPr lang="fr-FR" sz="2400" smtClean="0"/>
              <a:t>beaucoup évolué </a:t>
            </a:r>
            <a:r>
              <a:rPr lang="fr-FR" sz="2400" dirty="0" smtClean="0"/>
              <a:t>dans le domaine de l’obstétrique et de la périnatalité</a:t>
            </a:r>
            <a:endParaRPr lang="fr-FR" sz="240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3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723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Autres changements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EDA0B122-D490-4418-97AD-BA366902EB0D}" type="slidenum">
              <a:rPr lang="fr-FR" smtClean="0">
                <a:solidFill>
                  <a:srgbClr val="1C1C1C"/>
                </a:solidFill>
              </a:rPr>
              <a:pPr/>
              <a:t>30</a:t>
            </a:fld>
            <a:endParaRPr lang="fr-FR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79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454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36298844"/>
              </p:ext>
            </p:extLst>
          </p:nvPr>
        </p:nvGraphicFramePr>
        <p:xfrm>
          <a:off x="323528" y="1628800"/>
          <a:ext cx="8496300" cy="4348480"/>
        </p:xfrm>
        <a:graphic>
          <a:graphicData uri="http://schemas.openxmlformats.org/drawingml/2006/table">
            <a:tbl>
              <a:tblPr/>
              <a:tblGrid>
                <a:gridCol w="855662"/>
                <a:gridCol w="5516563"/>
                <a:gridCol w="1079500"/>
                <a:gridCol w="1044575"/>
              </a:tblGrid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Racine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Libellé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Nb privé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Nb public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01C10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Pose d’un stimulateur médullaire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03C19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Ostéotomies de la face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311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05C13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Amputations pour troubles circulatoires portant sur le membre supérieur ou les orteils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07C14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Cholécystectomies sans exploration de la voie biliaire principale à l’exception des affections aigües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587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1142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08C28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Interventions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maxillofaciales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260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12C04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Prostatectomies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transurétrales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456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13C04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Interventions réparatrices sur l’appareil génital féminin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21C03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Parages de plaies pour lésions autres que des brûlures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215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22C02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Brûlures non étendues avec greffe cutanée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03C27J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Adénoïdectomies, en ambulatoire (03C22J)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1385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1649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03C28J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Amygdalectomies, en ambulatoire (03C22J)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350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574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05C14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Poses d'un stimulateur cardiaque permanent avec infarctus aigu du myocarde ou insuffisance cardiaque congestive ou état de choc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415" name="Rectangle 7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r-FR"/>
              <a:t>GHM en « J » : </a:t>
            </a:r>
            <a:r>
              <a:rPr lang="fr-FR">
                <a:solidFill>
                  <a:schemeClr val="tx1"/>
                </a:solidFill>
              </a:rPr>
              <a:t>création</a:t>
            </a:r>
            <a:r>
              <a:rPr lang="fr-FR"/>
              <a:t>,  segmentation, </a:t>
            </a:r>
            <a:r>
              <a:rPr lang="fr-FR">
                <a:solidFill>
                  <a:schemeClr val="hlink"/>
                </a:solidFill>
              </a:rPr>
              <a:t>suppression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31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76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GHM en « T » </a:t>
            </a:r>
            <a:endParaRPr lang="fr-FR" sz="36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Créations de GHM en « T » sur les racines </a:t>
            </a:r>
            <a:r>
              <a:rPr lang="fr-FR" sz="2400" dirty="0" smtClean="0"/>
              <a:t>suivantes</a:t>
            </a:r>
          </a:p>
          <a:p>
            <a:pPr marL="0" indent="0">
              <a:buNone/>
            </a:pPr>
            <a:endParaRPr lang="fr-FR" sz="2400" dirty="0"/>
          </a:p>
          <a:p>
            <a:pPr lvl="1"/>
            <a:r>
              <a:rPr lang="fr-FR" sz="2000" dirty="0"/>
              <a:t>21M04 </a:t>
            </a:r>
            <a:r>
              <a:rPr lang="fr-FR" sz="2000" i="1" dirty="0"/>
              <a:t>Réactions allergiques non classées ailleurs, âge inférieur à 18 ans </a:t>
            </a:r>
            <a:r>
              <a:rPr lang="fr-FR" sz="2000" b="1" dirty="0">
                <a:solidFill>
                  <a:schemeClr val="hlink"/>
                </a:solidFill>
              </a:rPr>
              <a:t>T0</a:t>
            </a:r>
            <a:endParaRPr lang="fr-FR" sz="2000" i="1" dirty="0"/>
          </a:p>
          <a:p>
            <a:pPr lvl="1"/>
            <a:r>
              <a:rPr lang="fr-FR" sz="2000" dirty="0"/>
              <a:t>21M05 </a:t>
            </a:r>
            <a:r>
              <a:rPr lang="fr-FR" sz="2000" i="1" dirty="0"/>
              <a:t>Réactions allergiques non classées ailleurs, âge supérieur à 17 ans </a:t>
            </a:r>
            <a:r>
              <a:rPr lang="fr-FR" sz="2000" b="1" dirty="0">
                <a:solidFill>
                  <a:schemeClr val="hlink"/>
                </a:solidFill>
              </a:rPr>
              <a:t>T1</a:t>
            </a:r>
            <a:endParaRPr lang="fr-FR" sz="2000" i="1" dirty="0"/>
          </a:p>
          <a:p>
            <a:pPr lvl="1"/>
            <a:r>
              <a:rPr lang="fr-FR" sz="2000" dirty="0"/>
              <a:t>23M16 </a:t>
            </a:r>
            <a:r>
              <a:rPr lang="fr-FR" sz="2000" i="1" dirty="0"/>
              <a:t>Convalescences et autres motifs sociaux </a:t>
            </a:r>
            <a:r>
              <a:rPr lang="fr-FR" sz="2000" b="1" dirty="0">
                <a:solidFill>
                  <a:schemeClr val="hlink"/>
                </a:solidFill>
              </a:rPr>
              <a:t>T1</a:t>
            </a:r>
            <a:endParaRPr lang="fr-FR" sz="2000" i="1" dirty="0"/>
          </a:p>
          <a:p>
            <a:pPr>
              <a:buFont typeface="Wingdings" pitchFamily="2" charset="2"/>
              <a:buNone/>
            </a:pPr>
            <a:endParaRPr lang="fr-FR" sz="24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32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3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Séances</a:t>
            </a:r>
            <a:endParaRPr lang="fr-FR" sz="36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 smtClean="0"/>
              <a:t>Modification de l’algorithme des séances</a:t>
            </a:r>
            <a:endParaRPr lang="fr-FR" sz="2400" dirty="0"/>
          </a:p>
          <a:p>
            <a:pPr lvl="1"/>
            <a:r>
              <a:rPr lang="fr-FR" sz="2000" dirty="0" smtClean="0"/>
              <a:t>Certaines séances ne doivent pas être considérées comme des séances</a:t>
            </a:r>
          </a:p>
          <a:p>
            <a:pPr lvl="1"/>
            <a:r>
              <a:rPr lang="fr-FR" sz="2000" dirty="0" smtClean="0"/>
              <a:t>Préparation de la facturation au fil de l’eau</a:t>
            </a:r>
            <a:endParaRPr lang="fr-FR" sz="2000" i="1" dirty="0"/>
          </a:p>
          <a:p>
            <a:pPr lvl="1"/>
            <a:r>
              <a:rPr lang="fr-FR" sz="2000" dirty="0" smtClean="0"/>
              <a:t>Plus de rattrapage par la FG des séances dont le nombre de séances est vide</a:t>
            </a:r>
          </a:p>
          <a:p>
            <a:pPr lvl="2"/>
            <a:r>
              <a:rPr lang="fr-FR" sz="1600" dirty="0" smtClean="0"/>
              <a:t>Orientation en CMD 17, CMD 23, CMD 11</a:t>
            </a:r>
          </a:p>
          <a:p>
            <a:pPr lvl="2"/>
            <a:r>
              <a:rPr lang="fr-FR" sz="1600" dirty="0" smtClean="0"/>
              <a:t>Provisoirement </a:t>
            </a:r>
            <a:r>
              <a:rPr lang="fr-FR" sz="1600" dirty="0"/>
              <a:t>utilitaire mis à disposition des établissements, indépendant de la fonction groupage </a:t>
            </a:r>
            <a:endParaRPr lang="fr-FR" sz="1600" dirty="0" smtClean="0"/>
          </a:p>
          <a:p>
            <a:pPr lvl="2"/>
            <a:r>
              <a:rPr lang="fr-FR" sz="1600" dirty="0" smtClean="0"/>
              <a:t>Verrouillage pour les dialyses péritonéales</a:t>
            </a:r>
          </a:p>
          <a:p>
            <a:pPr lvl="1"/>
            <a:endParaRPr lang="fr-FR" sz="2000" dirty="0" smtClean="0"/>
          </a:p>
          <a:p>
            <a:pPr marL="457200" lvl="1" indent="0">
              <a:buNone/>
            </a:pPr>
            <a:endParaRPr lang="fr-FR" sz="2000" i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33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54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Divers</a:t>
            </a:r>
            <a:endParaRPr lang="fr-FR" sz="36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/>
              <a:t>Créations de </a:t>
            </a:r>
            <a:r>
              <a:rPr lang="fr-FR" sz="2400" dirty="0" smtClean="0"/>
              <a:t>codes CIM-10 pour financer </a:t>
            </a:r>
            <a:endParaRPr lang="fr-FR" sz="2400" dirty="0"/>
          </a:p>
          <a:p>
            <a:pPr lvl="1"/>
            <a:r>
              <a:rPr lang="fr-FR" sz="2000" dirty="0" smtClean="0"/>
              <a:t>Les dons d’ovocytes GHM 13C16J = 2GHS</a:t>
            </a:r>
            <a:endParaRPr lang="fr-FR" sz="2000" i="1" dirty="0"/>
          </a:p>
          <a:p>
            <a:pPr lvl="1"/>
            <a:r>
              <a:rPr lang="fr-FR" sz="2000" dirty="0" smtClean="0"/>
              <a:t>Les donneurs vivants de reins  Racine 11C03 =8 GHS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r>
              <a:rPr lang="fr-FR" sz="2400" dirty="0" smtClean="0"/>
              <a:t>Modification de la hiérarchisation des racines dans la CMD 09</a:t>
            </a:r>
          </a:p>
          <a:p>
            <a:pPr lvl="1"/>
            <a:r>
              <a:rPr lang="fr-FR" sz="2000" dirty="0" smtClean="0"/>
              <a:t>La racine 09C03 est désormais testée après les racines concernant les interventions sur les seins</a:t>
            </a:r>
          </a:p>
          <a:p>
            <a:pPr marL="457200" lvl="1" indent="0">
              <a:buNone/>
            </a:pPr>
            <a:endParaRPr lang="fr-FR" sz="2000" i="1" dirty="0" smtClean="0"/>
          </a:p>
          <a:p>
            <a:pPr marL="57150" indent="0">
              <a:buNone/>
            </a:pPr>
            <a:endParaRPr lang="fr-FR" i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34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3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/>
        <p:txBody>
          <a:bodyPr anchor="ctr" anchorCtr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800" dirty="0" smtClean="0"/>
              <a:t>Applicables à partir du 1</a:t>
            </a:r>
            <a:r>
              <a:rPr lang="fr-FR" sz="2800" baseline="30000" dirty="0" smtClean="0"/>
              <a:t>er</a:t>
            </a:r>
            <a:r>
              <a:rPr lang="fr-FR" sz="2800" dirty="0" smtClean="0"/>
              <a:t> mars 2012</a:t>
            </a:r>
          </a:p>
        </p:txBody>
      </p:sp>
      <p:sp>
        <p:nvSpPr>
          <p:cNvPr id="1229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200" dirty="0"/>
              <a:t>A</a:t>
            </a:r>
            <a:r>
              <a:rPr lang="fr-FR" sz="2200" dirty="0" smtClean="0"/>
              <a:t>rrêté « PMSI-MCO » </a:t>
            </a:r>
            <a:r>
              <a:rPr lang="fr-FR" sz="2200" dirty="0"/>
              <a:t>: </a:t>
            </a:r>
            <a:r>
              <a:rPr lang="fr-FR" sz="2200" dirty="0" smtClean="0"/>
              <a:t>arrêté </a:t>
            </a:r>
            <a:r>
              <a:rPr lang="fr-FR" sz="2200" dirty="0"/>
              <a:t>du 20 décembre </a:t>
            </a:r>
            <a:r>
              <a:rPr lang="fr-FR" sz="2200" dirty="0" smtClean="0"/>
              <a:t>2011 modifiant l’arrêté du 22 février 2008 </a:t>
            </a:r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200" i="1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i="1" dirty="0" smtClean="0"/>
              <a:t>Guide méthodologique de production des informations relatives à l’activité et à sa facturation</a:t>
            </a:r>
            <a:r>
              <a:rPr lang="fr-FR" sz="2200" dirty="0" smtClean="0"/>
              <a:t> : </a:t>
            </a:r>
            <a:r>
              <a:rPr lang="fr-FR" sz="2200" i="1" dirty="0" smtClean="0"/>
              <a:t>BO</a:t>
            </a:r>
            <a:r>
              <a:rPr lang="fr-FR" sz="2200" dirty="0" smtClean="0"/>
              <a:t> n° 2012/6 </a:t>
            </a:r>
            <a:r>
              <a:rPr lang="fr-FR" sz="2200" i="1" dirty="0" smtClean="0"/>
              <a:t>bis</a:t>
            </a:r>
            <a:r>
              <a:rPr lang="fr-FR" sz="2200" dirty="0" smtClean="0"/>
              <a:t> (annexe de l’arrêté du 20-12-11)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22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dirty="0" smtClean="0"/>
              <a:t>Version 11d </a:t>
            </a:r>
            <a:r>
              <a:rPr lang="fr-FR" sz="2200" dirty="0"/>
              <a:t>des GHM (</a:t>
            </a:r>
            <a:r>
              <a:rPr lang="fr-FR" sz="2200" i="1" dirty="0"/>
              <a:t>fonction groupage </a:t>
            </a:r>
            <a:r>
              <a:rPr lang="fr-FR" sz="2200" dirty="0" smtClean="0"/>
              <a:t>13.11d) : </a:t>
            </a:r>
            <a:r>
              <a:rPr lang="fr-FR" sz="2200" i="1" dirty="0" smtClean="0"/>
              <a:t>Manuel </a:t>
            </a:r>
            <a:r>
              <a:rPr lang="fr-FR" sz="2200" i="1" dirty="0"/>
              <a:t>des </a:t>
            </a:r>
            <a:r>
              <a:rPr lang="fr-FR" sz="2200" i="1" dirty="0" smtClean="0"/>
              <a:t>GHM,</a:t>
            </a:r>
            <a:r>
              <a:rPr lang="fr-FR" sz="2200" i="1" dirty="0"/>
              <a:t> </a:t>
            </a:r>
            <a:r>
              <a:rPr lang="fr-FR" sz="2200" i="1" dirty="0" smtClean="0"/>
              <a:t>BO </a:t>
            </a:r>
            <a:r>
              <a:rPr lang="fr-FR" sz="2200" dirty="0" smtClean="0"/>
              <a:t>n° 2012/4 </a:t>
            </a:r>
            <a:r>
              <a:rPr lang="fr-FR" sz="2200" i="1" dirty="0" smtClean="0"/>
              <a:t>bis</a:t>
            </a:r>
            <a:r>
              <a:rPr lang="fr-FR" sz="2200" dirty="0" smtClean="0"/>
              <a:t> (annexe </a:t>
            </a:r>
            <a:r>
              <a:rPr lang="fr-FR" sz="2200" dirty="0"/>
              <a:t>de l’arrêté du </a:t>
            </a:r>
            <a:r>
              <a:rPr lang="fr-FR" sz="2200" dirty="0" smtClean="0"/>
              <a:t>20-12-11</a:t>
            </a:r>
            <a:r>
              <a:rPr lang="fr-FR" sz="2200" dirty="0"/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fr-FR" sz="2200" dirty="0" smtClean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35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85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Calibri" pitchFamily="34" charset="0"/>
                <a:cs typeface="Calibri" pitchFamily="34" charset="0"/>
              </a:rPr>
              <a:t>Modifications du recueil : nouvelles </a:t>
            </a:r>
            <a:r>
              <a:rPr lang="fr-FR" dirty="0" smtClean="0">
                <a:latin typeface="Calibri" pitchFamily="34" charset="0"/>
                <a:cs typeface="Calibri" pitchFamily="34" charset="0"/>
              </a:rPr>
              <a:t>UM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De nouvelles unités médicales à individualiser</a:t>
            </a:r>
          </a:p>
          <a:p>
            <a:pPr lvl="1">
              <a:spcBef>
                <a:spcPts val="600"/>
              </a:spcBef>
            </a:pPr>
            <a:r>
              <a:rPr lang="fr-FR" sz="2000" dirty="0"/>
              <a:t>unité hospitalière sécurisée interrégionale (UHSI) : soins aux détenus (2011)</a:t>
            </a:r>
          </a:p>
          <a:p>
            <a:pPr lvl="1">
              <a:spcBef>
                <a:spcPts val="600"/>
              </a:spcBef>
            </a:pPr>
            <a:r>
              <a:rPr lang="fr-FR" sz="2000" dirty="0"/>
              <a:t>infections ostéoarticulaires « complexes » (2011)</a:t>
            </a:r>
          </a:p>
          <a:p>
            <a:pPr lvl="1">
              <a:spcBef>
                <a:spcPts val="600"/>
              </a:spcBef>
            </a:pPr>
            <a:r>
              <a:rPr lang="fr-FR" sz="2000" dirty="0"/>
              <a:t>pose de bioprothèses valvulaires aortiques par voies artérielle transcutanée et transapicale (2011)</a:t>
            </a:r>
          </a:p>
          <a:p>
            <a:pPr lvl="1">
              <a:spcBef>
                <a:spcPts val="600"/>
              </a:spcBef>
            </a:pPr>
            <a:r>
              <a:rPr lang="fr-FR" sz="2000" u="sng" dirty="0"/>
              <a:t>unité de prise en charge de la douleur chronique (2012</a:t>
            </a:r>
            <a:r>
              <a:rPr lang="fr-FR" sz="2000" u="sng" dirty="0" smtClean="0"/>
              <a:t>)</a:t>
            </a:r>
            <a:endParaRPr lang="fr-FR" sz="2000" u="sng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36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1403350" y="2132856"/>
            <a:ext cx="7272338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buClr>
                <a:schemeClr val="tx2"/>
              </a:buClr>
              <a:buFont typeface="Wingdings" pitchFamily="2" charset="2"/>
              <a:buChar char="v"/>
            </a:pPr>
            <a:endParaRPr lang="fr-FR" sz="2200" dirty="0"/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1259632" y="333375"/>
            <a:ext cx="7488832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/>
          <a:p>
            <a:endParaRPr lang="fr-FR" sz="36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927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Calibri" pitchFamily="34" charset="0"/>
                <a:cs typeface="Calibri" pitchFamily="34" charset="0"/>
              </a:rPr>
              <a:t>Modifications du recueil : le </a:t>
            </a:r>
            <a:r>
              <a:rPr lang="fr-FR" dirty="0" smtClean="0">
                <a:latin typeface="Calibri" pitchFamily="34" charset="0"/>
                <a:cs typeface="Calibri" pitchFamily="34" charset="0"/>
              </a:rPr>
              <a:t>nouveau-né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fr-FR" sz="2400" dirty="0"/>
              <a:t>Production d’un RUM pour le nouveau-né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transféré directement de la salle de naissance dans un autre établissement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venu au monde de manière inattendue (domicile, trajet) avant l’admission de la mère dans l’établissement prévu pour l’accouchement</a:t>
            </a:r>
          </a:p>
          <a:p>
            <a:pPr lvl="1">
              <a:spcBef>
                <a:spcPts val="0"/>
              </a:spcBef>
              <a:buClr>
                <a:srgbClr val="99CCCC"/>
              </a:buClr>
            </a:pPr>
            <a:endParaRPr lang="fr-FR" dirty="0"/>
          </a:p>
          <a:p>
            <a:pPr>
              <a:spcBef>
                <a:spcPts val="600"/>
              </a:spcBef>
              <a:buSzPct val="100000"/>
            </a:pPr>
            <a:r>
              <a:rPr lang="fr-FR" sz="2400" dirty="0"/>
              <a:t>Poids à l’entrée dans l’UM si moins de 29 jours ou moins de 2500 </a:t>
            </a:r>
            <a:r>
              <a:rPr lang="fr-FR" sz="2400" dirty="0" smtClean="0"/>
              <a:t>g</a:t>
            </a:r>
            <a:endParaRPr lang="fr-FR" sz="2400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37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839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Calibri" pitchFamily="34" charset="0"/>
                <a:cs typeface="Calibri" pitchFamily="34" charset="0"/>
              </a:rPr>
              <a:t>Modifications du recueil : le </a:t>
            </a:r>
            <a:r>
              <a:rPr lang="fr-FR" dirty="0" smtClean="0">
                <a:latin typeface="Calibri" pitchFamily="34" charset="0"/>
                <a:cs typeface="Calibri" pitchFamily="34" charset="0"/>
              </a:rPr>
              <a:t>nouveau-né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Date des dernières règles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précise, estimée ou corrigée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pour </a:t>
            </a:r>
            <a:r>
              <a:rPr lang="fr-FR" sz="2000" u="sng" dirty="0">
                <a:solidFill>
                  <a:srgbClr val="000000"/>
                </a:solidFill>
              </a:rPr>
              <a:t>tous</a:t>
            </a:r>
            <a:r>
              <a:rPr lang="fr-FR" sz="2000" dirty="0">
                <a:solidFill>
                  <a:srgbClr val="000000"/>
                </a:solidFill>
              </a:rPr>
              <a:t> les séjours de la grossesse :  </a:t>
            </a:r>
            <a:r>
              <a:rPr lang="fr-FR" sz="2000" i="1" dirty="0">
                <a:solidFill>
                  <a:srgbClr val="000000"/>
                </a:solidFill>
              </a:rPr>
              <a:t>ante partum, </a:t>
            </a:r>
            <a:r>
              <a:rPr lang="fr-FR" sz="2000" dirty="0">
                <a:solidFill>
                  <a:srgbClr val="000000"/>
                </a:solidFill>
              </a:rPr>
              <a:t>accouchement </a:t>
            </a:r>
            <a:r>
              <a:rPr lang="fr-FR" sz="2000" u="sng" dirty="0">
                <a:solidFill>
                  <a:srgbClr val="000000"/>
                </a:solidFill>
              </a:rPr>
              <a:t>et interruption de la grossesse</a:t>
            </a:r>
          </a:p>
          <a:p>
            <a:pPr lvl="1">
              <a:spcBef>
                <a:spcPts val="600"/>
              </a:spcBef>
              <a:buClr>
                <a:srgbClr val="99CCCC"/>
              </a:buClr>
            </a:pPr>
            <a:endParaRPr lang="fr-FR" sz="2000" u="sng" dirty="0"/>
          </a:p>
          <a:p>
            <a:r>
              <a:rPr lang="fr-FR" sz="2400" dirty="0"/>
              <a:t>Âge gestationnel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dans le RUM de la 1</a:t>
            </a:r>
            <a:r>
              <a:rPr lang="fr-FR" sz="2000" baseline="30000" dirty="0">
                <a:solidFill>
                  <a:srgbClr val="000000"/>
                </a:solidFill>
              </a:rPr>
              <a:t>ére</a:t>
            </a:r>
            <a:r>
              <a:rPr lang="fr-FR" sz="2000" dirty="0">
                <a:solidFill>
                  <a:srgbClr val="000000"/>
                </a:solidFill>
              </a:rPr>
              <a:t> UM (maternité, </a:t>
            </a:r>
            <a:r>
              <a:rPr lang="fr-FR" sz="2000" dirty="0" smtClean="0">
                <a:solidFill>
                  <a:srgbClr val="000000"/>
                </a:solidFill>
              </a:rPr>
              <a:t>néonatalogie)</a:t>
            </a:r>
            <a:endParaRPr lang="fr-FR" sz="2000" dirty="0">
              <a:solidFill>
                <a:srgbClr val="000000"/>
              </a:solidFill>
            </a:endParaRP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dans le RUM du </a:t>
            </a:r>
            <a:r>
              <a:rPr lang="fr-FR" sz="2000" dirty="0" smtClean="0">
                <a:solidFill>
                  <a:srgbClr val="000000"/>
                </a:solidFill>
              </a:rPr>
              <a:t>nouveau-né </a:t>
            </a:r>
            <a:r>
              <a:rPr lang="fr-FR" sz="2000" dirty="0">
                <a:solidFill>
                  <a:srgbClr val="000000"/>
                </a:solidFill>
              </a:rPr>
              <a:t>transféré directement de la salle de </a:t>
            </a:r>
            <a:r>
              <a:rPr lang="fr-FR" sz="2000" dirty="0" smtClean="0">
                <a:solidFill>
                  <a:srgbClr val="000000"/>
                </a:solidFill>
              </a:rPr>
              <a:t>naissance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38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1259632" y="333375"/>
            <a:ext cx="7416824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/>
          <a:p>
            <a:endParaRPr lang="fr-FR" sz="36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50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+mn-lt"/>
              </a:rPr>
              <a:t>Modifications du recueil : le </a:t>
            </a:r>
            <a:r>
              <a:rPr lang="fr-FR" dirty="0" smtClean="0">
                <a:latin typeface="+mn-lt"/>
              </a:rPr>
              <a:t>mort-né</a:t>
            </a:r>
            <a:endParaRPr lang="fr-FR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Mort-né : production d’un RUM pour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le mort-né expulsé dans un établissement de santé</a:t>
            </a:r>
          </a:p>
          <a:p>
            <a:pPr lvl="1">
              <a:spcBef>
                <a:spcPts val="600"/>
              </a:spcBef>
            </a:pPr>
            <a:r>
              <a:rPr lang="fr-FR" sz="2000" dirty="0">
                <a:solidFill>
                  <a:srgbClr val="000000"/>
                </a:solidFill>
              </a:rPr>
              <a:t>le mort-né expulsé de manière inattendue (domicile, trajet) avant l’admission de la mère dans l’établissement prévu pour l’accouchement</a:t>
            </a:r>
          </a:p>
          <a:p>
            <a:pPr marL="457200" lvl="1" indent="0">
              <a:spcBef>
                <a:spcPts val="0"/>
              </a:spcBef>
              <a:buClr>
                <a:srgbClr val="99CCCC"/>
              </a:buClr>
              <a:buNone/>
            </a:pPr>
            <a:endParaRPr lang="fr-FR" sz="2000" dirty="0">
              <a:solidFill>
                <a:srgbClr val="000000"/>
              </a:solidFill>
            </a:endParaRPr>
          </a:p>
          <a:p>
            <a:r>
              <a:rPr lang="fr-FR" sz="2400" dirty="0"/>
              <a:t>L’âge gestationnel est enregistré</a:t>
            </a:r>
          </a:p>
          <a:p>
            <a:pPr>
              <a:spcBef>
                <a:spcPts val="0"/>
              </a:spcBef>
            </a:pPr>
            <a:endParaRPr lang="fr-FR" sz="2000" dirty="0"/>
          </a:p>
          <a:p>
            <a:r>
              <a:rPr lang="fr-FR" sz="2400" dirty="0"/>
              <a:t>Rappel : la règle s’applique à partir de 22 SA ou d’un poids d’au moins 500 g, aux mort-nés et aux produits </a:t>
            </a:r>
            <a:r>
              <a:rPr lang="fr-FR" sz="2400" dirty="0" smtClean="0"/>
              <a:t>d’IMG</a:t>
            </a:r>
            <a:endParaRPr lang="fr-FR" sz="2400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39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795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La CMD 14</a:t>
            </a:r>
          </a:p>
        </p:txBody>
      </p:sp>
    </p:spTree>
    <p:extLst>
      <p:ext uri="{BB962C8B-B14F-4D97-AF65-F5344CB8AC3E}">
        <p14:creationId xmlns:p14="http://schemas.microsoft.com/office/powerpoint/2010/main" xmlns="" val="25307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Provenance « R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fr-FR" sz="2000" dirty="0" smtClean="0"/>
              <a:t>Nouveau code de provenance pour les transferts</a:t>
            </a:r>
          </a:p>
          <a:p>
            <a:pPr>
              <a:spcBef>
                <a:spcPts val="600"/>
              </a:spcBef>
              <a:buClr>
                <a:schemeClr val="tx2"/>
              </a:buClr>
            </a:pPr>
            <a:endParaRPr lang="fr-FR" sz="1400" dirty="0" smtClean="0"/>
          </a:p>
          <a:p>
            <a:pPr>
              <a:spcBef>
                <a:spcPts val="600"/>
              </a:spcBef>
            </a:pPr>
            <a:r>
              <a:rPr lang="fr-FR" sz="2000" dirty="0" smtClean="0"/>
              <a:t>Provenance « R » lorsque le patient est admis par transfert depuis une unité ayant justifié le paiement de suppléments REA </a:t>
            </a:r>
            <a:r>
              <a:rPr lang="fr-FR" sz="2000" u="sng" dirty="0" smtClean="0"/>
              <a:t>ou</a:t>
            </a:r>
            <a:r>
              <a:rPr lang="fr-FR" sz="2000" dirty="0" smtClean="0"/>
              <a:t> REP </a:t>
            </a:r>
            <a:r>
              <a:rPr lang="fr-FR" sz="2000" u="sng" dirty="0" smtClean="0"/>
              <a:t>ou</a:t>
            </a:r>
            <a:r>
              <a:rPr lang="fr-FR" sz="2000" dirty="0" smtClean="0"/>
              <a:t> NN3</a:t>
            </a:r>
          </a:p>
          <a:p>
            <a:pPr>
              <a:spcBef>
                <a:spcPts val="600"/>
              </a:spcBef>
            </a:pPr>
            <a:endParaRPr lang="fr-FR" sz="20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Réservée aux transferts provisoires ou définitifs depuis une unité de réanimation (adulte, enfant ou nouveau-né)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sz="2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Permet le paiement du supplément de surveillance continue (SRC) dans un établissement dépourvu de réanimation</a:t>
            </a:r>
            <a:endParaRPr lang="fr-FR" sz="2200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latin typeface="Arial" pitchFamily="34" charset="0"/>
                <a:cs typeface="Arial" pitchFamily="34" charset="0"/>
              </a:rPr>
              <a:pPr>
                <a:defRPr/>
              </a:pPr>
              <a:t>40</a:t>
            </a:fld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50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Guide méthodologique :</a:t>
            </a:r>
            <a:r>
              <a:rPr lang="fr-FR" b="0" dirty="0" smtClean="0"/>
              <a:t> nouveautés du chapitre IV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400" dirty="0" smtClean="0"/>
              <a:t>Le diagnostic relié</a:t>
            </a:r>
            <a:endParaRPr lang="fr-FR" sz="2400" dirty="0"/>
          </a:p>
          <a:p>
            <a:pPr lvl="1"/>
            <a:r>
              <a:rPr lang="fr-FR" dirty="0" smtClean="0"/>
              <a:t>une maladie chronique</a:t>
            </a:r>
          </a:p>
          <a:p>
            <a:pPr lvl="1"/>
            <a:r>
              <a:rPr lang="fr-FR" dirty="0"/>
              <a:t>u</a:t>
            </a:r>
            <a:r>
              <a:rPr lang="fr-FR" sz="2400" dirty="0" smtClean="0"/>
              <a:t>n état permanent</a:t>
            </a:r>
          </a:p>
          <a:p>
            <a:pPr lvl="1"/>
            <a:r>
              <a:rPr lang="fr-FR" dirty="0" smtClean="0"/>
              <a:t>en 2012 : </a:t>
            </a:r>
            <a:r>
              <a:rPr lang="fr-FR" u="sng" dirty="0" smtClean="0"/>
              <a:t>une maladie motivant un séjour en soins palliatifs</a:t>
            </a:r>
            <a:endParaRPr lang="fr-FR" sz="2400" u="sng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41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1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Guide méthodologique :</a:t>
            </a:r>
            <a:r>
              <a:rPr lang="fr-FR" b="0" dirty="0" smtClean="0"/>
              <a:t> nouveautés du chapitre IV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/>
              <a:t>Prise en charge prévue non réalisée</a:t>
            </a:r>
            <a:endParaRPr lang="fr-FR" dirty="0"/>
          </a:p>
          <a:p>
            <a:pPr marL="964692" lvl="1" indent="-342900" eaLnBrk="1" fontAlgn="auto" hangingPunct="1">
              <a:spcAft>
                <a:spcPts val="0"/>
              </a:spcAft>
              <a:defRPr/>
            </a:pPr>
            <a:r>
              <a:rPr lang="fr-FR" dirty="0" smtClean="0"/>
              <a:t>Z53.– lorsque </a:t>
            </a:r>
            <a:r>
              <a:rPr lang="fr-FR" dirty="0"/>
              <a:t>le motif de non-réalisation ne justifie qu’une surveillance, sans qu’une affection ne soit mise en </a:t>
            </a:r>
            <a:r>
              <a:rPr lang="fr-FR" dirty="0" smtClean="0"/>
              <a:t>évidence : </a:t>
            </a:r>
            <a:r>
              <a:rPr lang="fr-FR" u="sng" dirty="0" smtClean="0"/>
              <a:t>rare</a:t>
            </a:r>
            <a:endParaRPr lang="fr-FR" dirty="0" smtClean="0"/>
          </a:p>
          <a:p>
            <a:pPr marL="964692" lvl="1" indent="-342900" eaLnBrk="1" fontAlgn="auto" hangingPunct="1">
              <a:spcAft>
                <a:spcPts val="0"/>
              </a:spcAft>
              <a:defRPr/>
            </a:pPr>
            <a:r>
              <a:rPr lang="fr-FR" dirty="0"/>
              <a:t>l’affection cause de la contre-indication lorsqu’elle nécessite une prise en charge diagnostique ou thérapeutique.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224" y="6388006"/>
            <a:ext cx="2133600" cy="457200"/>
          </a:xfrm>
        </p:spPr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42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92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88238" cy="1116360"/>
          </a:xfrm>
        </p:spPr>
        <p:txBody>
          <a:bodyPr>
            <a:noAutofit/>
          </a:bodyPr>
          <a:lstStyle/>
          <a:p>
            <a:pPr lvl="1" algn="l"/>
            <a:r>
              <a:rPr lang="fr-FR" sz="2800" dirty="0">
                <a:latin typeface="+mj-lt"/>
              </a:rPr>
              <a:t>G</a:t>
            </a:r>
            <a:r>
              <a:rPr lang="fr-FR" sz="2800" dirty="0" smtClean="0">
                <a:latin typeface="+mj-lt"/>
              </a:rPr>
              <a:t>roupe</a:t>
            </a:r>
            <a:r>
              <a:rPr lang="fr-FR" sz="2800" cap="all" dirty="0" smtClean="0">
                <a:latin typeface="+mj-lt"/>
              </a:rPr>
              <a:t> B95–B98 </a:t>
            </a:r>
            <a:r>
              <a:rPr lang="fr-FR" sz="2800" i="1" dirty="0">
                <a:latin typeface="+mj-lt"/>
              </a:rPr>
              <a:t>Agents d'infections bactériennes, virales et autres</a:t>
            </a:r>
            <a:endParaRPr lang="fr-FR" sz="2800" i="1" cap="all" dirty="0">
              <a:latin typeface="+mj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Seulement comme diagnostics associés</a:t>
            </a:r>
          </a:p>
          <a:p>
            <a:endParaRPr lang="fr-FR" sz="2400" dirty="0" smtClean="0"/>
          </a:p>
          <a:p>
            <a:r>
              <a:rPr lang="fr-FR" sz="2400" dirty="0"/>
              <a:t>S</a:t>
            </a:r>
            <a:r>
              <a:rPr lang="fr-FR" sz="2400" dirty="0" smtClean="0"/>
              <a:t>eulement lorsqu’une </a:t>
            </a:r>
            <a:r>
              <a:rPr lang="fr-FR" sz="2400" dirty="0"/>
              <a:t>infection est </a:t>
            </a:r>
            <a:r>
              <a:rPr lang="fr-FR" sz="2400" dirty="0" smtClean="0"/>
              <a:t>présente et classée </a:t>
            </a:r>
            <a:r>
              <a:rPr lang="fr-FR" sz="2400" dirty="0"/>
              <a:t>dans un chapitre distinct du </a:t>
            </a:r>
            <a:r>
              <a:rPr lang="fr-FR" sz="2400" dirty="0" smtClean="0"/>
              <a:t>I </a:t>
            </a:r>
            <a:r>
              <a:rPr lang="fr-FR" sz="2400" dirty="0"/>
              <a:t>(CIM–10, vol. 2, § </a:t>
            </a:r>
            <a:r>
              <a:rPr lang="fr-FR" sz="2400" dirty="0" smtClean="0"/>
              <a:t>4.4.4)</a:t>
            </a:r>
          </a:p>
          <a:p>
            <a:endParaRPr lang="fr-FR" sz="2400" dirty="0" smtClean="0"/>
          </a:p>
          <a:p>
            <a:r>
              <a:rPr lang="fr-FR" sz="2400" dirty="0" smtClean="0"/>
              <a:t>La </a:t>
            </a:r>
            <a:r>
              <a:rPr lang="fr-FR" sz="2400" dirty="0"/>
              <a:t>rubrique de l’infection s’accompagne souvent d’une note signalant la possibilité d’association : « Utiliser, au besoin, un code supplémentaire (B95–B97) pour identifier l’agent infectieux </a:t>
            </a:r>
            <a:r>
              <a:rPr lang="fr-FR" sz="2400" dirty="0" smtClean="0"/>
              <a:t>»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CF055-23EB-4462-A2DE-E1714048AEF9}" type="slidenum">
              <a:rPr lang="fr-FR" smtClean="0"/>
              <a:pPr>
                <a:defRPr/>
              </a:pPr>
              <a:t>43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24545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88238" cy="1188368"/>
          </a:xfrm>
        </p:spPr>
        <p:txBody>
          <a:bodyPr>
            <a:noAutofit/>
          </a:bodyPr>
          <a:lstStyle/>
          <a:p>
            <a:pPr lvl="1"/>
            <a:r>
              <a:rPr lang="fr-FR" sz="2800" dirty="0">
                <a:latin typeface="+mj-lt"/>
              </a:rPr>
              <a:t>G</a:t>
            </a:r>
            <a:r>
              <a:rPr lang="fr-FR" sz="2800" dirty="0" smtClean="0">
                <a:latin typeface="+mj-lt"/>
              </a:rPr>
              <a:t>roupe</a:t>
            </a:r>
            <a:r>
              <a:rPr lang="fr-FR" sz="2800" cap="all" dirty="0" smtClean="0">
                <a:latin typeface="+mj-lt"/>
              </a:rPr>
              <a:t> U80–U89 </a:t>
            </a:r>
            <a:r>
              <a:rPr lang="fr-FR" sz="2800" i="1" dirty="0">
                <a:latin typeface="+mj-lt"/>
              </a:rPr>
              <a:t>Agents bactériens résistant aux antibiotiques</a:t>
            </a:r>
            <a:r>
              <a:rPr lang="fr-FR" sz="2800" dirty="0">
                <a:latin typeface="+mj-lt"/>
              </a:rPr>
              <a:t> </a:t>
            </a:r>
            <a:endParaRPr lang="fr-FR" sz="2800" cap="all" dirty="0">
              <a:latin typeface="+mj-lt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fr-FR" dirty="0" smtClean="0"/>
          </a:p>
          <a:p>
            <a:pPr>
              <a:spcBef>
                <a:spcPts val="0"/>
              </a:spcBef>
            </a:pPr>
            <a:r>
              <a:rPr lang="fr-FR" dirty="0" smtClean="0"/>
              <a:t>Seulement comme diagnostics associés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Deux conditions d’emploi</a:t>
            </a:r>
          </a:p>
          <a:p>
            <a:pPr lvl="1"/>
            <a:r>
              <a:rPr lang="fr-FR" dirty="0"/>
              <a:t>m</a:t>
            </a:r>
            <a:r>
              <a:rPr lang="fr-FR" dirty="0" smtClean="0"/>
              <a:t>ention de la résistance dans le CR de bactériologie</a:t>
            </a:r>
          </a:p>
          <a:p>
            <a:pPr lvl="1"/>
            <a:r>
              <a:rPr lang="fr-FR" dirty="0"/>
              <a:t>p</a:t>
            </a:r>
            <a:r>
              <a:rPr lang="fr-FR" dirty="0" smtClean="0"/>
              <a:t>résence d’</a:t>
            </a:r>
            <a:r>
              <a:rPr lang="fr-FR" u="sng" dirty="0" smtClean="0"/>
              <a:t>une infection</a:t>
            </a:r>
            <a:r>
              <a:rPr lang="fr-FR" dirty="0" smtClean="0"/>
              <a:t> (on n’utilise pas les codes U80–U89 si seulement colonisation)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CF055-23EB-4462-A2DE-E1714048AEF9}" type="slidenum">
              <a:rPr lang="fr-FR" smtClean="0"/>
              <a:pPr>
                <a:defRPr/>
              </a:pPr>
              <a:t>44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9423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dirty="0" smtClean="0"/>
              <a:t>Situation clinique de 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200" dirty="0" smtClean="0"/>
          </a:p>
          <a:p>
            <a:pPr mar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/>
              <a:t>Traitement répétitif : le DP est un code Z sauf pour</a:t>
            </a:r>
            <a:endParaRPr lang="fr-FR" sz="2400" dirty="0"/>
          </a:p>
          <a:p>
            <a:pPr marL="964692" lvl="1" indent="-342900"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le traitement de la douleur chronique : R25.2</a:t>
            </a:r>
          </a:p>
          <a:p>
            <a:pPr marL="964692" lvl="1" indent="-342900"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l’évacuation d’ascite (R18) ou d’épanchement pleural (J90, J91, J94.–)</a:t>
            </a:r>
          </a:p>
          <a:p>
            <a:pPr marL="964692" lvl="1" indent="-342900"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l’injection de toxine botulique : R25.2 dans nombre de cas non spécifiques (ex. de cas spécifique : G24.5 </a:t>
            </a:r>
            <a:r>
              <a:rPr lang="fr-FR" sz="2200" i="1" dirty="0" err="1" smtClean="0"/>
              <a:t>Blépharospasme</a:t>
            </a:r>
            <a:r>
              <a:rPr lang="fr-FR" sz="2200" dirty="0" smtClean="0"/>
              <a:t>)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224" y="6388006"/>
            <a:ext cx="2133600" cy="457200"/>
          </a:xfrm>
        </p:spPr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45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11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dirty="0" smtClean="0"/>
              <a:t>Situation clinique de 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2"/>
            <a:ext cx="7772400" cy="4824536"/>
          </a:xfrm>
        </p:spPr>
        <p:txBody>
          <a:bodyPr>
            <a:noAutofit/>
          </a:bodyPr>
          <a:lstStyle/>
          <a:p>
            <a:pPr marL="0" eaLnBrk="1" fontAlgn="auto" hangingPunct="1">
              <a:spcAft>
                <a:spcPts val="0"/>
              </a:spcAft>
              <a:defRPr/>
            </a:pPr>
            <a:endParaRPr lang="fr-FR" sz="2200" dirty="0" smtClean="0"/>
          </a:p>
          <a:p>
            <a:pPr marL="0" eaLnBrk="1" fontAlgn="auto" hangingPunct="1">
              <a:spcAft>
                <a:spcPts val="0"/>
              </a:spcAft>
              <a:defRPr/>
            </a:pPr>
            <a:r>
              <a:rPr lang="fr-FR" dirty="0" smtClean="0"/>
              <a:t>Traitement unique : la notion de traitement partagé est précisée</a:t>
            </a:r>
          </a:p>
          <a:p>
            <a:pPr marL="0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r>
              <a:rPr lang="fr-FR" dirty="0" smtClean="0"/>
              <a:t>Un </a:t>
            </a:r>
            <a:r>
              <a:rPr lang="fr-FR" dirty="0"/>
              <a:t>traitement médical peut être partagé entre deux unités médicales </a:t>
            </a:r>
            <a:r>
              <a:rPr lang="fr-FR" dirty="0" smtClean="0"/>
              <a:t>(voire davantage) du même établissement ou de deux établissements différents</a:t>
            </a:r>
          </a:p>
          <a:p>
            <a:endParaRPr lang="fr-FR" u="sng" dirty="0"/>
          </a:p>
          <a:p>
            <a:r>
              <a:rPr lang="fr-FR" u="sng" dirty="0" smtClean="0"/>
              <a:t>Le </a:t>
            </a:r>
            <a:r>
              <a:rPr lang="fr-FR" u="sng" dirty="0"/>
              <a:t>DP </a:t>
            </a:r>
            <a:r>
              <a:rPr lang="fr-FR" u="sng" dirty="0" smtClean="0"/>
              <a:t>des deux </a:t>
            </a:r>
            <a:r>
              <a:rPr lang="fr-FR" u="sng" dirty="0"/>
              <a:t>est </a:t>
            </a:r>
            <a:r>
              <a:rPr lang="fr-FR" u="sng" dirty="0" smtClean="0"/>
              <a:t>l’affection traitée</a:t>
            </a:r>
            <a:endParaRPr lang="fr-FR" u="sng" dirty="0"/>
          </a:p>
          <a:p>
            <a:pPr marL="0" eaLnBrk="1" fontAlgn="auto" hangingPunct="1">
              <a:spcAft>
                <a:spcPts val="0"/>
              </a:spcAft>
              <a:defRPr/>
            </a:pPr>
            <a:endParaRPr lang="fr-FR" sz="2200" dirty="0" smtClean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224" y="6388006"/>
            <a:ext cx="2133600" cy="457200"/>
          </a:xfrm>
        </p:spPr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46</a:t>
            </a:fld>
            <a:endParaRPr lang="fr-F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683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 partagé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1196752"/>
            <a:ext cx="7772400" cy="4899248"/>
          </a:xfrm>
        </p:spPr>
        <p:txBody>
          <a:bodyPr/>
          <a:lstStyle/>
          <a:p>
            <a:r>
              <a:rPr lang="fr-FR" sz="2400" dirty="0" smtClean="0"/>
              <a:t>Exemples :</a:t>
            </a:r>
          </a:p>
          <a:p>
            <a:pPr marL="0" indent="0">
              <a:buNone/>
            </a:pPr>
            <a:endParaRPr lang="fr-FR" sz="2400" dirty="0" smtClean="0"/>
          </a:p>
          <a:p>
            <a:pPr marL="342900" lvl="0" indent="-342900">
              <a:buFont typeface="Wingdings" pitchFamily="2" charset="2"/>
              <a:buChar char="v"/>
            </a:pPr>
            <a:r>
              <a:rPr lang="fr-FR" sz="2000" dirty="0" smtClean="0"/>
              <a:t>infarctus cérébral ; hospitalisation initiale en SI neurovasculaires (DP l’infarctus cérébral) ; mutation ou transfert le 3</a:t>
            </a:r>
            <a:r>
              <a:rPr lang="fr-FR" sz="2000" baseline="30000" dirty="0" smtClean="0"/>
              <a:t>e</a:t>
            </a:r>
            <a:r>
              <a:rPr lang="fr-FR" sz="2000" dirty="0" smtClean="0"/>
              <a:t>  jour dans une unité de médecine ; elle poursuit la prise en charge thérapeutique de l’infarctus cérébral, il reste le DP de son RUM</a:t>
            </a:r>
          </a:p>
          <a:p>
            <a:pPr marL="0" lvl="0" indent="0">
              <a:buNone/>
            </a:pPr>
            <a:endParaRPr lang="fr-FR" sz="2000" dirty="0" smtClean="0"/>
          </a:p>
          <a:p>
            <a:pPr marL="342900" lvl="0" indent="-342900">
              <a:buFont typeface="Wingdings" pitchFamily="2" charset="2"/>
              <a:buChar char="v"/>
            </a:pPr>
            <a:r>
              <a:rPr lang="fr-FR" sz="2000" dirty="0" smtClean="0"/>
              <a:t>hospitalisation pour suspicion d’endocardite infectieuse ; transfert au CHU ; confirmation de l’endocardite, début du traitement (DP : l’endocardite) ; transfert au 12</a:t>
            </a:r>
            <a:r>
              <a:rPr lang="fr-FR" sz="2000" baseline="30000" dirty="0" smtClean="0"/>
              <a:t>e</a:t>
            </a:r>
            <a:r>
              <a:rPr lang="fr-FR" sz="2000" dirty="0" smtClean="0"/>
              <a:t> jour dans l’établissement d’origine ; il poursuit le traitement de l’endocardite, elle reste le DP de son RUM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CF055-23EB-4462-A2DE-E1714048AEF9}" type="slidenum">
              <a:rPr lang="fr-FR" smtClean="0"/>
              <a:pPr>
                <a:defRPr/>
              </a:pPr>
              <a:t>47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5278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Date de l’hospitalisation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fr-FR" sz="2200" dirty="0" smtClean="0"/>
              <a:t>Nouvelle information pour VID-HOSP (</a:t>
            </a:r>
            <a:r>
              <a:rPr lang="fr-FR" sz="2200" i="1" dirty="0" smtClean="0"/>
              <a:t>ex DGF</a:t>
            </a:r>
            <a:r>
              <a:rPr lang="fr-FR" sz="2200" dirty="0" smtClean="0"/>
              <a:t>)</a:t>
            </a:r>
          </a:p>
          <a:p>
            <a:pPr marL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 3"/>
              <a:buNone/>
              <a:defRPr/>
            </a:pPr>
            <a:endParaRPr lang="fr-FR" sz="2200" dirty="0" smtClean="0"/>
          </a:p>
          <a:p>
            <a:pPr mar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dirty="0" smtClean="0"/>
              <a:t>C’est la première date d’admission dans un établissement de santé, quelle que soit l’activité, sans sortie entre elle et l’hospitalisation objet de VID-HOSP</a:t>
            </a:r>
            <a:endParaRPr lang="fr-FR" sz="2200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pPr>
              <a:defRPr/>
            </a:pPr>
            <a:fld id="{7FC61EFF-58F4-448B-98A9-7A080C611B75}" type="slidenum">
              <a:rPr lang="fr-FR">
                <a:latin typeface="Arial" pitchFamily="34" charset="0"/>
                <a:cs typeface="Arial" pitchFamily="34" charset="0"/>
              </a:rPr>
              <a:pPr>
                <a:defRPr/>
              </a:pPr>
              <a:t>48</a:t>
            </a:fld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073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7488238" cy="1116360"/>
          </a:xfrm>
        </p:spPr>
        <p:txBody>
          <a:bodyPr/>
          <a:lstStyle/>
          <a:p>
            <a:r>
              <a:rPr lang="fr-FR" dirty="0" smtClean="0"/>
              <a:t>Autres nouveautés liées à la campagne</a:t>
            </a:r>
            <a:endParaRPr lang="fr-FR" sz="36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 smtClean="0"/>
              <a:t>Financement de l’</a:t>
            </a:r>
            <a:r>
              <a:rPr lang="fr-FR" sz="2400" i="1" dirty="0" smtClean="0"/>
              <a:t>ante</a:t>
            </a:r>
            <a:r>
              <a:rPr lang="fr-FR" sz="2400" dirty="0" smtClean="0"/>
              <a:t> </a:t>
            </a:r>
            <a:r>
              <a:rPr lang="fr-FR" sz="2400" i="1" dirty="0" err="1" smtClean="0"/>
              <a:t>partum</a:t>
            </a:r>
            <a:endParaRPr lang="fr-FR" sz="2400" i="1" dirty="0" smtClean="0"/>
          </a:p>
          <a:p>
            <a:r>
              <a:rPr lang="fr-FR" sz="2400" dirty="0" smtClean="0"/>
              <a:t>Supplément </a:t>
            </a:r>
            <a:r>
              <a:rPr lang="fr-FR" sz="2400" i="1" dirty="0" smtClean="0"/>
              <a:t>radiothérapie pédiatrique</a:t>
            </a:r>
          </a:p>
          <a:p>
            <a:r>
              <a:rPr lang="fr-FR" sz="2400" dirty="0" smtClean="0"/>
              <a:t>Suppression d’un GHS de séances de radiothérapie</a:t>
            </a:r>
          </a:p>
          <a:p>
            <a:r>
              <a:rPr lang="fr-FR" sz="2400" dirty="0" smtClean="0"/>
              <a:t>L’UDM passe du centre en Hors Centre, forfait D</a:t>
            </a:r>
          </a:p>
          <a:p>
            <a:r>
              <a:rPr lang="fr-FR" sz="2400" dirty="0" smtClean="0"/>
              <a:t>Suppression du GHS 1522</a:t>
            </a:r>
          </a:p>
          <a:p>
            <a:r>
              <a:rPr lang="fr-FR" sz="2400" dirty="0" smtClean="0"/>
              <a:t>Création de GHS dédoublés</a:t>
            </a:r>
          </a:p>
          <a:p>
            <a:pPr lvl="1"/>
            <a:r>
              <a:rPr lang="fr-FR" sz="1600" dirty="0" smtClean="0"/>
              <a:t>Radiothérapie</a:t>
            </a:r>
          </a:p>
          <a:p>
            <a:pPr lvl="1"/>
            <a:r>
              <a:rPr lang="fr-FR" sz="1600" dirty="0" smtClean="0"/>
              <a:t>Dons d’ovocytes</a:t>
            </a:r>
          </a:p>
          <a:p>
            <a:pPr lvl="1"/>
            <a:r>
              <a:rPr lang="fr-FR" sz="1600" dirty="0" smtClean="0"/>
              <a:t>Prélèvement de rein sur donneur vivant</a:t>
            </a:r>
          </a:p>
          <a:p>
            <a:pPr marL="57150" indent="0">
              <a:buNone/>
            </a:pPr>
            <a:endParaRPr lang="fr-FR" i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49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23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CMD 14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r>
              <a:rPr lang="fr-FR" sz="2800" b="1" dirty="0"/>
              <a:t>Objectifs</a:t>
            </a:r>
          </a:p>
          <a:p>
            <a:pPr>
              <a:buFont typeface="Wingdings" pitchFamily="2" charset="2"/>
              <a:buNone/>
            </a:pPr>
            <a:endParaRPr lang="fr-FR" sz="2800" b="1" dirty="0"/>
          </a:p>
          <a:p>
            <a:pPr lvl="1"/>
            <a:r>
              <a:rPr lang="fr-FR" sz="2400" dirty="0"/>
              <a:t>Meilleure description des séjours</a:t>
            </a:r>
          </a:p>
          <a:p>
            <a:pPr lvl="2"/>
            <a:r>
              <a:rPr lang="fr-FR" sz="2000" dirty="0" smtClean="0"/>
              <a:t>d’accouchements </a:t>
            </a:r>
            <a:r>
              <a:rPr lang="fr-FR" sz="2000" dirty="0"/>
              <a:t>voie basse et césariennes</a:t>
            </a:r>
          </a:p>
          <a:p>
            <a:pPr lvl="2"/>
            <a:r>
              <a:rPr lang="fr-FR" sz="2000" dirty="0"/>
              <a:t>hors accouchements (ante et post </a:t>
            </a:r>
            <a:r>
              <a:rPr lang="fr-FR" sz="2000" dirty="0" err="1"/>
              <a:t>partum</a:t>
            </a:r>
            <a:r>
              <a:rPr lang="fr-FR" sz="2000" dirty="0"/>
              <a:t>, avortements…)</a:t>
            </a:r>
          </a:p>
          <a:p>
            <a:pPr lvl="1"/>
            <a:endParaRPr lang="fr-FR" sz="2400" dirty="0"/>
          </a:p>
          <a:p>
            <a:pPr lvl="1"/>
            <a:r>
              <a:rPr lang="fr-FR" sz="2400" dirty="0"/>
              <a:t>Révision des listes de complications spécifiques</a:t>
            </a:r>
          </a:p>
          <a:p>
            <a:pPr lvl="1">
              <a:buFont typeface="Wingdings" pitchFamily="2" charset="2"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72969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7488238" cy="1116360"/>
          </a:xfrm>
        </p:spPr>
        <p:txBody>
          <a:bodyPr/>
          <a:lstStyle/>
          <a:p>
            <a:r>
              <a:rPr lang="fr-FR" dirty="0" smtClean="0"/>
              <a:t>Autres nouveautés liées à la campagne</a:t>
            </a:r>
            <a:endParaRPr lang="fr-FR" sz="36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400" dirty="0" smtClean="0"/>
              <a:t>Modification de la liste des SE</a:t>
            </a:r>
          </a:p>
          <a:p>
            <a:r>
              <a:rPr lang="fr-FR" sz="2400" dirty="0" smtClean="0"/>
              <a:t>Création d’un forfait POA</a:t>
            </a:r>
          </a:p>
          <a:p>
            <a:r>
              <a:rPr lang="fr-FR" sz="2400" dirty="0" smtClean="0"/>
              <a:t>Modification des règles de valorisation du </a:t>
            </a:r>
            <a:r>
              <a:rPr lang="fr-FR" sz="2400" dirty="0"/>
              <a:t>F</a:t>
            </a:r>
            <a:r>
              <a:rPr lang="fr-FR" sz="2400" dirty="0" smtClean="0"/>
              <a:t>AG</a:t>
            </a:r>
          </a:p>
          <a:p>
            <a:r>
              <a:rPr lang="fr-FR" sz="2400" dirty="0" smtClean="0"/>
              <a:t>AME</a:t>
            </a:r>
          </a:p>
          <a:p>
            <a:pPr marL="57150" indent="0">
              <a:buNone/>
            </a:pPr>
            <a:endParaRPr lang="fr-FR" i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50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25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Révision de la CMD 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Constat</a:t>
            </a:r>
          </a:p>
          <a:p>
            <a:pPr lvl="1"/>
            <a:r>
              <a:rPr lang="fr-FR" sz="2400" dirty="0" smtClean="0"/>
              <a:t>Problèmes concernant les séjours longs avec accouchements</a:t>
            </a:r>
          </a:p>
          <a:p>
            <a:pPr lvl="1"/>
            <a:r>
              <a:rPr lang="fr-FR" sz="2400" dirty="0" smtClean="0"/>
              <a:t>Prise en compte des niveaux de maternité</a:t>
            </a:r>
          </a:p>
          <a:p>
            <a:pPr lvl="1"/>
            <a:r>
              <a:rPr lang="fr-FR" sz="2400" dirty="0" smtClean="0"/>
              <a:t>Arbre de décision très permissif et codage des diagnostics compliqué en obstétrique du fait du </a:t>
            </a:r>
            <a:r>
              <a:rPr lang="fr-FR" sz="2400" dirty="0" err="1" smtClean="0"/>
              <a:t>multicodage</a:t>
            </a:r>
            <a:r>
              <a:rPr lang="fr-FR" sz="2400" dirty="0" smtClean="0"/>
              <a:t> obligatoire</a:t>
            </a:r>
            <a:endParaRPr lang="fr-FR" sz="240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6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92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Accouchements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15616" y="1844824"/>
            <a:ext cx="7772400" cy="4114800"/>
          </a:xfrm>
        </p:spPr>
        <p:txBody>
          <a:bodyPr/>
          <a:lstStyle/>
          <a:p>
            <a:r>
              <a:rPr lang="fr-FR" sz="2400" b="1" dirty="0" smtClean="0"/>
              <a:t>Subdivision des accouchements selon :</a:t>
            </a:r>
          </a:p>
          <a:p>
            <a:pPr lvl="1"/>
            <a:r>
              <a:rPr lang="fr-FR" sz="2400" dirty="0" smtClean="0"/>
              <a:t>Grossesse unique ou non</a:t>
            </a:r>
          </a:p>
          <a:p>
            <a:pPr lvl="1"/>
            <a:r>
              <a:rPr lang="fr-FR" sz="2400" dirty="0" smtClean="0"/>
              <a:t>Première grossesse ou non (parité)</a:t>
            </a:r>
          </a:p>
          <a:p>
            <a:pPr lvl="1"/>
            <a:r>
              <a:rPr lang="fr-FR" sz="2400" dirty="0" smtClean="0"/>
              <a:t>Enfant né vivant ou non</a:t>
            </a:r>
          </a:p>
          <a:p>
            <a:pPr lvl="1"/>
            <a:r>
              <a:rPr lang="fr-FR" sz="2400" dirty="0" smtClean="0"/>
              <a:t>Accouchement dans l’établissement ou sur le trajet pour l’atteindre</a:t>
            </a:r>
          </a:p>
          <a:p>
            <a:pPr lvl="1"/>
            <a:r>
              <a:rPr lang="fr-FR" sz="2400" dirty="0" err="1" smtClean="0"/>
              <a:t>Itv</a:t>
            </a:r>
            <a:r>
              <a:rPr lang="fr-FR" sz="2400" dirty="0" smtClean="0"/>
              <a:t> chirurgicale ou non dans le cadre des  accouchements VB unique</a:t>
            </a:r>
          </a:p>
          <a:p>
            <a:r>
              <a:rPr lang="fr-FR" sz="2400" b="1" dirty="0" smtClean="0"/>
              <a:t>Verrouillage de l’arbre de décision : </a:t>
            </a:r>
            <a:r>
              <a:rPr lang="fr-FR" sz="2400" dirty="0" smtClean="0"/>
              <a:t>légèrement amélioré</a:t>
            </a:r>
          </a:p>
          <a:p>
            <a:pPr lvl="1"/>
            <a:endParaRPr lang="fr-FR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7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32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56792"/>
            <a:ext cx="7772400" cy="1843335"/>
          </a:xfrm>
        </p:spPr>
        <p:txBody>
          <a:bodyPr/>
          <a:lstStyle/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I</a:t>
            </a:r>
            <a:r>
              <a:rPr lang="fr-FR" sz="2000" dirty="0" smtClean="0"/>
              <a:t>solement </a:t>
            </a:r>
            <a:r>
              <a:rPr lang="fr-FR" sz="2000" dirty="0"/>
              <a:t>des journées ante </a:t>
            </a:r>
            <a:r>
              <a:rPr lang="fr-FR" sz="2000" dirty="0" err="1"/>
              <a:t>partum</a:t>
            </a:r>
            <a:r>
              <a:rPr lang="fr-FR" sz="2000" dirty="0"/>
              <a:t> </a:t>
            </a:r>
            <a:r>
              <a:rPr lang="fr-FR" sz="2000" dirty="0" smtClean="0"/>
              <a:t>au-delà de 2 jours avant accouchement : </a:t>
            </a:r>
            <a:endParaRPr lang="fr-FR" sz="2000" dirty="0"/>
          </a:p>
          <a:p>
            <a:pPr lvl="2"/>
            <a:r>
              <a:rPr lang="fr-FR" sz="1800" dirty="0"/>
              <a:t>impact : non prise en compte des affections de l’ante </a:t>
            </a:r>
            <a:r>
              <a:rPr lang="fr-FR" sz="1800" dirty="0" err="1"/>
              <a:t>partum</a:t>
            </a:r>
            <a:r>
              <a:rPr lang="fr-FR" sz="1800" dirty="0"/>
              <a:t> dans les niveaux de </a:t>
            </a:r>
            <a:r>
              <a:rPr lang="fr-FR" sz="1800" dirty="0" smtClean="0"/>
              <a:t>complications</a:t>
            </a:r>
            <a:endParaRPr lang="fr-FR" sz="1800" dirty="0"/>
          </a:p>
          <a:p>
            <a:pPr lvl="1">
              <a:buFont typeface="Wingdings" pitchFamily="2" charset="2"/>
              <a:buNone/>
            </a:pPr>
            <a:endParaRPr lang="fr-FR" sz="20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Accouchements et période ante </a:t>
            </a:r>
            <a:r>
              <a:rPr lang="fr-FR" dirty="0" err="1" smtClean="0"/>
              <a:t>partum</a:t>
            </a:r>
            <a:r>
              <a:rPr lang="fr-FR" dirty="0" smtClean="0"/>
              <a:t> longue</a:t>
            </a:r>
            <a:endParaRPr lang="fr-FR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400425"/>
            <a:ext cx="5753100" cy="351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5157788"/>
            <a:ext cx="18716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fr-FR" sz="1400"/>
              <a:t>600 000j /3 ans donc 200 000j /an</a:t>
            </a:r>
          </a:p>
        </p:txBody>
      </p:sp>
    </p:spTree>
    <p:extLst>
      <p:ext uri="{BB962C8B-B14F-4D97-AF65-F5344CB8AC3E}">
        <p14:creationId xmlns:p14="http://schemas.microsoft.com/office/powerpoint/2010/main" xmlns="" val="16873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88" y="188913"/>
            <a:ext cx="7794625" cy="1007839"/>
          </a:xfrm>
        </p:spPr>
        <p:txBody>
          <a:bodyPr/>
          <a:lstStyle/>
          <a:p>
            <a:r>
              <a:rPr lang="fr-FR" sz="4000" dirty="0"/>
              <a:t>CMD </a:t>
            </a:r>
            <a:r>
              <a:rPr lang="fr-FR" sz="4000" dirty="0" smtClean="0"/>
              <a:t>14</a:t>
            </a:r>
            <a:r>
              <a:rPr lang="fr-FR" sz="4000" b="1" dirty="0"/>
              <a:t> </a:t>
            </a:r>
            <a:r>
              <a:rPr lang="fr-FR" sz="4000" b="1" dirty="0" smtClean="0"/>
              <a:t>: </a:t>
            </a:r>
            <a:r>
              <a:rPr lang="fr-FR" dirty="0" smtClean="0"/>
              <a:t>le</a:t>
            </a:r>
            <a:r>
              <a:rPr lang="fr-FR" sz="3600" dirty="0" smtClean="0"/>
              <a:t>s </a:t>
            </a:r>
            <a:r>
              <a:rPr lang="fr-FR" sz="3600" dirty="0"/>
              <a:t>niveaux de sévérité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96752"/>
            <a:ext cx="7772400" cy="5184576"/>
          </a:xfrm>
        </p:spPr>
        <p:txBody>
          <a:bodyPr/>
          <a:lstStyle/>
          <a:p>
            <a:r>
              <a:rPr lang="fr-FR" sz="2400" dirty="0"/>
              <a:t>4 niveaux de sévérité sont créés dès que la construction le </a:t>
            </a:r>
            <a:r>
              <a:rPr lang="fr-FR" sz="2400" dirty="0" smtClean="0"/>
              <a:t>permet </a:t>
            </a:r>
          </a:p>
          <a:p>
            <a:r>
              <a:rPr lang="fr-FR" sz="2400" dirty="0" smtClean="0"/>
              <a:t>Accès </a:t>
            </a:r>
            <a:r>
              <a:rPr lang="fr-FR" sz="2400" dirty="0"/>
              <a:t>aux niveaux de sévérité par : </a:t>
            </a:r>
          </a:p>
          <a:p>
            <a:pPr lvl="1"/>
            <a:r>
              <a:rPr lang="fr-FR" sz="2000" dirty="0"/>
              <a:t>des listes spécifiques aux accouchements, aux césariennes, aux GEU et à l’ante et au post </a:t>
            </a:r>
            <a:r>
              <a:rPr lang="fr-FR" sz="2000" dirty="0" err="1"/>
              <a:t>partum</a:t>
            </a:r>
            <a:endParaRPr lang="fr-FR" sz="2000" dirty="0"/>
          </a:p>
          <a:p>
            <a:pPr lvl="1"/>
            <a:r>
              <a:rPr lang="fr-FR" sz="2000" dirty="0"/>
              <a:t>Age gestationnel = équivalent CMA</a:t>
            </a:r>
          </a:p>
          <a:p>
            <a:pPr lvl="2"/>
            <a:r>
              <a:rPr lang="fr-FR" sz="1800" dirty="0"/>
              <a:t>Effet différent selon l’âge gestationnel</a:t>
            </a:r>
          </a:p>
          <a:p>
            <a:pPr lvl="2"/>
            <a:r>
              <a:rPr lang="fr-FR" sz="1800" dirty="0"/>
              <a:t>Effet différent selon les racines</a:t>
            </a:r>
          </a:p>
          <a:p>
            <a:pPr lvl="3"/>
            <a:r>
              <a:rPr lang="fr-FR" sz="1600" dirty="0"/>
              <a:t>même principe que l’effet âge dans les niveaux 1, 2, 3, 4 dans les autres CMD</a:t>
            </a:r>
          </a:p>
          <a:p>
            <a:pPr lvl="1">
              <a:buClr>
                <a:srgbClr val="FF0000"/>
              </a:buClr>
            </a:pPr>
            <a:r>
              <a:rPr lang="fr-FR" sz="2000" dirty="0" smtClean="0">
                <a:solidFill>
                  <a:srgbClr val="000000"/>
                </a:solidFill>
              </a:rPr>
              <a:t>Durée minimale de séjour identique à la V11c : </a:t>
            </a:r>
          </a:p>
          <a:p>
            <a:pPr lvl="2">
              <a:buClr>
                <a:srgbClr val="FF0000"/>
              </a:buClr>
            </a:pPr>
            <a:r>
              <a:rPr lang="fr-FR" sz="1600" dirty="0" smtClean="0">
                <a:solidFill>
                  <a:srgbClr val="000000"/>
                </a:solidFill>
              </a:rPr>
              <a:t>≥ 3 jours pour le </a:t>
            </a:r>
            <a:r>
              <a:rPr lang="fr-FR" sz="1600" dirty="0" err="1" smtClean="0">
                <a:solidFill>
                  <a:srgbClr val="000000"/>
                </a:solidFill>
              </a:rPr>
              <a:t>niv</a:t>
            </a:r>
            <a:r>
              <a:rPr lang="fr-FR" sz="1600" dirty="0" smtClean="0">
                <a:solidFill>
                  <a:srgbClr val="000000"/>
                </a:solidFill>
              </a:rPr>
              <a:t> B, </a:t>
            </a:r>
          </a:p>
          <a:p>
            <a:pPr lvl="2">
              <a:buClr>
                <a:srgbClr val="FF0000"/>
              </a:buClr>
            </a:pPr>
            <a:r>
              <a:rPr lang="fr-FR" sz="1600" dirty="0" smtClean="0">
                <a:solidFill>
                  <a:srgbClr val="000000"/>
                </a:solidFill>
              </a:rPr>
              <a:t>≥ 4 jours pour le </a:t>
            </a:r>
            <a:r>
              <a:rPr lang="fr-FR" sz="1600" dirty="0" err="1" smtClean="0">
                <a:solidFill>
                  <a:srgbClr val="000000"/>
                </a:solidFill>
              </a:rPr>
              <a:t>niv</a:t>
            </a:r>
            <a:r>
              <a:rPr lang="fr-FR" sz="1600" dirty="0" smtClean="0">
                <a:solidFill>
                  <a:srgbClr val="000000"/>
                </a:solidFill>
              </a:rPr>
              <a:t> C,</a:t>
            </a:r>
          </a:p>
          <a:p>
            <a:pPr lvl="2">
              <a:buClr>
                <a:srgbClr val="FF0000"/>
              </a:buClr>
            </a:pPr>
            <a:r>
              <a:rPr lang="fr-FR" sz="1600" dirty="0" smtClean="0">
                <a:solidFill>
                  <a:srgbClr val="000000"/>
                </a:solidFill>
              </a:rPr>
              <a:t>et ≥ 5 jours pour le </a:t>
            </a:r>
            <a:r>
              <a:rPr lang="fr-FR" sz="1600" dirty="0" err="1" smtClean="0">
                <a:solidFill>
                  <a:srgbClr val="000000"/>
                </a:solidFill>
              </a:rPr>
              <a:t>niv</a:t>
            </a:r>
            <a:r>
              <a:rPr lang="fr-FR" sz="1600" dirty="0" smtClean="0">
                <a:solidFill>
                  <a:srgbClr val="000000"/>
                </a:solidFill>
              </a:rPr>
              <a:t> D</a:t>
            </a:r>
            <a:endParaRPr lang="fr-FR" sz="1600" dirty="0">
              <a:solidFill>
                <a:srgbClr val="000000"/>
              </a:solidFill>
            </a:endParaRPr>
          </a:p>
          <a:p>
            <a:pPr lvl="1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BA20-B00F-4E41-AE8F-F0475D37AAE9}" type="slidenum">
              <a:rPr lang="fr-FR" smtClean="0">
                <a:solidFill>
                  <a:srgbClr val="000000"/>
                </a:solidFill>
              </a:rPr>
              <a:pPr/>
              <a:t>9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4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sion">
  <a:themeElements>
    <a:clrScheme name="Fusion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FFFFFF"/>
        </a:solidFill>
        <a:ln w="9525">
          <a:solidFill>
            <a:srgbClr val="000000"/>
          </a:solidFill>
          <a:miter lim="800000"/>
          <a:headEnd/>
          <a:tailEnd/>
        </a:ln>
      </a:spPr>
      <a:bodyPr anchor="ctr"/>
      <a:lstStyle>
        <a:defPPr>
          <a:lnSpc>
            <a:spcPct val="115000"/>
          </a:lnSpc>
          <a:spcAft>
            <a:spcPts val="1000"/>
          </a:spcAft>
          <a:defRPr sz="1100" dirty="0">
            <a:effectLst/>
            <a:latin typeface="Calibri"/>
            <a:ea typeface="Calibri"/>
            <a:cs typeface="Times New Roman"/>
          </a:defRPr>
        </a:defPPr>
      </a:lstStyle>
    </a:txDef>
  </a:objectDefaults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Fusion">
  <a:themeElements>
    <a:clrScheme name="Fusion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1744</TotalTime>
  <Words>2771</Words>
  <Application>Microsoft Office PowerPoint</Application>
  <PresentationFormat>Affichage à l'écran (4:3)</PresentationFormat>
  <Paragraphs>1283</Paragraphs>
  <Slides>50</Slides>
  <Notes>12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3" baseType="lpstr">
      <vt:lpstr>Fusion</vt:lpstr>
      <vt:lpstr>1_Fusion</vt:lpstr>
      <vt:lpstr>Image Bitmap</vt:lpstr>
      <vt:lpstr>Classification des GHM : version 11d </vt:lpstr>
      <vt:lpstr>La version 11d </vt:lpstr>
      <vt:lpstr>Révision des CMD 14 et 15</vt:lpstr>
      <vt:lpstr>La CMD 14</vt:lpstr>
      <vt:lpstr>La CMD 14</vt:lpstr>
      <vt:lpstr>Révision de la CMD 14</vt:lpstr>
      <vt:lpstr>Accouchements</vt:lpstr>
      <vt:lpstr>Accouchements et période ante partum longue</vt:lpstr>
      <vt:lpstr>CMD 14 : les niveaux de sévérité</vt:lpstr>
      <vt:lpstr>Rôle de l’âge gestationnel : exemple</vt:lpstr>
      <vt:lpstr>Rôle de l’âge gestationnel : exemple</vt:lpstr>
      <vt:lpstr>Diapositive 12</vt:lpstr>
      <vt:lpstr>Séjours autres qu’accouchements</vt:lpstr>
      <vt:lpstr>Diapositive 14</vt:lpstr>
      <vt:lpstr>La CM 15</vt:lpstr>
      <vt:lpstr>La CMD 15 à l’étranger</vt:lpstr>
      <vt:lpstr>La CMD 15 en V11c</vt:lpstr>
      <vt:lpstr>La CM 15 en V11d</vt:lpstr>
      <vt:lpstr>Récapitulatif CM 15  Situation après application de l’algorithme</vt:lpstr>
      <vt:lpstr>CM 15 : les nouvelles racines</vt:lpstr>
      <vt:lpstr>Diapositive 21</vt:lpstr>
      <vt:lpstr>La CM 15 : les nouvelles racines</vt:lpstr>
      <vt:lpstr>les 10 groupes de nouveau-nés</vt:lpstr>
      <vt:lpstr>Les mort-nés</vt:lpstr>
      <vt:lpstr>La chirurgie de la CM 15</vt:lpstr>
      <vt:lpstr>Décès et transferts de la CM 15</vt:lpstr>
      <vt:lpstr>Les niveaux de sévérité</vt:lpstr>
      <vt:lpstr>Diapositive 28</vt:lpstr>
      <vt:lpstr>La CM 15 : impact</vt:lpstr>
      <vt:lpstr>Autres changements</vt:lpstr>
      <vt:lpstr>GHM en « J » : création,  segmentation, suppression</vt:lpstr>
      <vt:lpstr>GHM en « T » </vt:lpstr>
      <vt:lpstr>Séances</vt:lpstr>
      <vt:lpstr>Divers</vt:lpstr>
      <vt:lpstr>Applicables à partir du 1er mars 2012</vt:lpstr>
      <vt:lpstr>Modifications du recueil : nouvelles UM</vt:lpstr>
      <vt:lpstr>Modifications du recueil : le nouveau-né</vt:lpstr>
      <vt:lpstr>Modifications du recueil : le nouveau-né</vt:lpstr>
      <vt:lpstr>Modifications du recueil : le mort-né</vt:lpstr>
      <vt:lpstr>Provenance « R »</vt:lpstr>
      <vt:lpstr>Guide méthodologique : nouveautés du chapitre IV</vt:lpstr>
      <vt:lpstr>Guide méthodologique : nouveautés du chapitre IV</vt:lpstr>
      <vt:lpstr>Groupe B95–B98 Agents d'infections bactériennes, virales et autres</vt:lpstr>
      <vt:lpstr>Groupe U80–U89 Agents bactériens résistant aux antibiotiques </vt:lpstr>
      <vt:lpstr>Situation clinique de traitement</vt:lpstr>
      <vt:lpstr>Situation clinique de traitement</vt:lpstr>
      <vt:lpstr>Traitement partagé</vt:lpstr>
      <vt:lpstr>Date de l’hospitalisation</vt:lpstr>
      <vt:lpstr>Autres nouveautés liées à la campagne</vt:lpstr>
      <vt:lpstr>Autres nouveautés liées à la campagne</vt:lpstr>
    </vt:vector>
  </TitlesOfParts>
  <Company>ATIH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des GHM : version 11d CMD 14 et 15</dc:title>
  <dc:creator> </dc:creator>
  <cp:lastModifiedBy>CR600</cp:lastModifiedBy>
  <cp:revision>62</cp:revision>
  <dcterms:created xsi:type="dcterms:W3CDTF">2012-03-05T12:45:26Z</dcterms:created>
  <dcterms:modified xsi:type="dcterms:W3CDTF">2012-05-24T11:08:18Z</dcterms:modified>
</cp:coreProperties>
</file>