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2" r:id="rId2"/>
    <p:sldId id="367" r:id="rId3"/>
    <p:sldId id="368" r:id="rId4"/>
    <p:sldId id="349" r:id="rId5"/>
    <p:sldId id="369" r:id="rId6"/>
    <p:sldId id="370" r:id="rId7"/>
    <p:sldId id="374" r:id="rId8"/>
    <p:sldId id="371" r:id="rId9"/>
    <p:sldId id="373" r:id="rId10"/>
    <p:sldId id="372" r:id="rId11"/>
    <p:sldId id="375" r:id="rId12"/>
    <p:sldId id="363" r:id="rId13"/>
  </p:sldIdLst>
  <p:sldSz cx="9144000" cy="6858000" type="screen4x3"/>
  <p:notesSz cx="6845300" cy="100457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-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CC66"/>
    <a:srgbClr val="CC0000"/>
    <a:srgbClr val="FF5050"/>
    <a:srgbClr val="FF6600"/>
    <a:srgbClr val="06D2B5"/>
    <a:srgbClr val="07F7D5"/>
    <a:srgbClr val="000099"/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69" autoAdjust="0"/>
    <p:restoredTop sz="90929"/>
  </p:normalViewPr>
  <p:slideViewPr>
    <p:cSldViewPr snapToGrid="0">
      <p:cViewPr>
        <p:scale>
          <a:sx n="75" d="100"/>
          <a:sy n="75" d="100"/>
        </p:scale>
        <p:origin x="-8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816" y="-72"/>
      </p:cViewPr>
      <p:guideLst>
        <p:guide orient="horz" pos="3163"/>
        <p:guide pos="215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t" anchorCtr="0" compatLnSpc="1">
            <a:prstTxWarp prst="textNoShape">
              <a:avLst/>
            </a:prstTxWarp>
          </a:bodyPr>
          <a:lstStyle>
            <a:lvl1pPr defTabSz="927100">
              <a:defRPr sz="1000" i="1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t" anchorCtr="0" compatLnSpc="1">
            <a:prstTxWarp prst="textNoShape">
              <a:avLst/>
            </a:prstTxWarp>
          </a:bodyPr>
          <a:lstStyle>
            <a:lvl1pPr algn="r" defTabSz="927100">
              <a:defRPr sz="1000" i="1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42463"/>
            <a:ext cx="296703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b" anchorCtr="0" compatLnSpc="1">
            <a:prstTxWarp prst="textNoShape">
              <a:avLst/>
            </a:prstTxWarp>
          </a:bodyPr>
          <a:lstStyle>
            <a:lvl1pPr defTabSz="927100">
              <a:defRPr sz="1000" i="1"/>
            </a:lvl1pPr>
          </a:lstStyle>
          <a:p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9542463"/>
            <a:ext cx="296703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000" i="1"/>
            </a:lvl1pPr>
          </a:lstStyle>
          <a:p>
            <a:fld id="{098C0355-E9BA-4CE9-9CB9-80E24EF8DA62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035300" y="9564688"/>
            <a:ext cx="7715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500" tIns="45055" rIns="88500" bIns="45055">
            <a:spAutoFit/>
          </a:bodyPr>
          <a:lstStyle/>
          <a:p>
            <a:pPr algn="ctr" defTabSz="881063">
              <a:lnSpc>
                <a:spcPct val="90000"/>
              </a:lnSpc>
            </a:pPr>
            <a:r>
              <a:rPr lang="fr-FR" sz="1200">
                <a:latin typeface="Arial" charset="0"/>
              </a:rPr>
              <a:t>Page </a:t>
            </a:r>
            <a:fld id="{B5BF4D70-88F3-4941-894C-E839E64F417F}" type="slidenum">
              <a:rPr lang="fr-FR" sz="1200">
                <a:latin typeface="Arial" charset="0"/>
              </a:rPr>
              <a:pPr algn="ctr" defTabSz="881063">
                <a:lnSpc>
                  <a:spcPct val="90000"/>
                </a:lnSpc>
              </a:pPr>
              <a:t>‹N°›</a:t>
            </a:fld>
            <a:endParaRPr lang="fr-FR" sz="12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t" anchorCtr="0" compatLnSpc="1">
            <a:prstTxWarp prst="textNoShape">
              <a:avLst/>
            </a:prstTxWarp>
          </a:bodyPr>
          <a:lstStyle>
            <a:lvl1pPr defTabSz="771525">
              <a:defRPr sz="1000" i="1"/>
            </a:lvl1pPr>
          </a:lstStyle>
          <a:p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t" anchorCtr="0" compatLnSpc="1">
            <a:prstTxWarp prst="textNoShape">
              <a:avLst/>
            </a:prstTxWarp>
          </a:bodyPr>
          <a:lstStyle>
            <a:lvl1pPr algn="r" defTabSz="771525">
              <a:defRPr sz="1000" i="1"/>
            </a:lvl1pPr>
          </a:lstStyle>
          <a:p>
            <a:endParaRPr lang="fr-F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42463"/>
            <a:ext cx="296703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b" anchorCtr="0" compatLnSpc="1">
            <a:prstTxWarp prst="textNoShape">
              <a:avLst/>
            </a:prstTxWarp>
          </a:bodyPr>
          <a:lstStyle>
            <a:lvl1pPr defTabSz="771525">
              <a:defRPr sz="1000" i="1"/>
            </a:lvl1pPr>
          </a:lstStyle>
          <a:p>
            <a:endParaRPr 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9542463"/>
            <a:ext cx="296703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09" tIns="0" rIns="19309" bIns="0" numCol="1" anchor="b" anchorCtr="0" compatLnSpc="1">
            <a:prstTxWarp prst="textNoShape">
              <a:avLst/>
            </a:prstTxWarp>
          </a:bodyPr>
          <a:lstStyle>
            <a:lvl1pPr algn="r" defTabSz="771525">
              <a:defRPr sz="1000" i="1"/>
            </a:lvl1pPr>
          </a:lstStyle>
          <a:p>
            <a:fld id="{3066E135-CBF9-46E2-BDFA-400E18264FE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36888" y="9564688"/>
            <a:ext cx="76993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500" tIns="45055" rIns="88500" bIns="45055">
            <a:spAutoFit/>
          </a:bodyPr>
          <a:lstStyle/>
          <a:p>
            <a:pPr algn="ctr" defTabSz="881063">
              <a:lnSpc>
                <a:spcPct val="90000"/>
              </a:lnSpc>
            </a:pPr>
            <a:r>
              <a:rPr lang="fr-FR" sz="1200">
                <a:latin typeface="Arial" charset="0"/>
              </a:rPr>
              <a:t>Page </a:t>
            </a:r>
            <a:fld id="{45020405-7B9C-41D6-A74C-5F0FE496FA19}" type="slidenum">
              <a:rPr lang="fr-FR" sz="1200">
                <a:latin typeface="Arial" charset="0"/>
              </a:rPr>
              <a:pPr algn="ctr" defTabSz="881063">
                <a:lnSpc>
                  <a:spcPct val="90000"/>
                </a:lnSpc>
              </a:pPr>
              <a:t>‹N°›</a:t>
            </a:fld>
            <a:endParaRPr lang="fr-FR" sz="1200">
              <a:latin typeface="Arial" charset="0"/>
            </a:endParaRP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60413"/>
            <a:ext cx="5003800" cy="3752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72025"/>
            <a:ext cx="5014913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8" tIns="46664" rIns="93328" bIns="46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Corps du texte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A41-57EB-45C7-8F89-981F8AAC0DA4}" type="slidenum">
              <a:rPr lang="fr-FR"/>
              <a:pPr/>
              <a:t>1</a:t>
            </a:fld>
            <a:endParaRPr lang="fr-FR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4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5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6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8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9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10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4B52A-EE2E-4F89-B364-BD3385ACBA67}" type="slidenum">
              <a:rPr lang="fr-FR"/>
              <a:pPr/>
              <a:t>11</a:t>
            </a:fld>
            <a:endParaRPr lang="fr-FR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526F8B-A035-45A4-BF44-A6AD6D891943}" type="slidenum">
              <a:rPr lang="fr-FR"/>
              <a:pPr/>
              <a:t>12</a:t>
            </a:fld>
            <a:endParaRPr lang="fr-FR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3263" y="6248400"/>
            <a:ext cx="189865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endParaRPr lang="fr-F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5475" y="6248400"/>
            <a:ext cx="281305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endParaRPr lang="fr-F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2088" y="6248400"/>
            <a:ext cx="189865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92914125-B84D-423C-AE8A-ED65FBF7615C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06525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ctrTitle"/>
          </p:nvPr>
        </p:nvSpPr>
        <p:spPr bwMode="auto">
          <a:xfrm>
            <a:off x="703263" y="2286000"/>
            <a:ext cx="773747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GB"/>
              <a:t>Cliquez pour modifier le style du titre du masque</a:t>
            </a:r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552450" y="1295400"/>
            <a:ext cx="785336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4411663" y="579438"/>
            <a:ext cx="3959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/>
            <a:endParaRPr lang="fr-FR" b="1">
              <a:latin typeface="Futura" charset="0"/>
            </a:endParaRPr>
          </a:p>
          <a:p>
            <a:pPr algn="r"/>
            <a:endParaRPr lang="fr-FR" b="1">
              <a:latin typeface="Futura" charset="0"/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7639050" y="6283325"/>
            <a:ext cx="30797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fld id="{0B125DDB-4BFE-40F0-B226-F2D2A5C9976B}" type="slidenum">
              <a:rPr lang="fr-FR" sz="800">
                <a:latin typeface="Futura" charset="0"/>
              </a:rPr>
              <a:pPr/>
              <a:t>‹N°›</a:t>
            </a:fld>
            <a:endParaRPr lang="fr-FR" sz="800">
              <a:latin typeface="Futura" charset="0"/>
            </a:endParaRPr>
          </a:p>
        </p:txBody>
      </p:sp>
      <p:grpSp>
        <p:nvGrpSpPr>
          <p:cNvPr id="53260" name="Group 12"/>
          <p:cNvGrpSpPr>
            <a:grpSpLocks/>
          </p:cNvGrpSpPr>
          <p:nvPr/>
        </p:nvGrpSpPr>
        <p:grpSpPr bwMode="auto">
          <a:xfrm>
            <a:off x="7899400" y="165100"/>
            <a:ext cx="1244600" cy="1123950"/>
            <a:chOff x="4544" y="912"/>
            <a:chExt cx="1619" cy="1137"/>
          </a:xfrm>
        </p:grpSpPr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4544" y="912"/>
              <a:ext cx="1433" cy="1137"/>
              <a:chOff x="324" y="2127"/>
              <a:chExt cx="2832" cy="1977"/>
            </a:xfrm>
          </p:grpSpPr>
          <p:sp>
            <p:nvSpPr>
              <p:cNvPr id="53262" name="Rectangle 14"/>
              <p:cNvSpPr>
                <a:spLocks noChangeArrowheads="1"/>
              </p:cNvSpPr>
              <p:nvPr/>
            </p:nvSpPr>
            <p:spPr bwMode="auto">
              <a:xfrm>
                <a:off x="324" y="2127"/>
                <a:ext cx="2758" cy="41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3263" name="Rectangle 15"/>
              <p:cNvSpPr>
                <a:spLocks noChangeArrowheads="1"/>
              </p:cNvSpPr>
              <p:nvPr/>
            </p:nvSpPr>
            <p:spPr bwMode="auto">
              <a:xfrm>
                <a:off x="324" y="2625"/>
                <a:ext cx="2758" cy="14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3264" name="Freeform 16"/>
              <p:cNvSpPr>
                <a:spLocks/>
              </p:cNvSpPr>
              <p:nvPr/>
            </p:nvSpPr>
            <p:spPr bwMode="auto">
              <a:xfrm>
                <a:off x="817" y="3312"/>
                <a:ext cx="368" cy="272"/>
              </a:xfrm>
              <a:custGeom>
                <a:avLst/>
                <a:gdLst/>
                <a:ahLst/>
                <a:cxnLst>
                  <a:cxn ang="0">
                    <a:pos x="181" y="69"/>
                  </a:cxn>
                  <a:cxn ang="0">
                    <a:pos x="188" y="61"/>
                  </a:cxn>
                  <a:cxn ang="0">
                    <a:pos x="186" y="57"/>
                  </a:cxn>
                  <a:cxn ang="0">
                    <a:pos x="185" y="54"/>
                  </a:cxn>
                  <a:cxn ang="0">
                    <a:pos x="185" y="51"/>
                  </a:cxn>
                  <a:cxn ang="0">
                    <a:pos x="183" y="48"/>
                  </a:cxn>
                  <a:cxn ang="0">
                    <a:pos x="181" y="45"/>
                  </a:cxn>
                  <a:cxn ang="0">
                    <a:pos x="188" y="34"/>
                  </a:cxn>
                  <a:cxn ang="0">
                    <a:pos x="188" y="32"/>
                  </a:cxn>
                  <a:cxn ang="0">
                    <a:pos x="183" y="24"/>
                  </a:cxn>
                  <a:cxn ang="0">
                    <a:pos x="184" y="22"/>
                  </a:cxn>
                  <a:cxn ang="0">
                    <a:pos x="185" y="20"/>
                  </a:cxn>
                  <a:cxn ang="0">
                    <a:pos x="184" y="18"/>
                  </a:cxn>
                  <a:cxn ang="0">
                    <a:pos x="183" y="15"/>
                  </a:cxn>
                  <a:cxn ang="0">
                    <a:pos x="184" y="13"/>
                  </a:cxn>
                  <a:cxn ang="0">
                    <a:pos x="185" y="10"/>
                  </a:cxn>
                  <a:cxn ang="0">
                    <a:pos x="176" y="2"/>
                  </a:cxn>
                  <a:cxn ang="0">
                    <a:pos x="179" y="1"/>
                  </a:cxn>
                  <a:cxn ang="0">
                    <a:pos x="175" y="1"/>
                  </a:cxn>
                  <a:cxn ang="0">
                    <a:pos x="166" y="4"/>
                  </a:cxn>
                  <a:cxn ang="0">
                    <a:pos x="156" y="7"/>
                  </a:cxn>
                  <a:cxn ang="0">
                    <a:pos x="146" y="10"/>
                  </a:cxn>
                  <a:cxn ang="0">
                    <a:pos x="136" y="12"/>
                  </a:cxn>
                  <a:cxn ang="0">
                    <a:pos x="126" y="15"/>
                  </a:cxn>
                  <a:cxn ang="0">
                    <a:pos x="115" y="17"/>
                  </a:cxn>
                  <a:cxn ang="0">
                    <a:pos x="105" y="20"/>
                  </a:cxn>
                  <a:cxn ang="0">
                    <a:pos x="95" y="22"/>
                  </a:cxn>
                  <a:cxn ang="0">
                    <a:pos x="85" y="25"/>
                  </a:cxn>
                  <a:cxn ang="0">
                    <a:pos x="76" y="28"/>
                  </a:cxn>
                  <a:cxn ang="0">
                    <a:pos x="66" y="31"/>
                  </a:cxn>
                  <a:cxn ang="0">
                    <a:pos x="57" y="34"/>
                  </a:cxn>
                  <a:cxn ang="0">
                    <a:pos x="48" y="38"/>
                  </a:cxn>
                  <a:cxn ang="0">
                    <a:pos x="39" y="41"/>
                  </a:cxn>
                  <a:cxn ang="0">
                    <a:pos x="31" y="45"/>
                  </a:cxn>
                  <a:cxn ang="0">
                    <a:pos x="0" y="132"/>
                  </a:cxn>
                  <a:cxn ang="0">
                    <a:pos x="2" y="132"/>
                  </a:cxn>
                </a:cxnLst>
                <a:rect l="0" t="0" r="r" b="b"/>
                <a:pathLst>
                  <a:path w="189" h="134">
                    <a:moveTo>
                      <a:pt x="4" y="133"/>
                    </a:moveTo>
                    <a:lnTo>
                      <a:pt x="181" y="69"/>
                    </a:lnTo>
                    <a:lnTo>
                      <a:pt x="188" y="62"/>
                    </a:lnTo>
                    <a:lnTo>
                      <a:pt x="188" y="61"/>
                    </a:lnTo>
                    <a:lnTo>
                      <a:pt x="187" y="59"/>
                    </a:lnTo>
                    <a:lnTo>
                      <a:pt x="186" y="57"/>
                    </a:lnTo>
                    <a:lnTo>
                      <a:pt x="186" y="55"/>
                    </a:lnTo>
                    <a:lnTo>
                      <a:pt x="185" y="54"/>
                    </a:lnTo>
                    <a:lnTo>
                      <a:pt x="186" y="53"/>
                    </a:lnTo>
                    <a:lnTo>
                      <a:pt x="185" y="51"/>
                    </a:lnTo>
                    <a:lnTo>
                      <a:pt x="185" y="49"/>
                    </a:lnTo>
                    <a:lnTo>
                      <a:pt x="183" y="48"/>
                    </a:lnTo>
                    <a:lnTo>
                      <a:pt x="182" y="46"/>
                    </a:lnTo>
                    <a:lnTo>
                      <a:pt x="181" y="45"/>
                    </a:lnTo>
                    <a:lnTo>
                      <a:pt x="181" y="43"/>
                    </a:lnTo>
                    <a:lnTo>
                      <a:pt x="188" y="34"/>
                    </a:lnTo>
                    <a:lnTo>
                      <a:pt x="188" y="33"/>
                    </a:lnTo>
                    <a:lnTo>
                      <a:pt x="188" y="32"/>
                    </a:lnTo>
                    <a:lnTo>
                      <a:pt x="188" y="31"/>
                    </a:lnTo>
                    <a:lnTo>
                      <a:pt x="183" y="24"/>
                    </a:lnTo>
                    <a:lnTo>
                      <a:pt x="183" y="23"/>
                    </a:lnTo>
                    <a:lnTo>
                      <a:pt x="184" y="22"/>
                    </a:lnTo>
                    <a:lnTo>
                      <a:pt x="184" y="21"/>
                    </a:lnTo>
                    <a:lnTo>
                      <a:pt x="185" y="20"/>
                    </a:lnTo>
                    <a:lnTo>
                      <a:pt x="184" y="19"/>
                    </a:lnTo>
                    <a:lnTo>
                      <a:pt x="184" y="18"/>
                    </a:lnTo>
                    <a:lnTo>
                      <a:pt x="183" y="16"/>
                    </a:lnTo>
                    <a:lnTo>
                      <a:pt x="183" y="15"/>
                    </a:lnTo>
                    <a:lnTo>
                      <a:pt x="183" y="14"/>
                    </a:lnTo>
                    <a:lnTo>
                      <a:pt x="184" y="13"/>
                    </a:lnTo>
                    <a:lnTo>
                      <a:pt x="184" y="12"/>
                    </a:lnTo>
                    <a:lnTo>
                      <a:pt x="185" y="10"/>
                    </a:lnTo>
                    <a:lnTo>
                      <a:pt x="175" y="3"/>
                    </a:lnTo>
                    <a:lnTo>
                      <a:pt x="176" y="2"/>
                    </a:lnTo>
                    <a:lnTo>
                      <a:pt x="177" y="2"/>
                    </a:lnTo>
                    <a:lnTo>
                      <a:pt x="179" y="1"/>
                    </a:lnTo>
                    <a:lnTo>
                      <a:pt x="180" y="0"/>
                    </a:lnTo>
                    <a:lnTo>
                      <a:pt x="175" y="1"/>
                    </a:lnTo>
                    <a:lnTo>
                      <a:pt x="171" y="3"/>
                    </a:lnTo>
                    <a:lnTo>
                      <a:pt x="166" y="4"/>
                    </a:lnTo>
                    <a:lnTo>
                      <a:pt x="161" y="6"/>
                    </a:lnTo>
                    <a:lnTo>
                      <a:pt x="156" y="7"/>
                    </a:lnTo>
                    <a:lnTo>
                      <a:pt x="151" y="8"/>
                    </a:lnTo>
                    <a:lnTo>
                      <a:pt x="146" y="10"/>
                    </a:lnTo>
                    <a:lnTo>
                      <a:pt x="141" y="11"/>
                    </a:lnTo>
                    <a:lnTo>
                      <a:pt x="136" y="12"/>
                    </a:lnTo>
                    <a:lnTo>
                      <a:pt x="131" y="14"/>
                    </a:lnTo>
                    <a:lnTo>
                      <a:pt x="126" y="15"/>
                    </a:lnTo>
                    <a:lnTo>
                      <a:pt x="120" y="16"/>
                    </a:lnTo>
                    <a:lnTo>
                      <a:pt x="115" y="17"/>
                    </a:lnTo>
                    <a:lnTo>
                      <a:pt x="111" y="19"/>
                    </a:lnTo>
                    <a:lnTo>
                      <a:pt x="105" y="20"/>
                    </a:lnTo>
                    <a:lnTo>
                      <a:pt x="100" y="21"/>
                    </a:lnTo>
                    <a:lnTo>
                      <a:pt x="95" y="22"/>
                    </a:lnTo>
                    <a:lnTo>
                      <a:pt x="90" y="24"/>
                    </a:lnTo>
                    <a:lnTo>
                      <a:pt x="85" y="25"/>
                    </a:lnTo>
                    <a:lnTo>
                      <a:pt x="81" y="26"/>
                    </a:lnTo>
                    <a:lnTo>
                      <a:pt x="76" y="28"/>
                    </a:lnTo>
                    <a:lnTo>
                      <a:pt x="71" y="29"/>
                    </a:lnTo>
                    <a:lnTo>
                      <a:pt x="66" y="31"/>
                    </a:lnTo>
                    <a:lnTo>
                      <a:pt x="62" y="32"/>
                    </a:lnTo>
                    <a:lnTo>
                      <a:pt x="57" y="34"/>
                    </a:lnTo>
                    <a:lnTo>
                      <a:pt x="52" y="36"/>
                    </a:lnTo>
                    <a:lnTo>
                      <a:pt x="48" y="38"/>
                    </a:lnTo>
                    <a:lnTo>
                      <a:pt x="44" y="40"/>
                    </a:lnTo>
                    <a:lnTo>
                      <a:pt x="39" y="41"/>
                    </a:lnTo>
                    <a:lnTo>
                      <a:pt x="36" y="43"/>
                    </a:lnTo>
                    <a:lnTo>
                      <a:pt x="31" y="45"/>
                    </a:lnTo>
                    <a:lnTo>
                      <a:pt x="28" y="48"/>
                    </a:lnTo>
                    <a:lnTo>
                      <a:pt x="0" y="132"/>
                    </a:lnTo>
                    <a:lnTo>
                      <a:pt x="1" y="132"/>
                    </a:lnTo>
                    <a:lnTo>
                      <a:pt x="2" y="132"/>
                    </a:lnTo>
                    <a:lnTo>
                      <a:pt x="4" y="133"/>
                    </a:lnTo>
                  </a:path>
                </a:pathLst>
              </a:custGeom>
              <a:solidFill>
                <a:srgbClr val="C0305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65" name="Freeform 17"/>
              <p:cNvSpPr>
                <a:spLocks/>
              </p:cNvSpPr>
              <p:nvPr/>
            </p:nvSpPr>
            <p:spPr bwMode="auto">
              <a:xfrm>
                <a:off x="1343" y="3121"/>
                <a:ext cx="1813" cy="278"/>
              </a:xfrm>
              <a:custGeom>
                <a:avLst/>
                <a:gdLst/>
                <a:ahLst/>
                <a:cxnLst>
                  <a:cxn ang="0">
                    <a:pos x="21" y="133"/>
                  </a:cxn>
                  <a:cxn ang="0">
                    <a:pos x="36" y="130"/>
                  </a:cxn>
                  <a:cxn ang="0">
                    <a:pos x="52" y="126"/>
                  </a:cxn>
                  <a:cxn ang="0">
                    <a:pos x="68" y="123"/>
                  </a:cxn>
                  <a:cxn ang="0">
                    <a:pos x="84" y="120"/>
                  </a:cxn>
                  <a:cxn ang="0">
                    <a:pos x="113" y="112"/>
                  </a:cxn>
                  <a:cxn ang="0">
                    <a:pos x="168" y="99"/>
                  </a:cxn>
                  <a:cxn ang="0">
                    <a:pos x="224" y="87"/>
                  </a:cxn>
                  <a:cxn ang="0">
                    <a:pos x="280" y="77"/>
                  </a:cxn>
                  <a:cxn ang="0">
                    <a:pos x="336" y="67"/>
                  </a:cxn>
                  <a:cxn ang="0">
                    <a:pos x="392" y="58"/>
                  </a:cxn>
                  <a:cxn ang="0">
                    <a:pos x="448" y="50"/>
                  </a:cxn>
                  <a:cxn ang="0">
                    <a:pos x="504" y="43"/>
                  </a:cxn>
                  <a:cxn ang="0">
                    <a:pos x="560" y="36"/>
                  </a:cxn>
                  <a:cxn ang="0">
                    <a:pos x="616" y="31"/>
                  </a:cxn>
                  <a:cxn ang="0">
                    <a:pos x="672" y="25"/>
                  </a:cxn>
                  <a:cxn ang="0">
                    <a:pos x="705" y="22"/>
                  </a:cxn>
                  <a:cxn ang="0">
                    <a:pos x="728" y="20"/>
                  </a:cxn>
                  <a:cxn ang="0">
                    <a:pos x="750" y="18"/>
                  </a:cxn>
                  <a:cxn ang="0">
                    <a:pos x="772" y="16"/>
                  </a:cxn>
                  <a:cxn ang="0">
                    <a:pos x="795" y="15"/>
                  </a:cxn>
                  <a:cxn ang="0">
                    <a:pos x="817" y="14"/>
                  </a:cxn>
                  <a:cxn ang="0">
                    <a:pos x="839" y="13"/>
                  </a:cxn>
                  <a:cxn ang="0">
                    <a:pos x="862" y="12"/>
                  </a:cxn>
                  <a:cxn ang="0">
                    <a:pos x="883" y="11"/>
                  </a:cxn>
                  <a:cxn ang="0">
                    <a:pos x="905" y="11"/>
                  </a:cxn>
                  <a:cxn ang="0">
                    <a:pos x="927" y="11"/>
                  </a:cxn>
                  <a:cxn ang="0">
                    <a:pos x="928" y="8"/>
                  </a:cxn>
                  <a:cxn ang="0">
                    <a:pos x="887" y="4"/>
                  </a:cxn>
                  <a:cxn ang="0">
                    <a:pos x="823" y="2"/>
                  </a:cxn>
                  <a:cxn ang="0">
                    <a:pos x="759" y="1"/>
                  </a:cxn>
                  <a:cxn ang="0">
                    <a:pos x="696" y="0"/>
                  </a:cxn>
                  <a:cxn ang="0">
                    <a:pos x="632" y="1"/>
                  </a:cxn>
                  <a:cxn ang="0">
                    <a:pos x="567" y="3"/>
                  </a:cxn>
                  <a:cxn ang="0">
                    <a:pos x="503" y="7"/>
                  </a:cxn>
                  <a:cxn ang="0">
                    <a:pos x="439" y="11"/>
                  </a:cxn>
                  <a:cxn ang="0">
                    <a:pos x="375" y="17"/>
                  </a:cxn>
                  <a:cxn ang="0">
                    <a:pos x="311" y="24"/>
                  </a:cxn>
                  <a:cxn ang="0">
                    <a:pos x="247" y="31"/>
                  </a:cxn>
                  <a:cxn ang="0">
                    <a:pos x="224" y="34"/>
                  </a:cxn>
                  <a:cxn ang="0">
                    <a:pos x="201" y="37"/>
                  </a:cxn>
                  <a:cxn ang="0">
                    <a:pos x="178" y="40"/>
                  </a:cxn>
                  <a:cxn ang="0">
                    <a:pos x="155" y="43"/>
                  </a:cxn>
                  <a:cxn ang="0">
                    <a:pos x="132" y="46"/>
                  </a:cxn>
                  <a:cxn ang="0">
                    <a:pos x="108" y="50"/>
                  </a:cxn>
                  <a:cxn ang="0">
                    <a:pos x="86" y="54"/>
                  </a:cxn>
                  <a:cxn ang="0">
                    <a:pos x="63" y="57"/>
                  </a:cxn>
                  <a:cxn ang="0">
                    <a:pos x="40" y="61"/>
                  </a:cxn>
                  <a:cxn ang="0">
                    <a:pos x="17" y="65"/>
                  </a:cxn>
                  <a:cxn ang="0">
                    <a:pos x="0" y="68"/>
                  </a:cxn>
                  <a:cxn ang="0">
                    <a:pos x="2" y="70"/>
                  </a:cxn>
                  <a:cxn ang="0">
                    <a:pos x="5" y="81"/>
                  </a:cxn>
                  <a:cxn ang="0">
                    <a:pos x="1" y="88"/>
                  </a:cxn>
                  <a:cxn ang="0">
                    <a:pos x="7" y="115"/>
                  </a:cxn>
                  <a:cxn ang="0">
                    <a:pos x="3" y="121"/>
                  </a:cxn>
                  <a:cxn ang="0">
                    <a:pos x="11" y="136"/>
                  </a:cxn>
                </a:cxnLst>
                <a:rect l="0" t="0" r="r" b="b"/>
                <a:pathLst>
                  <a:path w="930" h="137">
                    <a:moveTo>
                      <a:pt x="11" y="136"/>
                    </a:moveTo>
                    <a:lnTo>
                      <a:pt x="16" y="135"/>
                    </a:lnTo>
                    <a:lnTo>
                      <a:pt x="21" y="133"/>
                    </a:lnTo>
                    <a:lnTo>
                      <a:pt x="26" y="132"/>
                    </a:lnTo>
                    <a:lnTo>
                      <a:pt x="31" y="131"/>
                    </a:lnTo>
                    <a:lnTo>
                      <a:pt x="36" y="130"/>
                    </a:lnTo>
                    <a:lnTo>
                      <a:pt x="41" y="129"/>
                    </a:lnTo>
                    <a:lnTo>
                      <a:pt x="47" y="128"/>
                    </a:lnTo>
                    <a:lnTo>
                      <a:pt x="52" y="126"/>
                    </a:lnTo>
                    <a:lnTo>
                      <a:pt x="57" y="125"/>
                    </a:lnTo>
                    <a:lnTo>
                      <a:pt x="62" y="124"/>
                    </a:lnTo>
                    <a:lnTo>
                      <a:pt x="68" y="123"/>
                    </a:lnTo>
                    <a:lnTo>
                      <a:pt x="73" y="122"/>
                    </a:lnTo>
                    <a:lnTo>
                      <a:pt x="78" y="121"/>
                    </a:lnTo>
                    <a:lnTo>
                      <a:pt x="84" y="120"/>
                    </a:lnTo>
                    <a:lnTo>
                      <a:pt x="89" y="118"/>
                    </a:lnTo>
                    <a:lnTo>
                      <a:pt x="94" y="117"/>
                    </a:lnTo>
                    <a:lnTo>
                      <a:pt x="113" y="112"/>
                    </a:lnTo>
                    <a:lnTo>
                      <a:pt x="131" y="108"/>
                    </a:lnTo>
                    <a:lnTo>
                      <a:pt x="150" y="104"/>
                    </a:lnTo>
                    <a:lnTo>
                      <a:pt x="168" y="99"/>
                    </a:lnTo>
                    <a:lnTo>
                      <a:pt x="187" y="95"/>
                    </a:lnTo>
                    <a:lnTo>
                      <a:pt x="205" y="91"/>
                    </a:lnTo>
                    <a:lnTo>
                      <a:pt x="224" y="87"/>
                    </a:lnTo>
                    <a:lnTo>
                      <a:pt x="243" y="84"/>
                    </a:lnTo>
                    <a:lnTo>
                      <a:pt x="262" y="80"/>
                    </a:lnTo>
                    <a:lnTo>
                      <a:pt x="280" y="77"/>
                    </a:lnTo>
                    <a:lnTo>
                      <a:pt x="299" y="73"/>
                    </a:lnTo>
                    <a:lnTo>
                      <a:pt x="317" y="70"/>
                    </a:lnTo>
                    <a:lnTo>
                      <a:pt x="336" y="67"/>
                    </a:lnTo>
                    <a:lnTo>
                      <a:pt x="354" y="64"/>
                    </a:lnTo>
                    <a:lnTo>
                      <a:pt x="373" y="61"/>
                    </a:lnTo>
                    <a:lnTo>
                      <a:pt x="392" y="58"/>
                    </a:lnTo>
                    <a:lnTo>
                      <a:pt x="411" y="55"/>
                    </a:lnTo>
                    <a:lnTo>
                      <a:pt x="430" y="53"/>
                    </a:lnTo>
                    <a:lnTo>
                      <a:pt x="448" y="50"/>
                    </a:lnTo>
                    <a:lnTo>
                      <a:pt x="467" y="48"/>
                    </a:lnTo>
                    <a:lnTo>
                      <a:pt x="485" y="45"/>
                    </a:lnTo>
                    <a:lnTo>
                      <a:pt x="504" y="43"/>
                    </a:lnTo>
                    <a:lnTo>
                      <a:pt x="523" y="41"/>
                    </a:lnTo>
                    <a:lnTo>
                      <a:pt x="542" y="38"/>
                    </a:lnTo>
                    <a:lnTo>
                      <a:pt x="560" y="36"/>
                    </a:lnTo>
                    <a:lnTo>
                      <a:pt x="579" y="34"/>
                    </a:lnTo>
                    <a:lnTo>
                      <a:pt x="598" y="32"/>
                    </a:lnTo>
                    <a:lnTo>
                      <a:pt x="616" y="31"/>
                    </a:lnTo>
                    <a:lnTo>
                      <a:pt x="635" y="29"/>
                    </a:lnTo>
                    <a:lnTo>
                      <a:pt x="654" y="27"/>
                    </a:lnTo>
                    <a:lnTo>
                      <a:pt x="672" y="25"/>
                    </a:lnTo>
                    <a:lnTo>
                      <a:pt x="691" y="23"/>
                    </a:lnTo>
                    <a:lnTo>
                      <a:pt x="698" y="22"/>
                    </a:lnTo>
                    <a:lnTo>
                      <a:pt x="705" y="22"/>
                    </a:lnTo>
                    <a:lnTo>
                      <a:pt x="713" y="21"/>
                    </a:lnTo>
                    <a:lnTo>
                      <a:pt x="720" y="20"/>
                    </a:lnTo>
                    <a:lnTo>
                      <a:pt x="728" y="20"/>
                    </a:lnTo>
                    <a:lnTo>
                      <a:pt x="735" y="19"/>
                    </a:lnTo>
                    <a:lnTo>
                      <a:pt x="743" y="18"/>
                    </a:lnTo>
                    <a:lnTo>
                      <a:pt x="750" y="18"/>
                    </a:lnTo>
                    <a:lnTo>
                      <a:pt x="758" y="17"/>
                    </a:lnTo>
                    <a:lnTo>
                      <a:pt x="765" y="17"/>
                    </a:lnTo>
                    <a:lnTo>
                      <a:pt x="772" y="16"/>
                    </a:lnTo>
                    <a:lnTo>
                      <a:pt x="780" y="16"/>
                    </a:lnTo>
                    <a:lnTo>
                      <a:pt x="787" y="15"/>
                    </a:lnTo>
                    <a:lnTo>
                      <a:pt x="795" y="15"/>
                    </a:lnTo>
                    <a:lnTo>
                      <a:pt x="802" y="14"/>
                    </a:lnTo>
                    <a:lnTo>
                      <a:pt x="810" y="14"/>
                    </a:lnTo>
                    <a:lnTo>
                      <a:pt x="817" y="14"/>
                    </a:lnTo>
                    <a:lnTo>
                      <a:pt x="825" y="13"/>
                    </a:lnTo>
                    <a:lnTo>
                      <a:pt x="832" y="13"/>
                    </a:lnTo>
                    <a:lnTo>
                      <a:pt x="839" y="13"/>
                    </a:lnTo>
                    <a:lnTo>
                      <a:pt x="847" y="12"/>
                    </a:lnTo>
                    <a:lnTo>
                      <a:pt x="854" y="12"/>
                    </a:lnTo>
                    <a:lnTo>
                      <a:pt x="862" y="12"/>
                    </a:lnTo>
                    <a:lnTo>
                      <a:pt x="869" y="12"/>
                    </a:lnTo>
                    <a:lnTo>
                      <a:pt x="876" y="11"/>
                    </a:lnTo>
                    <a:lnTo>
                      <a:pt x="883" y="11"/>
                    </a:lnTo>
                    <a:lnTo>
                      <a:pt x="891" y="11"/>
                    </a:lnTo>
                    <a:lnTo>
                      <a:pt x="898" y="11"/>
                    </a:lnTo>
                    <a:lnTo>
                      <a:pt x="905" y="11"/>
                    </a:lnTo>
                    <a:lnTo>
                      <a:pt x="913" y="11"/>
                    </a:lnTo>
                    <a:lnTo>
                      <a:pt x="920" y="11"/>
                    </a:lnTo>
                    <a:lnTo>
                      <a:pt x="927" y="11"/>
                    </a:lnTo>
                    <a:lnTo>
                      <a:pt x="927" y="10"/>
                    </a:lnTo>
                    <a:lnTo>
                      <a:pt x="928" y="9"/>
                    </a:lnTo>
                    <a:lnTo>
                      <a:pt x="928" y="8"/>
                    </a:lnTo>
                    <a:lnTo>
                      <a:pt x="929" y="7"/>
                    </a:lnTo>
                    <a:lnTo>
                      <a:pt x="908" y="6"/>
                    </a:lnTo>
                    <a:lnTo>
                      <a:pt x="887" y="4"/>
                    </a:lnTo>
                    <a:lnTo>
                      <a:pt x="866" y="3"/>
                    </a:lnTo>
                    <a:lnTo>
                      <a:pt x="845" y="3"/>
                    </a:lnTo>
                    <a:lnTo>
                      <a:pt x="823" y="2"/>
                    </a:lnTo>
                    <a:lnTo>
                      <a:pt x="802" y="1"/>
                    </a:lnTo>
                    <a:lnTo>
                      <a:pt x="781" y="1"/>
                    </a:lnTo>
                    <a:lnTo>
                      <a:pt x="759" y="1"/>
                    </a:lnTo>
                    <a:lnTo>
                      <a:pt x="738" y="0"/>
                    </a:lnTo>
                    <a:lnTo>
                      <a:pt x="717" y="0"/>
                    </a:lnTo>
                    <a:lnTo>
                      <a:pt x="696" y="0"/>
                    </a:lnTo>
                    <a:lnTo>
                      <a:pt x="674" y="1"/>
                    </a:lnTo>
                    <a:lnTo>
                      <a:pt x="653" y="1"/>
                    </a:lnTo>
                    <a:lnTo>
                      <a:pt x="632" y="1"/>
                    </a:lnTo>
                    <a:lnTo>
                      <a:pt x="610" y="2"/>
                    </a:lnTo>
                    <a:lnTo>
                      <a:pt x="589" y="3"/>
                    </a:lnTo>
                    <a:lnTo>
                      <a:pt x="567" y="3"/>
                    </a:lnTo>
                    <a:lnTo>
                      <a:pt x="546" y="4"/>
                    </a:lnTo>
                    <a:lnTo>
                      <a:pt x="525" y="6"/>
                    </a:lnTo>
                    <a:lnTo>
                      <a:pt x="503" y="7"/>
                    </a:lnTo>
                    <a:lnTo>
                      <a:pt x="482" y="8"/>
                    </a:lnTo>
                    <a:lnTo>
                      <a:pt x="460" y="10"/>
                    </a:lnTo>
                    <a:lnTo>
                      <a:pt x="439" y="11"/>
                    </a:lnTo>
                    <a:lnTo>
                      <a:pt x="418" y="13"/>
                    </a:lnTo>
                    <a:lnTo>
                      <a:pt x="396" y="15"/>
                    </a:lnTo>
                    <a:lnTo>
                      <a:pt x="375" y="17"/>
                    </a:lnTo>
                    <a:lnTo>
                      <a:pt x="354" y="19"/>
                    </a:lnTo>
                    <a:lnTo>
                      <a:pt x="332" y="21"/>
                    </a:lnTo>
                    <a:lnTo>
                      <a:pt x="311" y="24"/>
                    </a:lnTo>
                    <a:lnTo>
                      <a:pt x="290" y="26"/>
                    </a:lnTo>
                    <a:lnTo>
                      <a:pt x="268" y="29"/>
                    </a:lnTo>
                    <a:lnTo>
                      <a:pt x="247" y="31"/>
                    </a:lnTo>
                    <a:lnTo>
                      <a:pt x="239" y="32"/>
                    </a:lnTo>
                    <a:lnTo>
                      <a:pt x="232" y="33"/>
                    </a:lnTo>
                    <a:lnTo>
                      <a:pt x="224" y="34"/>
                    </a:lnTo>
                    <a:lnTo>
                      <a:pt x="216" y="35"/>
                    </a:lnTo>
                    <a:lnTo>
                      <a:pt x="209" y="36"/>
                    </a:lnTo>
                    <a:lnTo>
                      <a:pt x="201" y="37"/>
                    </a:lnTo>
                    <a:lnTo>
                      <a:pt x="193" y="38"/>
                    </a:lnTo>
                    <a:lnTo>
                      <a:pt x="185" y="39"/>
                    </a:lnTo>
                    <a:lnTo>
                      <a:pt x="178" y="40"/>
                    </a:lnTo>
                    <a:lnTo>
                      <a:pt x="170" y="41"/>
                    </a:lnTo>
                    <a:lnTo>
                      <a:pt x="162" y="42"/>
                    </a:lnTo>
                    <a:lnTo>
                      <a:pt x="155" y="43"/>
                    </a:lnTo>
                    <a:lnTo>
                      <a:pt x="147" y="44"/>
                    </a:lnTo>
                    <a:lnTo>
                      <a:pt x="139" y="46"/>
                    </a:lnTo>
                    <a:lnTo>
                      <a:pt x="132" y="46"/>
                    </a:lnTo>
                    <a:lnTo>
                      <a:pt x="124" y="48"/>
                    </a:lnTo>
                    <a:lnTo>
                      <a:pt x="116" y="49"/>
                    </a:lnTo>
                    <a:lnTo>
                      <a:pt x="108" y="50"/>
                    </a:lnTo>
                    <a:lnTo>
                      <a:pt x="101" y="51"/>
                    </a:lnTo>
                    <a:lnTo>
                      <a:pt x="94" y="52"/>
                    </a:lnTo>
                    <a:lnTo>
                      <a:pt x="86" y="54"/>
                    </a:lnTo>
                    <a:lnTo>
                      <a:pt x="78" y="55"/>
                    </a:lnTo>
                    <a:lnTo>
                      <a:pt x="70" y="56"/>
                    </a:lnTo>
                    <a:lnTo>
                      <a:pt x="63" y="57"/>
                    </a:lnTo>
                    <a:lnTo>
                      <a:pt x="55" y="58"/>
                    </a:lnTo>
                    <a:lnTo>
                      <a:pt x="47" y="60"/>
                    </a:lnTo>
                    <a:lnTo>
                      <a:pt x="40" y="61"/>
                    </a:lnTo>
                    <a:lnTo>
                      <a:pt x="32" y="62"/>
                    </a:lnTo>
                    <a:lnTo>
                      <a:pt x="24" y="64"/>
                    </a:lnTo>
                    <a:lnTo>
                      <a:pt x="17" y="65"/>
                    </a:lnTo>
                    <a:lnTo>
                      <a:pt x="9" y="66"/>
                    </a:lnTo>
                    <a:lnTo>
                      <a:pt x="1" y="68"/>
                    </a:lnTo>
                    <a:lnTo>
                      <a:pt x="0" y="68"/>
                    </a:lnTo>
                    <a:lnTo>
                      <a:pt x="1" y="69"/>
                    </a:lnTo>
                    <a:lnTo>
                      <a:pt x="2" y="69"/>
                    </a:lnTo>
                    <a:lnTo>
                      <a:pt x="2" y="70"/>
                    </a:lnTo>
                    <a:lnTo>
                      <a:pt x="1" y="71"/>
                    </a:lnTo>
                    <a:lnTo>
                      <a:pt x="6" y="78"/>
                    </a:lnTo>
                    <a:lnTo>
                      <a:pt x="5" y="81"/>
                    </a:lnTo>
                    <a:lnTo>
                      <a:pt x="4" y="83"/>
                    </a:lnTo>
                    <a:lnTo>
                      <a:pt x="2" y="85"/>
                    </a:lnTo>
                    <a:lnTo>
                      <a:pt x="1" y="88"/>
                    </a:lnTo>
                    <a:lnTo>
                      <a:pt x="6" y="99"/>
                    </a:lnTo>
                    <a:lnTo>
                      <a:pt x="2" y="107"/>
                    </a:lnTo>
                    <a:lnTo>
                      <a:pt x="7" y="115"/>
                    </a:lnTo>
                    <a:lnTo>
                      <a:pt x="7" y="116"/>
                    </a:lnTo>
                    <a:lnTo>
                      <a:pt x="7" y="117"/>
                    </a:lnTo>
                    <a:lnTo>
                      <a:pt x="3" y="121"/>
                    </a:lnTo>
                    <a:lnTo>
                      <a:pt x="9" y="136"/>
                    </a:lnTo>
                    <a:lnTo>
                      <a:pt x="10" y="136"/>
                    </a:lnTo>
                    <a:lnTo>
                      <a:pt x="11" y="136"/>
                    </a:lnTo>
                  </a:path>
                </a:pathLst>
              </a:custGeom>
              <a:solidFill>
                <a:srgbClr val="C0305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66" name="Freeform 18"/>
              <p:cNvSpPr>
                <a:spLocks/>
              </p:cNvSpPr>
              <p:nvPr/>
            </p:nvSpPr>
            <p:spPr bwMode="auto">
              <a:xfrm>
                <a:off x="607" y="3238"/>
                <a:ext cx="604" cy="120"/>
              </a:xfrm>
              <a:custGeom>
                <a:avLst/>
                <a:gdLst/>
                <a:ahLst/>
                <a:cxnLst>
                  <a:cxn ang="0">
                    <a:pos x="13" y="57"/>
                  </a:cxn>
                  <a:cxn ang="0">
                    <a:pos x="32" y="53"/>
                  </a:cxn>
                  <a:cxn ang="0">
                    <a:pos x="51" y="51"/>
                  </a:cxn>
                  <a:cxn ang="0">
                    <a:pos x="70" y="48"/>
                  </a:cxn>
                  <a:cxn ang="0">
                    <a:pos x="89" y="45"/>
                  </a:cxn>
                  <a:cxn ang="0">
                    <a:pos x="108" y="42"/>
                  </a:cxn>
                  <a:cxn ang="0">
                    <a:pos x="126" y="40"/>
                  </a:cxn>
                  <a:cxn ang="0">
                    <a:pos x="146" y="37"/>
                  </a:cxn>
                  <a:cxn ang="0">
                    <a:pos x="164" y="35"/>
                  </a:cxn>
                  <a:cxn ang="0">
                    <a:pos x="184" y="33"/>
                  </a:cxn>
                  <a:cxn ang="0">
                    <a:pos x="203" y="31"/>
                  </a:cxn>
                  <a:cxn ang="0">
                    <a:pos x="222" y="30"/>
                  </a:cxn>
                  <a:cxn ang="0">
                    <a:pos x="241" y="29"/>
                  </a:cxn>
                  <a:cxn ang="0">
                    <a:pos x="260" y="28"/>
                  </a:cxn>
                  <a:cxn ang="0">
                    <a:pos x="279" y="27"/>
                  </a:cxn>
                  <a:cxn ang="0">
                    <a:pos x="297" y="26"/>
                  </a:cxn>
                  <a:cxn ang="0">
                    <a:pos x="308" y="25"/>
                  </a:cxn>
                  <a:cxn ang="0">
                    <a:pos x="309" y="22"/>
                  </a:cxn>
                  <a:cxn ang="0">
                    <a:pos x="141" y="21"/>
                  </a:cxn>
                  <a:cxn ang="0">
                    <a:pos x="141" y="23"/>
                  </a:cxn>
                  <a:cxn ang="0">
                    <a:pos x="156" y="19"/>
                  </a:cxn>
                  <a:cxn ang="0">
                    <a:pos x="172" y="16"/>
                  </a:cxn>
                  <a:cxn ang="0">
                    <a:pos x="188" y="15"/>
                  </a:cxn>
                  <a:cxn ang="0">
                    <a:pos x="204" y="14"/>
                  </a:cxn>
                  <a:cxn ang="0">
                    <a:pos x="220" y="13"/>
                  </a:cxn>
                  <a:cxn ang="0">
                    <a:pos x="235" y="11"/>
                  </a:cxn>
                  <a:cxn ang="0">
                    <a:pos x="250" y="9"/>
                  </a:cxn>
                  <a:cxn ang="0">
                    <a:pos x="265" y="4"/>
                  </a:cxn>
                  <a:cxn ang="0">
                    <a:pos x="268" y="3"/>
                  </a:cxn>
                  <a:cxn ang="0">
                    <a:pos x="272" y="2"/>
                  </a:cxn>
                  <a:cxn ang="0">
                    <a:pos x="275" y="1"/>
                  </a:cxn>
                  <a:cxn ang="0">
                    <a:pos x="271" y="1"/>
                  </a:cxn>
                  <a:cxn ang="0">
                    <a:pos x="258" y="0"/>
                  </a:cxn>
                  <a:cxn ang="0">
                    <a:pos x="244" y="0"/>
                  </a:cxn>
                  <a:cxn ang="0">
                    <a:pos x="230" y="0"/>
                  </a:cxn>
                  <a:cxn ang="0">
                    <a:pos x="216" y="1"/>
                  </a:cxn>
                  <a:cxn ang="0">
                    <a:pos x="202" y="1"/>
                  </a:cxn>
                  <a:cxn ang="0">
                    <a:pos x="187" y="2"/>
                  </a:cxn>
                  <a:cxn ang="0">
                    <a:pos x="173" y="4"/>
                  </a:cxn>
                  <a:cxn ang="0">
                    <a:pos x="158" y="5"/>
                  </a:cxn>
                  <a:cxn ang="0">
                    <a:pos x="144" y="7"/>
                  </a:cxn>
                  <a:cxn ang="0">
                    <a:pos x="129" y="8"/>
                  </a:cxn>
                  <a:cxn ang="0">
                    <a:pos x="114" y="10"/>
                  </a:cxn>
                  <a:cxn ang="0">
                    <a:pos x="100" y="11"/>
                  </a:cxn>
                  <a:cxn ang="0">
                    <a:pos x="85" y="13"/>
                  </a:cxn>
                  <a:cxn ang="0">
                    <a:pos x="71" y="14"/>
                  </a:cxn>
                  <a:cxn ang="0">
                    <a:pos x="56" y="15"/>
                  </a:cxn>
                  <a:cxn ang="0">
                    <a:pos x="48" y="17"/>
                  </a:cxn>
                  <a:cxn ang="0">
                    <a:pos x="46" y="18"/>
                  </a:cxn>
                  <a:cxn ang="0">
                    <a:pos x="44" y="19"/>
                  </a:cxn>
                  <a:cxn ang="0">
                    <a:pos x="42" y="20"/>
                  </a:cxn>
                  <a:cxn ang="0">
                    <a:pos x="110" y="20"/>
                  </a:cxn>
                  <a:cxn ang="0">
                    <a:pos x="110" y="18"/>
                  </a:cxn>
                  <a:cxn ang="0">
                    <a:pos x="38" y="43"/>
                  </a:cxn>
                  <a:cxn ang="0">
                    <a:pos x="0" y="55"/>
                  </a:cxn>
                  <a:cxn ang="0">
                    <a:pos x="2" y="58"/>
                  </a:cxn>
                </a:cxnLst>
                <a:rect l="0" t="0" r="r" b="b"/>
                <a:pathLst>
                  <a:path w="310" h="59">
                    <a:moveTo>
                      <a:pt x="3" y="58"/>
                    </a:moveTo>
                    <a:lnTo>
                      <a:pt x="13" y="57"/>
                    </a:lnTo>
                    <a:lnTo>
                      <a:pt x="22" y="55"/>
                    </a:lnTo>
                    <a:lnTo>
                      <a:pt x="32" y="53"/>
                    </a:lnTo>
                    <a:lnTo>
                      <a:pt x="41" y="52"/>
                    </a:lnTo>
                    <a:lnTo>
                      <a:pt x="51" y="51"/>
                    </a:lnTo>
                    <a:lnTo>
                      <a:pt x="60" y="49"/>
                    </a:lnTo>
                    <a:lnTo>
                      <a:pt x="70" y="48"/>
                    </a:lnTo>
                    <a:lnTo>
                      <a:pt x="79" y="46"/>
                    </a:lnTo>
                    <a:lnTo>
                      <a:pt x="89" y="45"/>
                    </a:lnTo>
                    <a:lnTo>
                      <a:pt x="98" y="44"/>
                    </a:lnTo>
                    <a:lnTo>
                      <a:pt x="108" y="42"/>
                    </a:lnTo>
                    <a:lnTo>
                      <a:pt x="117" y="41"/>
                    </a:lnTo>
                    <a:lnTo>
                      <a:pt x="126" y="40"/>
                    </a:lnTo>
                    <a:lnTo>
                      <a:pt x="136" y="39"/>
                    </a:lnTo>
                    <a:lnTo>
                      <a:pt x="146" y="37"/>
                    </a:lnTo>
                    <a:lnTo>
                      <a:pt x="155" y="36"/>
                    </a:lnTo>
                    <a:lnTo>
                      <a:pt x="164" y="35"/>
                    </a:lnTo>
                    <a:lnTo>
                      <a:pt x="174" y="34"/>
                    </a:lnTo>
                    <a:lnTo>
                      <a:pt x="184" y="33"/>
                    </a:lnTo>
                    <a:lnTo>
                      <a:pt x="193" y="32"/>
                    </a:lnTo>
                    <a:lnTo>
                      <a:pt x="203" y="31"/>
                    </a:lnTo>
                    <a:lnTo>
                      <a:pt x="212" y="31"/>
                    </a:lnTo>
                    <a:lnTo>
                      <a:pt x="222" y="30"/>
                    </a:lnTo>
                    <a:lnTo>
                      <a:pt x="231" y="29"/>
                    </a:lnTo>
                    <a:lnTo>
                      <a:pt x="241" y="29"/>
                    </a:lnTo>
                    <a:lnTo>
                      <a:pt x="250" y="28"/>
                    </a:lnTo>
                    <a:lnTo>
                      <a:pt x="260" y="28"/>
                    </a:lnTo>
                    <a:lnTo>
                      <a:pt x="269" y="27"/>
                    </a:lnTo>
                    <a:lnTo>
                      <a:pt x="279" y="27"/>
                    </a:lnTo>
                    <a:lnTo>
                      <a:pt x="288" y="26"/>
                    </a:lnTo>
                    <a:lnTo>
                      <a:pt x="297" y="26"/>
                    </a:lnTo>
                    <a:lnTo>
                      <a:pt x="307" y="26"/>
                    </a:lnTo>
                    <a:lnTo>
                      <a:pt x="308" y="25"/>
                    </a:lnTo>
                    <a:lnTo>
                      <a:pt x="309" y="24"/>
                    </a:lnTo>
                    <a:lnTo>
                      <a:pt x="309" y="22"/>
                    </a:lnTo>
                    <a:lnTo>
                      <a:pt x="309" y="21"/>
                    </a:lnTo>
                    <a:lnTo>
                      <a:pt x="141" y="21"/>
                    </a:lnTo>
                    <a:lnTo>
                      <a:pt x="141" y="22"/>
                    </a:lnTo>
                    <a:lnTo>
                      <a:pt x="141" y="23"/>
                    </a:lnTo>
                    <a:lnTo>
                      <a:pt x="149" y="21"/>
                    </a:lnTo>
                    <a:lnTo>
                      <a:pt x="156" y="19"/>
                    </a:lnTo>
                    <a:lnTo>
                      <a:pt x="164" y="18"/>
                    </a:lnTo>
                    <a:lnTo>
                      <a:pt x="172" y="16"/>
                    </a:lnTo>
                    <a:lnTo>
                      <a:pt x="180" y="16"/>
                    </a:lnTo>
                    <a:lnTo>
                      <a:pt x="188" y="15"/>
                    </a:lnTo>
                    <a:lnTo>
                      <a:pt x="196" y="15"/>
                    </a:lnTo>
                    <a:lnTo>
                      <a:pt x="204" y="14"/>
                    </a:lnTo>
                    <a:lnTo>
                      <a:pt x="212" y="14"/>
                    </a:lnTo>
                    <a:lnTo>
                      <a:pt x="220" y="13"/>
                    </a:lnTo>
                    <a:lnTo>
                      <a:pt x="228" y="13"/>
                    </a:lnTo>
                    <a:lnTo>
                      <a:pt x="235" y="11"/>
                    </a:lnTo>
                    <a:lnTo>
                      <a:pt x="243" y="10"/>
                    </a:lnTo>
                    <a:lnTo>
                      <a:pt x="250" y="9"/>
                    </a:lnTo>
                    <a:lnTo>
                      <a:pt x="258" y="7"/>
                    </a:lnTo>
                    <a:lnTo>
                      <a:pt x="265" y="4"/>
                    </a:lnTo>
                    <a:lnTo>
                      <a:pt x="266" y="4"/>
                    </a:lnTo>
                    <a:lnTo>
                      <a:pt x="268" y="3"/>
                    </a:lnTo>
                    <a:lnTo>
                      <a:pt x="270" y="3"/>
                    </a:lnTo>
                    <a:lnTo>
                      <a:pt x="272" y="2"/>
                    </a:lnTo>
                    <a:lnTo>
                      <a:pt x="273" y="1"/>
                    </a:lnTo>
                    <a:lnTo>
                      <a:pt x="275" y="1"/>
                    </a:lnTo>
                    <a:lnTo>
                      <a:pt x="277" y="1"/>
                    </a:lnTo>
                    <a:lnTo>
                      <a:pt x="271" y="1"/>
                    </a:lnTo>
                    <a:lnTo>
                      <a:pt x="264" y="0"/>
                    </a:lnTo>
                    <a:lnTo>
                      <a:pt x="258" y="0"/>
                    </a:lnTo>
                    <a:lnTo>
                      <a:pt x="251" y="0"/>
                    </a:lnTo>
                    <a:lnTo>
                      <a:pt x="244" y="0"/>
                    </a:lnTo>
                    <a:lnTo>
                      <a:pt x="237" y="0"/>
                    </a:lnTo>
                    <a:lnTo>
                      <a:pt x="230" y="0"/>
                    </a:lnTo>
                    <a:lnTo>
                      <a:pt x="223" y="0"/>
                    </a:lnTo>
                    <a:lnTo>
                      <a:pt x="216" y="1"/>
                    </a:lnTo>
                    <a:lnTo>
                      <a:pt x="209" y="1"/>
                    </a:lnTo>
                    <a:lnTo>
                      <a:pt x="202" y="1"/>
                    </a:lnTo>
                    <a:lnTo>
                      <a:pt x="194" y="2"/>
                    </a:lnTo>
                    <a:lnTo>
                      <a:pt x="187" y="2"/>
                    </a:lnTo>
                    <a:lnTo>
                      <a:pt x="180" y="3"/>
                    </a:lnTo>
                    <a:lnTo>
                      <a:pt x="173" y="4"/>
                    </a:lnTo>
                    <a:lnTo>
                      <a:pt x="165" y="4"/>
                    </a:lnTo>
                    <a:lnTo>
                      <a:pt x="158" y="5"/>
                    </a:lnTo>
                    <a:lnTo>
                      <a:pt x="151" y="6"/>
                    </a:lnTo>
                    <a:lnTo>
                      <a:pt x="144" y="7"/>
                    </a:lnTo>
                    <a:lnTo>
                      <a:pt x="136" y="7"/>
                    </a:lnTo>
                    <a:lnTo>
                      <a:pt x="129" y="8"/>
                    </a:lnTo>
                    <a:lnTo>
                      <a:pt x="122" y="9"/>
                    </a:lnTo>
                    <a:lnTo>
                      <a:pt x="114" y="10"/>
                    </a:lnTo>
                    <a:lnTo>
                      <a:pt x="107" y="10"/>
                    </a:lnTo>
                    <a:lnTo>
                      <a:pt x="100" y="11"/>
                    </a:lnTo>
                    <a:lnTo>
                      <a:pt x="92" y="12"/>
                    </a:lnTo>
                    <a:lnTo>
                      <a:pt x="85" y="13"/>
                    </a:lnTo>
                    <a:lnTo>
                      <a:pt x="78" y="13"/>
                    </a:lnTo>
                    <a:lnTo>
                      <a:pt x="71" y="14"/>
                    </a:lnTo>
                    <a:lnTo>
                      <a:pt x="63" y="15"/>
                    </a:lnTo>
                    <a:lnTo>
                      <a:pt x="56" y="15"/>
                    </a:lnTo>
                    <a:lnTo>
                      <a:pt x="49" y="16"/>
                    </a:lnTo>
                    <a:lnTo>
                      <a:pt x="48" y="17"/>
                    </a:lnTo>
                    <a:lnTo>
                      <a:pt x="47" y="17"/>
                    </a:lnTo>
                    <a:lnTo>
                      <a:pt x="46" y="18"/>
                    </a:lnTo>
                    <a:lnTo>
                      <a:pt x="45" y="18"/>
                    </a:lnTo>
                    <a:lnTo>
                      <a:pt x="44" y="19"/>
                    </a:lnTo>
                    <a:lnTo>
                      <a:pt x="43" y="20"/>
                    </a:lnTo>
                    <a:lnTo>
                      <a:pt x="42" y="20"/>
                    </a:lnTo>
                    <a:lnTo>
                      <a:pt x="41" y="21"/>
                    </a:lnTo>
                    <a:lnTo>
                      <a:pt x="110" y="20"/>
                    </a:lnTo>
                    <a:lnTo>
                      <a:pt x="110" y="19"/>
                    </a:lnTo>
                    <a:lnTo>
                      <a:pt x="110" y="18"/>
                    </a:lnTo>
                    <a:lnTo>
                      <a:pt x="46" y="34"/>
                    </a:lnTo>
                    <a:lnTo>
                      <a:pt x="38" y="43"/>
                    </a:lnTo>
                    <a:lnTo>
                      <a:pt x="0" y="54"/>
                    </a:lnTo>
                    <a:lnTo>
                      <a:pt x="0" y="55"/>
                    </a:lnTo>
                    <a:lnTo>
                      <a:pt x="1" y="57"/>
                    </a:lnTo>
                    <a:lnTo>
                      <a:pt x="2" y="58"/>
                    </a:lnTo>
                    <a:lnTo>
                      <a:pt x="3" y="58"/>
                    </a:lnTo>
                  </a:path>
                </a:pathLst>
              </a:custGeom>
              <a:solidFill>
                <a:srgbClr val="A0000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67" name="Freeform 19"/>
              <p:cNvSpPr>
                <a:spLocks/>
              </p:cNvSpPr>
              <p:nvPr/>
            </p:nvSpPr>
            <p:spPr bwMode="auto">
              <a:xfrm>
                <a:off x="901" y="3541"/>
                <a:ext cx="72" cy="409"/>
              </a:xfrm>
              <a:custGeom>
                <a:avLst/>
                <a:gdLst/>
                <a:ahLst/>
                <a:cxnLst>
                  <a:cxn ang="0">
                    <a:pos x="25" y="200"/>
                  </a:cxn>
                  <a:cxn ang="0">
                    <a:pos x="26" y="200"/>
                  </a:cxn>
                  <a:cxn ang="0">
                    <a:pos x="27" y="200"/>
                  </a:cxn>
                  <a:cxn ang="0">
                    <a:pos x="28" y="199"/>
                  </a:cxn>
                  <a:cxn ang="0">
                    <a:pos x="27" y="185"/>
                  </a:cxn>
                  <a:cxn ang="0">
                    <a:pos x="26" y="171"/>
                  </a:cxn>
                  <a:cxn ang="0">
                    <a:pos x="25" y="156"/>
                  </a:cxn>
                  <a:cxn ang="0">
                    <a:pos x="25" y="141"/>
                  </a:cxn>
                  <a:cxn ang="0">
                    <a:pos x="25" y="127"/>
                  </a:cxn>
                  <a:cxn ang="0">
                    <a:pos x="26" y="112"/>
                  </a:cxn>
                  <a:cxn ang="0">
                    <a:pos x="29" y="99"/>
                  </a:cxn>
                  <a:cxn ang="0">
                    <a:pos x="33" y="86"/>
                  </a:cxn>
                  <a:cxn ang="0">
                    <a:pos x="35" y="75"/>
                  </a:cxn>
                  <a:cxn ang="0">
                    <a:pos x="36" y="64"/>
                  </a:cxn>
                  <a:cxn ang="0">
                    <a:pos x="36" y="53"/>
                  </a:cxn>
                  <a:cxn ang="0">
                    <a:pos x="35" y="43"/>
                  </a:cxn>
                  <a:cxn ang="0">
                    <a:pos x="34" y="32"/>
                  </a:cxn>
                  <a:cxn ang="0">
                    <a:pos x="34" y="22"/>
                  </a:cxn>
                  <a:cxn ang="0">
                    <a:pos x="34" y="11"/>
                  </a:cxn>
                  <a:cxn ang="0">
                    <a:pos x="34" y="0"/>
                  </a:cxn>
                  <a:cxn ang="0">
                    <a:pos x="10" y="5"/>
                  </a:cxn>
                  <a:cxn ang="0">
                    <a:pos x="8" y="27"/>
                  </a:cxn>
                  <a:cxn ang="0">
                    <a:pos x="5" y="50"/>
                  </a:cxn>
                  <a:cxn ang="0">
                    <a:pos x="3" y="72"/>
                  </a:cxn>
                  <a:cxn ang="0">
                    <a:pos x="1" y="95"/>
                  </a:cxn>
                  <a:cxn ang="0">
                    <a:pos x="0" y="118"/>
                  </a:cxn>
                  <a:cxn ang="0">
                    <a:pos x="1" y="141"/>
                  </a:cxn>
                  <a:cxn ang="0">
                    <a:pos x="4" y="163"/>
                  </a:cxn>
                  <a:cxn ang="0">
                    <a:pos x="9" y="185"/>
                  </a:cxn>
                  <a:cxn ang="0">
                    <a:pos x="10" y="186"/>
                  </a:cxn>
                  <a:cxn ang="0">
                    <a:pos x="11" y="187"/>
                  </a:cxn>
                  <a:cxn ang="0">
                    <a:pos x="12" y="188"/>
                  </a:cxn>
                  <a:cxn ang="0">
                    <a:pos x="13" y="189"/>
                  </a:cxn>
                  <a:cxn ang="0">
                    <a:pos x="15" y="195"/>
                  </a:cxn>
                  <a:cxn ang="0">
                    <a:pos x="16" y="196"/>
                  </a:cxn>
                  <a:cxn ang="0">
                    <a:pos x="17" y="196"/>
                  </a:cxn>
                  <a:cxn ang="0">
                    <a:pos x="18" y="197"/>
                  </a:cxn>
                  <a:cxn ang="0">
                    <a:pos x="20" y="197"/>
                  </a:cxn>
                  <a:cxn ang="0">
                    <a:pos x="21" y="198"/>
                  </a:cxn>
                  <a:cxn ang="0">
                    <a:pos x="22" y="199"/>
                  </a:cxn>
                  <a:cxn ang="0">
                    <a:pos x="24" y="199"/>
                  </a:cxn>
                  <a:cxn ang="0">
                    <a:pos x="25" y="200"/>
                  </a:cxn>
                </a:cxnLst>
                <a:rect l="0" t="0" r="r" b="b"/>
                <a:pathLst>
                  <a:path w="37" h="201">
                    <a:moveTo>
                      <a:pt x="25" y="200"/>
                    </a:moveTo>
                    <a:lnTo>
                      <a:pt x="26" y="200"/>
                    </a:lnTo>
                    <a:lnTo>
                      <a:pt x="27" y="200"/>
                    </a:lnTo>
                    <a:lnTo>
                      <a:pt x="28" y="199"/>
                    </a:lnTo>
                    <a:lnTo>
                      <a:pt x="27" y="185"/>
                    </a:lnTo>
                    <a:lnTo>
                      <a:pt x="26" y="171"/>
                    </a:lnTo>
                    <a:lnTo>
                      <a:pt x="25" y="156"/>
                    </a:lnTo>
                    <a:lnTo>
                      <a:pt x="25" y="141"/>
                    </a:lnTo>
                    <a:lnTo>
                      <a:pt x="25" y="127"/>
                    </a:lnTo>
                    <a:lnTo>
                      <a:pt x="26" y="112"/>
                    </a:lnTo>
                    <a:lnTo>
                      <a:pt x="29" y="99"/>
                    </a:lnTo>
                    <a:lnTo>
                      <a:pt x="33" y="86"/>
                    </a:lnTo>
                    <a:lnTo>
                      <a:pt x="35" y="75"/>
                    </a:lnTo>
                    <a:lnTo>
                      <a:pt x="36" y="64"/>
                    </a:lnTo>
                    <a:lnTo>
                      <a:pt x="36" y="53"/>
                    </a:lnTo>
                    <a:lnTo>
                      <a:pt x="35" y="43"/>
                    </a:lnTo>
                    <a:lnTo>
                      <a:pt x="34" y="32"/>
                    </a:lnTo>
                    <a:lnTo>
                      <a:pt x="34" y="22"/>
                    </a:lnTo>
                    <a:lnTo>
                      <a:pt x="34" y="11"/>
                    </a:lnTo>
                    <a:lnTo>
                      <a:pt x="34" y="0"/>
                    </a:lnTo>
                    <a:lnTo>
                      <a:pt x="10" y="5"/>
                    </a:lnTo>
                    <a:lnTo>
                      <a:pt x="8" y="27"/>
                    </a:lnTo>
                    <a:lnTo>
                      <a:pt x="5" y="50"/>
                    </a:lnTo>
                    <a:lnTo>
                      <a:pt x="3" y="72"/>
                    </a:lnTo>
                    <a:lnTo>
                      <a:pt x="1" y="95"/>
                    </a:lnTo>
                    <a:lnTo>
                      <a:pt x="0" y="118"/>
                    </a:lnTo>
                    <a:lnTo>
                      <a:pt x="1" y="141"/>
                    </a:lnTo>
                    <a:lnTo>
                      <a:pt x="4" y="163"/>
                    </a:lnTo>
                    <a:lnTo>
                      <a:pt x="9" y="185"/>
                    </a:lnTo>
                    <a:lnTo>
                      <a:pt x="10" y="186"/>
                    </a:lnTo>
                    <a:lnTo>
                      <a:pt x="11" y="187"/>
                    </a:lnTo>
                    <a:lnTo>
                      <a:pt x="12" y="188"/>
                    </a:lnTo>
                    <a:lnTo>
                      <a:pt x="13" y="189"/>
                    </a:lnTo>
                    <a:lnTo>
                      <a:pt x="15" y="195"/>
                    </a:lnTo>
                    <a:lnTo>
                      <a:pt x="16" y="196"/>
                    </a:lnTo>
                    <a:lnTo>
                      <a:pt x="17" y="196"/>
                    </a:lnTo>
                    <a:lnTo>
                      <a:pt x="18" y="197"/>
                    </a:lnTo>
                    <a:lnTo>
                      <a:pt x="20" y="197"/>
                    </a:lnTo>
                    <a:lnTo>
                      <a:pt x="21" y="198"/>
                    </a:lnTo>
                    <a:lnTo>
                      <a:pt x="22" y="199"/>
                    </a:lnTo>
                    <a:lnTo>
                      <a:pt x="24" y="199"/>
                    </a:lnTo>
                    <a:lnTo>
                      <a:pt x="25" y="200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68" name="Freeform 20"/>
              <p:cNvSpPr>
                <a:spLocks/>
              </p:cNvSpPr>
              <p:nvPr/>
            </p:nvSpPr>
            <p:spPr bwMode="auto">
              <a:xfrm>
                <a:off x="634" y="3354"/>
                <a:ext cx="62" cy="539"/>
              </a:xfrm>
              <a:custGeom>
                <a:avLst/>
                <a:gdLst/>
                <a:ahLst/>
                <a:cxnLst>
                  <a:cxn ang="0">
                    <a:pos x="23" y="264"/>
                  </a:cxn>
                  <a:cxn ang="0">
                    <a:pos x="30" y="264"/>
                  </a:cxn>
                  <a:cxn ang="0">
                    <a:pos x="31" y="238"/>
                  </a:cxn>
                  <a:cxn ang="0">
                    <a:pos x="30" y="213"/>
                  </a:cxn>
                  <a:cxn ang="0">
                    <a:pos x="27" y="187"/>
                  </a:cxn>
                  <a:cxn ang="0">
                    <a:pos x="25" y="161"/>
                  </a:cxn>
                  <a:cxn ang="0">
                    <a:pos x="21" y="135"/>
                  </a:cxn>
                  <a:cxn ang="0">
                    <a:pos x="18" y="108"/>
                  </a:cxn>
                  <a:cxn ang="0">
                    <a:pos x="16" y="82"/>
                  </a:cxn>
                  <a:cxn ang="0">
                    <a:pos x="17" y="56"/>
                  </a:cxn>
                  <a:cxn ang="0">
                    <a:pos x="16" y="49"/>
                  </a:cxn>
                  <a:cxn ang="0">
                    <a:pos x="16" y="42"/>
                  </a:cxn>
                  <a:cxn ang="0">
                    <a:pos x="17" y="36"/>
                  </a:cxn>
                  <a:cxn ang="0">
                    <a:pos x="18" y="29"/>
                  </a:cxn>
                  <a:cxn ang="0">
                    <a:pos x="19" y="23"/>
                  </a:cxn>
                  <a:cxn ang="0">
                    <a:pos x="19" y="16"/>
                  </a:cxn>
                  <a:cxn ang="0">
                    <a:pos x="19" y="9"/>
                  </a:cxn>
                  <a:cxn ang="0">
                    <a:pos x="18" y="3"/>
                  </a:cxn>
                  <a:cxn ang="0">
                    <a:pos x="5" y="0"/>
                  </a:cxn>
                  <a:cxn ang="0">
                    <a:pos x="2" y="32"/>
                  </a:cxn>
                  <a:cxn ang="0">
                    <a:pos x="1" y="64"/>
                  </a:cxn>
                  <a:cxn ang="0">
                    <a:pos x="0" y="96"/>
                  </a:cxn>
                  <a:cxn ang="0">
                    <a:pos x="0" y="129"/>
                  </a:cxn>
                  <a:cxn ang="0">
                    <a:pos x="1" y="162"/>
                  </a:cxn>
                  <a:cxn ang="0">
                    <a:pos x="4" y="195"/>
                  </a:cxn>
                  <a:cxn ang="0">
                    <a:pos x="8" y="228"/>
                  </a:cxn>
                  <a:cxn ang="0">
                    <a:pos x="14" y="260"/>
                  </a:cxn>
                  <a:cxn ang="0">
                    <a:pos x="15" y="261"/>
                  </a:cxn>
                  <a:cxn ang="0">
                    <a:pos x="16" y="262"/>
                  </a:cxn>
                  <a:cxn ang="0">
                    <a:pos x="17" y="263"/>
                  </a:cxn>
                  <a:cxn ang="0">
                    <a:pos x="18" y="263"/>
                  </a:cxn>
                  <a:cxn ang="0">
                    <a:pos x="20" y="263"/>
                  </a:cxn>
                  <a:cxn ang="0">
                    <a:pos x="21" y="264"/>
                  </a:cxn>
                  <a:cxn ang="0">
                    <a:pos x="23" y="264"/>
                  </a:cxn>
                </a:cxnLst>
                <a:rect l="0" t="0" r="r" b="b"/>
                <a:pathLst>
                  <a:path w="32" h="265">
                    <a:moveTo>
                      <a:pt x="23" y="264"/>
                    </a:moveTo>
                    <a:lnTo>
                      <a:pt x="30" y="264"/>
                    </a:lnTo>
                    <a:lnTo>
                      <a:pt x="31" y="238"/>
                    </a:lnTo>
                    <a:lnTo>
                      <a:pt x="30" y="213"/>
                    </a:lnTo>
                    <a:lnTo>
                      <a:pt x="27" y="187"/>
                    </a:lnTo>
                    <a:lnTo>
                      <a:pt x="25" y="161"/>
                    </a:lnTo>
                    <a:lnTo>
                      <a:pt x="21" y="135"/>
                    </a:lnTo>
                    <a:lnTo>
                      <a:pt x="18" y="108"/>
                    </a:lnTo>
                    <a:lnTo>
                      <a:pt x="16" y="82"/>
                    </a:lnTo>
                    <a:lnTo>
                      <a:pt x="17" y="56"/>
                    </a:lnTo>
                    <a:lnTo>
                      <a:pt x="16" y="49"/>
                    </a:lnTo>
                    <a:lnTo>
                      <a:pt x="16" y="42"/>
                    </a:lnTo>
                    <a:lnTo>
                      <a:pt x="17" y="36"/>
                    </a:lnTo>
                    <a:lnTo>
                      <a:pt x="18" y="29"/>
                    </a:lnTo>
                    <a:lnTo>
                      <a:pt x="19" y="23"/>
                    </a:lnTo>
                    <a:lnTo>
                      <a:pt x="19" y="16"/>
                    </a:lnTo>
                    <a:lnTo>
                      <a:pt x="19" y="9"/>
                    </a:lnTo>
                    <a:lnTo>
                      <a:pt x="18" y="3"/>
                    </a:lnTo>
                    <a:lnTo>
                      <a:pt x="5" y="0"/>
                    </a:lnTo>
                    <a:lnTo>
                      <a:pt x="2" y="32"/>
                    </a:lnTo>
                    <a:lnTo>
                      <a:pt x="1" y="64"/>
                    </a:lnTo>
                    <a:lnTo>
                      <a:pt x="0" y="96"/>
                    </a:lnTo>
                    <a:lnTo>
                      <a:pt x="0" y="129"/>
                    </a:lnTo>
                    <a:lnTo>
                      <a:pt x="1" y="162"/>
                    </a:lnTo>
                    <a:lnTo>
                      <a:pt x="4" y="195"/>
                    </a:lnTo>
                    <a:lnTo>
                      <a:pt x="8" y="228"/>
                    </a:lnTo>
                    <a:lnTo>
                      <a:pt x="14" y="260"/>
                    </a:lnTo>
                    <a:lnTo>
                      <a:pt x="15" y="261"/>
                    </a:lnTo>
                    <a:lnTo>
                      <a:pt x="16" y="262"/>
                    </a:lnTo>
                    <a:lnTo>
                      <a:pt x="17" y="263"/>
                    </a:lnTo>
                    <a:lnTo>
                      <a:pt x="18" y="263"/>
                    </a:lnTo>
                    <a:lnTo>
                      <a:pt x="20" y="263"/>
                    </a:lnTo>
                    <a:lnTo>
                      <a:pt x="21" y="264"/>
                    </a:lnTo>
                    <a:lnTo>
                      <a:pt x="23" y="264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69" name="Freeform 21"/>
              <p:cNvSpPr>
                <a:spLocks/>
              </p:cNvSpPr>
              <p:nvPr/>
            </p:nvSpPr>
            <p:spPr bwMode="auto">
              <a:xfrm>
                <a:off x="924" y="3312"/>
                <a:ext cx="57" cy="67"/>
              </a:xfrm>
              <a:custGeom>
                <a:avLst/>
                <a:gdLst/>
                <a:ahLst/>
                <a:cxnLst>
                  <a:cxn ang="0">
                    <a:pos x="7" y="32"/>
                  </a:cxn>
                  <a:cxn ang="0">
                    <a:pos x="24" y="22"/>
                  </a:cxn>
                  <a:cxn ang="0">
                    <a:pos x="28" y="3"/>
                  </a:cxn>
                  <a:cxn ang="0">
                    <a:pos x="3" y="0"/>
                  </a:cxn>
                  <a:cxn ang="0">
                    <a:pos x="0" y="32"/>
                  </a:cxn>
                  <a:cxn ang="0">
                    <a:pos x="1" y="32"/>
                  </a:cxn>
                  <a:cxn ang="0">
                    <a:pos x="2" y="32"/>
                  </a:cxn>
                  <a:cxn ang="0">
                    <a:pos x="4" y="32"/>
                  </a:cxn>
                  <a:cxn ang="0">
                    <a:pos x="5" y="32"/>
                  </a:cxn>
                  <a:cxn ang="0">
                    <a:pos x="6" y="32"/>
                  </a:cxn>
                  <a:cxn ang="0">
                    <a:pos x="7" y="32"/>
                  </a:cxn>
                </a:cxnLst>
                <a:rect l="0" t="0" r="r" b="b"/>
                <a:pathLst>
                  <a:path w="29" h="33">
                    <a:moveTo>
                      <a:pt x="7" y="32"/>
                    </a:moveTo>
                    <a:lnTo>
                      <a:pt x="24" y="22"/>
                    </a:lnTo>
                    <a:lnTo>
                      <a:pt x="28" y="3"/>
                    </a:lnTo>
                    <a:lnTo>
                      <a:pt x="3" y="0"/>
                    </a:lnTo>
                    <a:lnTo>
                      <a:pt x="0" y="32"/>
                    </a:lnTo>
                    <a:lnTo>
                      <a:pt x="1" y="32"/>
                    </a:lnTo>
                    <a:lnTo>
                      <a:pt x="2" y="32"/>
                    </a:lnTo>
                    <a:lnTo>
                      <a:pt x="4" y="32"/>
                    </a:lnTo>
                    <a:lnTo>
                      <a:pt x="5" y="32"/>
                    </a:lnTo>
                    <a:lnTo>
                      <a:pt x="6" y="32"/>
                    </a:lnTo>
                    <a:lnTo>
                      <a:pt x="7" y="32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0" name="Freeform 22"/>
              <p:cNvSpPr>
                <a:spLocks/>
              </p:cNvSpPr>
              <p:nvPr/>
            </p:nvSpPr>
            <p:spPr bwMode="auto">
              <a:xfrm>
                <a:off x="634" y="3123"/>
                <a:ext cx="25" cy="209"/>
              </a:xfrm>
              <a:custGeom>
                <a:avLst/>
                <a:gdLst/>
                <a:ahLst/>
                <a:cxnLst>
                  <a:cxn ang="0">
                    <a:pos x="3" y="102"/>
                  </a:cxn>
                  <a:cxn ang="0">
                    <a:pos x="5" y="102"/>
                  </a:cxn>
                  <a:cxn ang="0">
                    <a:pos x="6" y="102"/>
                  </a:cxn>
                  <a:cxn ang="0">
                    <a:pos x="8" y="102"/>
                  </a:cxn>
                  <a:cxn ang="0">
                    <a:pos x="9" y="102"/>
                  </a:cxn>
                  <a:cxn ang="0">
                    <a:pos x="12" y="78"/>
                  </a:cxn>
                  <a:cxn ang="0">
                    <a:pos x="12" y="52"/>
                  </a:cxn>
                  <a:cxn ang="0">
                    <a:pos x="11" y="26"/>
                  </a:cxn>
                  <a:cxn ang="0">
                    <a:pos x="11" y="0"/>
                  </a:cxn>
                  <a:cxn ang="0">
                    <a:pos x="9" y="11"/>
                  </a:cxn>
                  <a:cxn ang="0">
                    <a:pos x="7" y="23"/>
                  </a:cxn>
                  <a:cxn ang="0">
                    <a:pos x="5" y="36"/>
                  </a:cxn>
                  <a:cxn ang="0">
                    <a:pos x="3" y="49"/>
                  </a:cxn>
                  <a:cxn ang="0">
                    <a:pos x="2" y="63"/>
                  </a:cxn>
                  <a:cxn ang="0">
                    <a:pos x="1" y="76"/>
                  </a:cxn>
                  <a:cxn ang="0">
                    <a:pos x="0" y="89"/>
                  </a:cxn>
                  <a:cxn ang="0">
                    <a:pos x="0" y="101"/>
                  </a:cxn>
                  <a:cxn ang="0">
                    <a:pos x="1" y="101"/>
                  </a:cxn>
                  <a:cxn ang="0">
                    <a:pos x="2" y="102"/>
                  </a:cxn>
                  <a:cxn ang="0">
                    <a:pos x="3" y="102"/>
                  </a:cxn>
                </a:cxnLst>
                <a:rect l="0" t="0" r="r" b="b"/>
                <a:pathLst>
                  <a:path w="13" h="103">
                    <a:moveTo>
                      <a:pt x="3" y="102"/>
                    </a:moveTo>
                    <a:lnTo>
                      <a:pt x="5" y="102"/>
                    </a:lnTo>
                    <a:lnTo>
                      <a:pt x="6" y="102"/>
                    </a:lnTo>
                    <a:lnTo>
                      <a:pt x="8" y="102"/>
                    </a:lnTo>
                    <a:lnTo>
                      <a:pt x="9" y="102"/>
                    </a:lnTo>
                    <a:lnTo>
                      <a:pt x="12" y="78"/>
                    </a:lnTo>
                    <a:lnTo>
                      <a:pt x="12" y="52"/>
                    </a:lnTo>
                    <a:lnTo>
                      <a:pt x="11" y="26"/>
                    </a:lnTo>
                    <a:lnTo>
                      <a:pt x="11" y="0"/>
                    </a:lnTo>
                    <a:lnTo>
                      <a:pt x="9" y="11"/>
                    </a:lnTo>
                    <a:lnTo>
                      <a:pt x="7" y="23"/>
                    </a:lnTo>
                    <a:lnTo>
                      <a:pt x="5" y="36"/>
                    </a:lnTo>
                    <a:lnTo>
                      <a:pt x="3" y="49"/>
                    </a:lnTo>
                    <a:lnTo>
                      <a:pt x="2" y="63"/>
                    </a:lnTo>
                    <a:lnTo>
                      <a:pt x="1" y="76"/>
                    </a:lnTo>
                    <a:lnTo>
                      <a:pt x="0" y="89"/>
                    </a:lnTo>
                    <a:lnTo>
                      <a:pt x="0" y="101"/>
                    </a:lnTo>
                    <a:lnTo>
                      <a:pt x="1" y="101"/>
                    </a:lnTo>
                    <a:lnTo>
                      <a:pt x="2" y="102"/>
                    </a:lnTo>
                    <a:lnTo>
                      <a:pt x="3" y="102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1" name="Freeform 23"/>
              <p:cNvSpPr>
                <a:spLocks/>
              </p:cNvSpPr>
              <p:nvPr/>
            </p:nvSpPr>
            <p:spPr bwMode="auto">
              <a:xfrm>
                <a:off x="936" y="2999"/>
                <a:ext cx="62" cy="237"/>
              </a:xfrm>
              <a:custGeom>
                <a:avLst/>
                <a:gdLst/>
                <a:ahLst/>
                <a:cxnLst>
                  <a:cxn ang="0">
                    <a:pos x="3" y="116"/>
                  </a:cxn>
                  <a:cxn ang="0">
                    <a:pos x="21" y="114"/>
                  </a:cxn>
                  <a:cxn ang="0">
                    <a:pos x="22" y="106"/>
                  </a:cxn>
                  <a:cxn ang="0">
                    <a:pos x="23" y="96"/>
                  </a:cxn>
                  <a:cxn ang="0">
                    <a:pos x="23" y="87"/>
                  </a:cxn>
                  <a:cxn ang="0">
                    <a:pos x="23" y="77"/>
                  </a:cxn>
                  <a:cxn ang="0">
                    <a:pos x="23" y="68"/>
                  </a:cxn>
                  <a:cxn ang="0">
                    <a:pos x="24" y="58"/>
                  </a:cxn>
                  <a:cxn ang="0">
                    <a:pos x="26" y="49"/>
                  </a:cxn>
                  <a:cxn ang="0">
                    <a:pos x="29" y="39"/>
                  </a:cxn>
                  <a:cxn ang="0">
                    <a:pos x="31" y="30"/>
                  </a:cxn>
                  <a:cxn ang="0">
                    <a:pos x="31" y="20"/>
                  </a:cxn>
                  <a:cxn ang="0">
                    <a:pos x="29" y="11"/>
                  </a:cxn>
                  <a:cxn ang="0">
                    <a:pos x="25" y="2"/>
                  </a:cxn>
                  <a:cxn ang="0">
                    <a:pos x="24" y="2"/>
                  </a:cxn>
                  <a:cxn ang="0">
                    <a:pos x="24" y="1"/>
                  </a:cxn>
                  <a:cxn ang="0">
                    <a:pos x="22" y="1"/>
                  </a:cxn>
                  <a:cxn ang="0">
                    <a:pos x="21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6" y="0"/>
                  </a:cxn>
                  <a:cxn ang="0">
                    <a:pos x="11" y="14"/>
                  </a:cxn>
                  <a:cxn ang="0">
                    <a:pos x="8" y="27"/>
                  </a:cxn>
                  <a:cxn ang="0">
                    <a:pos x="5" y="42"/>
                  </a:cxn>
                  <a:cxn ang="0">
                    <a:pos x="3" y="57"/>
                  </a:cxn>
                  <a:cxn ang="0">
                    <a:pos x="2" y="72"/>
                  </a:cxn>
                  <a:cxn ang="0">
                    <a:pos x="1" y="87"/>
                  </a:cxn>
                  <a:cxn ang="0">
                    <a:pos x="1" y="102"/>
                  </a:cxn>
                  <a:cxn ang="0">
                    <a:pos x="0" y="116"/>
                  </a:cxn>
                  <a:cxn ang="0">
                    <a:pos x="1" y="116"/>
                  </a:cxn>
                  <a:cxn ang="0">
                    <a:pos x="2" y="116"/>
                  </a:cxn>
                  <a:cxn ang="0">
                    <a:pos x="3" y="116"/>
                  </a:cxn>
                </a:cxnLst>
                <a:rect l="0" t="0" r="r" b="b"/>
                <a:pathLst>
                  <a:path w="32" h="117">
                    <a:moveTo>
                      <a:pt x="3" y="116"/>
                    </a:moveTo>
                    <a:lnTo>
                      <a:pt x="21" y="114"/>
                    </a:lnTo>
                    <a:lnTo>
                      <a:pt x="22" y="106"/>
                    </a:lnTo>
                    <a:lnTo>
                      <a:pt x="23" y="96"/>
                    </a:lnTo>
                    <a:lnTo>
                      <a:pt x="23" y="87"/>
                    </a:lnTo>
                    <a:lnTo>
                      <a:pt x="23" y="77"/>
                    </a:lnTo>
                    <a:lnTo>
                      <a:pt x="23" y="68"/>
                    </a:lnTo>
                    <a:lnTo>
                      <a:pt x="24" y="58"/>
                    </a:lnTo>
                    <a:lnTo>
                      <a:pt x="26" y="49"/>
                    </a:lnTo>
                    <a:lnTo>
                      <a:pt x="29" y="39"/>
                    </a:lnTo>
                    <a:lnTo>
                      <a:pt x="31" y="30"/>
                    </a:lnTo>
                    <a:lnTo>
                      <a:pt x="31" y="20"/>
                    </a:lnTo>
                    <a:lnTo>
                      <a:pt x="29" y="11"/>
                    </a:lnTo>
                    <a:lnTo>
                      <a:pt x="25" y="2"/>
                    </a:lnTo>
                    <a:lnTo>
                      <a:pt x="24" y="2"/>
                    </a:lnTo>
                    <a:lnTo>
                      <a:pt x="24" y="1"/>
                    </a:lnTo>
                    <a:lnTo>
                      <a:pt x="22" y="1"/>
                    </a:lnTo>
                    <a:lnTo>
                      <a:pt x="21" y="1"/>
                    </a:lnTo>
                    <a:lnTo>
                      <a:pt x="19" y="0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1" y="14"/>
                    </a:lnTo>
                    <a:lnTo>
                      <a:pt x="8" y="27"/>
                    </a:lnTo>
                    <a:lnTo>
                      <a:pt x="5" y="42"/>
                    </a:lnTo>
                    <a:lnTo>
                      <a:pt x="3" y="57"/>
                    </a:lnTo>
                    <a:lnTo>
                      <a:pt x="2" y="72"/>
                    </a:lnTo>
                    <a:lnTo>
                      <a:pt x="1" y="87"/>
                    </a:lnTo>
                    <a:lnTo>
                      <a:pt x="1" y="102"/>
                    </a:lnTo>
                    <a:lnTo>
                      <a:pt x="0" y="116"/>
                    </a:lnTo>
                    <a:lnTo>
                      <a:pt x="1" y="116"/>
                    </a:lnTo>
                    <a:lnTo>
                      <a:pt x="2" y="116"/>
                    </a:lnTo>
                    <a:lnTo>
                      <a:pt x="3" y="116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2" name="Freeform 24"/>
              <p:cNvSpPr>
                <a:spLocks/>
              </p:cNvSpPr>
              <p:nvPr/>
            </p:nvSpPr>
            <p:spPr bwMode="auto">
              <a:xfrm>
                <a:off x="1326" y="3570"/>
                <a:ext cx="35" cy="32"/>
              </a:xfrm>
              <a:custGeom>
                <a:avLst/>
                <a:gdLst/>
                <a:ahLst/>
                <a:cxnLst>
                  <a:cxn ang="0">
                    <a:pos x="7" y="15"/>
                  </a:cxn>
                  <a:cxn ang="0">
                    <a:pos x="8" y="15"/>
                  </a:cxn>
                  <a:cxn ang="0">
                    <a:pos x="10" y="14"/>
                  </a:cxn>
                  <a:cxn ang="0">
                    <a:pos x="11" y="13"/>
                  </a:cxn>
                  <a:cxn ang="0">
                    <a:pos x="13" y="13"/>
                  </a:cxn>
                  <a:cxn ang="0">
                    <a:pos x="14" y="11"/>
                  </a:cxn>
                  <a:cxn ang="0">
                    <a:pos x="16" y="10"/>
                  </a:cxn>
                  <a:cxn ang="0">
                    <a:pos x="16" y="9"/>
                  </a:cxn>
                  <a:cxn ang="0">
                    <a:pos x="17" y="8"/>
                  </a:cxn>
                  <a:cxn ang="0">
                    <a:pos x="17" y="7"/>
                  </a:cxn>
                  <a:cxn ang="0">
                    <a:pos x="16" y="6"/>
                  </a:cxn>
                  <a:cxn ang="0">
                    <a:pos x="16" y="5"/>
                  </a:cxn>
                  <a:cxn ang="0">
                    <a:pos x="15" y="3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0" y="0"/>
                  </a:cxn>
                  <a:cxn ang="0">
                    <a:pos x="1" y="5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0" y="9"/>
                  </a:cxn>
                  <a:cxn ang="0">
                    <a:pos x="0" y="11"/>
                  </a:cxn>
                  <a:cxn ang="0">
                    <a:pos x="1" y="11"/>
                  </a:cxn>
                  <a:cxn ang="0">
                    <a:pos x="1" y="12"/>
                  </a:cxn>
                  <a:cxn ang="0">
                    <a:pos x="2" y="13"/>
                  </a:cxn>
                  <a:cxn ang="0">
                    <a:pos x="3" y="13"/>
                  </a:cxn>
                  <a:cxn ang="0">
                    <a:pos x="4" y="14"/>
                  </a:cxn>
                  <a:cxn ang="0">
                    <a:pos x="5" y="15"/>
                  </a:cxn>
                  <a:cxn ang="0">
                    <a:pos x="6" y="15"/>
                  </a:cxn>
                  <a:cxn ang="0">
                    <a:pos x="7" y="15"/>
                  </a:cxn>
                </a:cxnLst>
                <a:rect l="0" t="0" r="r" b="b"/>
                <a:pathLst>
                  <a:path w="18" h="16">
                    <a:moveTo>
                      <a:pt x="7" y="15"/>
                    </a:moveTo>
                    <a:lnTo>
                      <a:pt x="8" y="15"/>
                    </a:lnTo>
                    <a:lnTo>
                      <a:pt x="10" y="14"/>
                    </a:lnTo>
                    <a:lnTo>
                      <a:pt x="11" y="13"/>
                    </a:lnTo>
                    <a:lnTo>
                      <a:pt x="13" y="13"/>
                    </a:lnTo>
                    <a:lnTo>
                      <a:pt x="14" y="11"/>
                    </a:lnTo>
                    <a:lnTo>
                      <a:pt x="16" y="10"/>
                    </a:lnTo>
                    <a:lnTo>
                      <a:pt x="16" y="9"/>
                    </a:lnTo>
                    <a:lnTo>
                      <a:pt x="17" y="8"/>
                    </a:lnTo>
                    <a:lnTo>
                      <a:pt x="17" y="7"/>
                    </a:lnTo>
                    <a:lnTo>
                      <a:pt x="16" y="6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1" y="5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1" y="12"/>
                    </a:lnTo>
                    <a:lnTo>
                      <a:pt x="2" y="13"/>
                    </a:lnTo>
                    <a:lnTo>
                      <a:pt x="3" y="13"/>
                    </a:lnTo>
                    <a:lnTo>
                      <a:pt x="4" y="14"/>
                    </a:lnTo>
                    <a:lnTo>
                      <a:pt x="5" y="15"/>
                    </a:lnTo>
                    <a:lnTo>
                      <a:pt x="6" y="15"/>
                    </a:lnTo>
                    <a:lnTo>
                      <a:pt x="7" y="15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3" name="Freeform 25"/>
              <p:cNvSpPr>
                <a:spLocks/>
              </p:cNvSpPr>
              <p:nvPr/>
            </p:nvSpPr>
            <p:spPr bwMode="auto">
              <a:xfrm>
                <a:off x="1172" y="2300"/>
                <a:ext cx="199" cy="1802"/>
              </a:xfrm>
              <a:custGeom>
                <a:avLst/>
                <a:gdLst/>
                <a:ahLst/>
                <a:cxnLst>
                  <a:cxn ang="0">
                    <a:pos x="84" y="863"/>
                  </a:cxn>
                  <a:cxn ang="0">
                    <a:pos x="88" y="827"/>
                  </a:cxn>
                  <a:cxn ang="0">
                    <a:pos x="85" y="749"/>
                  </a:cxn>
                  <a:cxn ang="0">
                    <a:pos x="87" y="719"/>
                  </a:cxn>
                  <a:cxn ang="0">
                    <a:pos x="75" y="627"/>
                  </a:cxn>
                  <a:cxn ang="0">
                    <a:pos x="64" y="621"/>
                  </a:cxn>
                  <a:cxn ang="0">
                    <a:pos x="89" y="613"/>
                  </a:cxn>
                  <a:cxn ang="0">
                    <a:pos x="85" y="482"/>
                  </a:cxn>
                  <a:cxn ang="0">
                    <a:pos x="85" y="464"/>
                  </a:cxn>
                  <a:cxn ang="0">
                    <a:pos x="96" y="402"/>
                  </a:cxn>
                  <a:cxn ang="0">
                    <a:pos x="97" y="358"/>
                  </a:cxn>
                  <a:cxn ang="0">
                    <a:pos x="100" y="333"/>
                  </a:cxn>
                  <a:cxn ang="0">
                    <a:pos x="90" y="332"/>
                  </a:cxn>
                  <a:cxn ang="0">
                    <a:pos x="79" y="361"/>
                  </a:cxn>
                  <a:cxn ang="0">
                    <a:pos x="78" y="320"/>
                  </a:cxn>
                  <a:cxn ang="0">
                    <a:pos x="75" y="250"/>
                  </a:cxn>
                  <a:cxn ang="0">
                    <a:pos x="74" y="198"/>
                  </a:cxn>
                  <a:cxn ang="0">
                    <a:pos x="71" y="101"/>
                  </a:cxn>
                  <a:cxn ang="0">
                    <a:pos x="81" y="45"/>
                  </a:cxn>
                  <a:cxn ang="0">
                    <a:pos x="75" y="2"/>
                  </a:cxn>
                  <a:cxn ang="0">
                    <a:pos x="54" y="12"/>
                  </a:cxn>
                  <a:cxn ang="0">
                    <a:pos x="50" y="61"/>
                  </a:cxn>
                  <a:cxn ang="0">
                    <a:pos x="49" y="81"/>
                  </a:cxn>
                  <a:cxn ang="0">
                    <a:pos x="41" y="112"/>
                  </a:cxn>
                  <a:cxn ang="0">
                    <a:pos x="44" y="148"/>
                  </a:cxn>
                  <a:cxn ang="0">
                    <a:pos x="36" y="175"/>
                  </a:cxn>
                  <a:cxn ang="0">
                    <a:pos x="40" y="227"/>
                  </a:cxn>
                  <a:cxn ang="0">
                    <a:pos x="30" y="282"/>
                  </a:cxn>
                  <a:cxn ang="0">
                    <a:pos x="26" y="306"/>
                  </a:cxn>
                  <a:cxn ang="0">
                    <a:pos x="20" y="291"/>
                  </a:cxn>
                  <a:cxn ang="0">
                    <a:pos x="10" y="286"/>
                  </a:cxn>
                  <a:cxn ang="0">
                    <a:pos x="0" y="301"/>
                  </a:cxn>
                  <a:cxn ang="0">
                    <a:pos x="2" y="351"/>
                  </a:cxn>
                  <a:cxn ang="0">
                    <a:pos x="3" y="396"/>
                  </a:cxn>
                  <a:cxn ang="0">
                    <a:pos x="2" y="449"/>
                  </a:cxn>
                  <a:cxn ang="0">
                    <a:pos x="7" y="458"/>
                  </a:cxn>
                  <a:cxn ang="0">
                    <a:pos x="19" y="469"/>
                  </a:cxn>
                  <a:cxn ang="0">
                    <a:pos x="17" y="478"/>
                  </a:cxn>
                  <a:cxn ang="0">
                    <a:pos x="0" y="486"/>
                  </a:cxn>
                  <a:cxn ang="0">
                    <a:pos x="5" y="507"/>
                  </a:cxn>
                  <a:cxn ang="0">
                    <a:pos x="8" y="522"/>
                  </a:cxn>
                  <a:cxn ang="0">
                    <a:pos x="10" y="542"/>
                  </a:cxn>
                  <a:cxn ang="0">
                    <a:pos x="3" y="554"/>
                  </a:cxn>
                  <a:cxn ang="0">
                    <a:pos x="8" y="573"/>
                  </a:cxn>
                  <a:cxn ang="0">
                    <a:pos x="28" y="603"/>
                  </a:cxn>
                  <a:cxn ang="0">
                    <a:pos x="33" y="619"/>
                  </a:cxn>
                  <a:cxn ang="0">
                    <a:pos x="27" y="615"/>
                  </a:cxn>
                  <a:cxn ang="0">
                    <a:pos x="16" y="614"/>
                  </a:cxn>
                  <a:cxn ang="0">
                    <a:pos x="13" y="647"/>
                  </a:cxn>
                  <a:cxn ang="0">
                    <a:pos x="11" y="668"/>
                  </a:cxn>
                  <a:cxn ang="0">
                    <a:pos x="7" y="687"/>
                  </a:cxn>
                  <a:cxn ang="0">
                    <a:pos x="15" y="700"/>
                  </a:cxn>
                  <a:cxn ang="0">
                    <a:pos x="7" y="709"/>
                  </a:cxn>
                  <a:cxn ang="0">
                    <a:pos x="13" y="718"/>
                  </a:cxn>
                  <a:cxn ang="0">
                    <a:pos x="16" y="741"/>
                  </a:cxn>
                  <a:cxn ang="0">
                    <a:pos x="5" y="770"/>
                  </a:cxn>
                  <a:cxn ang="0">
                    <a:pos x="7" y="832"/>
                  </a:cxn>
                  <a:cxn ang="0">
                    <a:pos x="10" y="857"/>
                  </a:cxn>
                  <a:cxn ang="0">
                    <a:pos x="19" y="865"/>
                  </a:cxn>
                  <a:cxn ang="0">
                    <a:pos x="35" y="873"/>
                  </a:cxn>
                  <a:cxn ang="0">
                    <a:pos x="45" y="882"/>
                  </a:cxn>
                </a:cxnLst>
                <a:rect l="0" t="0" r="r" b="b"/>
                <a:pathLst>
                  <a:path w="102" h="887">
                    <a:moveTo>
                      <a:pt x="56" y="886"/>
                    </a:moveTo>
                    <a:lnTo>
                      <a:pt x="71" y="884"/>
                    </a:lnTo>
                    <a:lnTo>
                      <a:pt x="80" y="873"/>
                    </a:lnTo>
                    <a:lnTo>
                      <a:pt x="80" y="871"/>
                    </a:lnTo>
                    <a:lnTo>
                      <a:pt x="80" y="869"/>
                    </a:lnTo>
                    <a:lnTo>
                      <a:pt x="82" y="866"/>
                    </a:lnTo>
                    <a:lnTo>
                      <a:pt x="83" y="865"/>
                    </a:lnTo>
                    <a:lnTo>
                      <a:pt x="84" y="863"/>
                    </a:lnTo>
                    <a:lnTo>
                      <a:pt x="86" y="861"/>
                    </a:lnTo>
                    <a:lnTo>
                      <a:pt x="87" y="859"/>
                    </a:lnTo>
                    <a:lnTo>
                      <a:pt x="89" y="857"/>
                    </a:lnTo>
                    <a:lnTo>
                      <a:pt x="85" y="840"/>
                    </a:lnTo>
                    <a:lnTo>
                      <a:pt x="85" y="839"/>
                    </a:lnTo>
                    <a:lnTo>
                      <a:pt x="86" y="838"/>
                    </a:lnTo>
                    <a:lnTo>
                      <a:pt x="87" y="838"/>
                    </a:lnTo>
                    <a:lnTo>
                      <a:pt x="88" y="827"/>
                    </a:lnTo>
                    <a:lnTo>
                      <a:pt x="88" y="817"/>
                    </a:lnTo>
                    <a:lnTo>
                      <a:pt x="88" y="806"/>
                    </a:lnTo>
                    <a:lnTo>
                      <a:pt x="87" y="795"/>
                    </a:lnTo>
                    <a:lnTo>
                      <a:pt x="86" y="785"/>
                    </a:lnTo>
                    <a:lnTo>
                      <a:pt x="86" y="774"/>
                    </a:lnTo>
                    <a:lnTo>
                      <a:pt x="86" y="763"/>
                    </a:lnTo>
                    <a:lnTo>
                      <a:pt x="87" y="752"/>
                    </a:lnTo>
                    <a:lnTo>
                      <a:pt x="85" y="749"/>
                    </a:lnTo>
                    <a:lnTo>
                      <a:pt x="84" y="747"/>
                    </a:lnTo>
                    <a:lnTo>
                      <a:pt x="83" y="746"/>
                    </a:lnTo>
                    <a:lnTo>
                      <a:pt x="83" y="743"/>
                    </a:lnTo>
                    <a:lnTo>
                      <a:pt x="85" y="724"/>
                    </a:lnTo>
                    <a:lnTo>
                      <a:pt x="86" y="723"/>
                    </a:lnTo>
                    <a:lnTo>
                      <a:pt x="86" y="722"/>
                    </a:lnTo>
                    <a:lnTo>
                      <a:pt x="86" y="720"/>
                    </a:lnTo>
                    <a:lnTo>
                      <a:pt x="87" y="719"/>
                    </a:lnTo>
                    <a:lnTo>
                      <a:pt x="93" y="692"/>
                    </a:lnTo>
                    <a:lnTo>
                      <a:pt x="97" y="681"/>
                    </a:lnTo>
                    <a:lnTo>
                      <a:pt x="96" y="679"/>
                    </a:lnTo>
                    <a:lnTo>
                      <a:pt x="95" y="678"/>
                    </a:lnTo>
                    <a:lnTo>
                      <a:pt x="93" y="676"/>
                    </a:lnTo>
                    <a:lnTo>
                      <a:pt x="92" y="675"/>
                    </a:lnTo>
                    <a:lnTo>
                      <a:pt x="90" y="641"/>
                    </a:lnTo>
                    <a:lnTo>
                      <a:pt x="75" y="627"/>
                    </a:lnTo>
                    <a:lnTo>
                      <a:pt x="74" y="626"/>
                    </a:lnTo>
                    <a:lnTo>
                      <a:pt x="73" y="625"/>
                    </a:lnTo>
                    <a:lnTo>
                      <a:pt x="72" y="624"/>
                    </a:lnTo>
                    <a:lnTo>
                      <a:pt x="71" y="623"/>
                    </a:lnTo>
                    <a:lnTo>
                      <a:pt x="69" y="623"/>
                    </a:lnTo>
                    <a:lnTo>
                      <a:pt x="67" y="623"/>
                    </a:lnTo>
                    <a:lnTo>
                      <a:pt x="65" y="622"/>
                    </a:lnTo>
                    <a:lnTo>
                      <a:pt x="64" y="621"/>
                    </a:lnTo>
                    <a:lnTo>
                      <a:pt x="64" y="620"/>
                    </a:lnTo>
                    <a:lnTo>
                      <a:pt x="65" y="621"/>
                    </a:lnTo>
                    <a:lnTo>
                      <a:pt x="66" y="621"/>
                    </a:lnTo>
                    <a:lnTo>
                      <a:pt x="66" y="618"/>
                    </a:lnTo>
                    <a:lnTo>
                      <a:pt x="67" y="616"/>
                    </a:lnTo>
                    <a:lnTo>
                      <a:pt x="67" y="613"/>
                    </a:lnTo>
                    <a:lnTo>
                      <a:pt x="70" y="611"/>
                    </a:lnTo>
                    <a:lnTo>
                      <a:pt x="89" y="613"/>
                    </a:lnTo>
                    <a:lnTo>
                      <a:pt x="87" y="517"/>
                    </a:lnTo>
                    <a:lnTo>
                      <a:pt x="92" y="511"/>
                    </a:lnTo>
                    <a:lnTo>
                      <a:pt x="92" y="510"/>
                    </a:lnTo>
                    <a:lnTo>
                      <a:pt x="92" y="509"/>
                    </a:lnTo>
                    <a:lnTo>
                      <a:pt x="92" y="508"/>
                    </a:lnTo>
                    <a:lnTo>
                      <a:pt x="87" y="500"/>
                    </a:lnTo>
                    <a:lnTo>
                      <a:pt x="90" y="493"/>
                    </a:lnTo>
                    <a:lnTo>
                      <a:pt x="85" y="482"/>
                    </a:lnTo>
                    <a:lnTo>
                      <a:pt x="86" y="480"/>
                    </a:lnTo>
                    <a:lnTo>
                      <a:pt x="87" y="477"/>
                    </a:lnTo>
                    <a:lnTo>
                      <a:pt x="89" y="476"/>
                    </a:lnTo>
                    <a:lnTo>
                      <a:pt x="90" y="473"/>
                    </a:lnTo>
                    <a:lnTo>
                      <a:pt x="90" y="470"/>
                    </a:lnTo>
                    <a:lnTo>
                      <a:pt x="89" y="468"/>
                    </a:lnTo>
                    <a:lnTo>
                      <a:pt x="87" y="466"/>
                    </a:lnTo>
                    <a:lnTo>
                      <a:pt x="85" y="464"/>
                    </a:lnTo>
                    <a:lnTo>
                      <a:pt x="87" y="456"/>
                    </a:lnTo>
                    <a:lnTo>
                      <a:pt x="88" y="448"/>
                    </a:lnTo>
                    <a:lnTo>
                      <a:pt x="88" y="440"/>
                    </a:lnTo>
                    <a:lnTo>
                      <a:pt x="88" y="432"/>
                    </a:lnTo>
                    <a:lnTo>
                      <a:pt x="89" y="424"/>
                    </a:lnTo>
                    <a:lnTo>
                      <a:pt x="90" y="416"/>
                    </a:lnTo>
                    <a:lnTo>
                      <a:pt x="92" y="409"/>
                    </a:lnTo>
                    <a:lnTo>
                      <a:pt x="96" y="402"/>
                    </a:lnTo>
                    <a:lnTo>
                      <a:pt x="93" y="375"/>
                    </a:lnTo>
                    <a:lnTo>
                      <a:pt x="92" y="373"/>
                    </a:lnTo>
                    <a:lnTo>
                      <a:pt x="92" y="372"/>
                    </a:lnTo>
                    <a:lnTo>
                      <a:pt x="93" y="372"/>
                    </a:lnTo>
                    <a:lnTo>
                      <a:pt x="95" y="371"/>
                    </a:lnTo>
                    <a:lnTo>
                      <a:pt x="96" y="367"/>
                    </a:lnTo>
                    <a:lnTo>
                      <a:pt x="97" y="362"/>
                    </a:lnTo>
                    <a:lnTo>
                      <a:pt x="97" y="358"/>
                    </a:lnTo>
                    <a:lnTo>
                      <a:pt x="96" y="354"/>
                    </a:lnTo>
                    <a:lnTo>
                      <a:pt x="96" y="352"/>
                    </a:lnTo>
                    <a:lnTo>
                      <a:pt x="98" y="349"/>
                    </a:lnTo>
                    <a:lnTo>
                      <a:pt x="99" y="346"/>
                    </a:lnTo>
                    <a:lnTo>
                      <a:pt x="100" y="343"/>
                    </a:lnTo>
                    <a:lnTo>
                      <a:pt x="101" y="340"/>
                    </a:lnTo>
                    <a:lnTo>
                      <a:pt x="101" y="336"/>
                    </a:lnTo>
                    <a:lnTo>
                      <a:pt x="100" y="333"/>
                    </a:lnTo>
                    <a:lnTo>
                      <a:pt x="99" y="330"/>
                    </a:lnTo>
                    <a:lnTo>
                      <a:pt x="98" y="330"/>
                    </a:lnTo>
                    <a:lnTo>
                      <a:pt x="97" y="330"/>
                    </a:lnTo>
                    <a:lnTo>
                      <a:pt x="96" y="330"/>
                    </a:lnTo>
                    <a:lnTo>
                      <a:pt x="95" y="331"/>
                    </a:lnTo>
                    <a:lnTo>
                      <a:pt x="93" y="331"/>
                    </a:lnTo>
                    <a:lnTo>
                      <a:pt x="91" y="332"/>
                    </a:lnTo>
                    <a:lnTo>
                      <a:pt x="90" y="332"/>
                    </a:lnTo>
                    <a:lnTo>
                      <a:pt x="89" y="333"/>
                    </a:lnTo>
                    <a:lnTo>
                      <a:pt x="80" y="348"/>
                    </a:lnTo>
                    <a:lnTo>
                      <a:pt x="80" y="351"/>
                    </a:lnTo>
                    <a:lnTo>
                      <a:pt x="81" y="354"/>
                    </a:lnTo>
                    <a:lnTo>
                      <a:pt x="80" y="357"/>
                    </a:lnTo>
                    <a:lnTo>
                      <a:pt x="78" y="360"/>
                    </a:lnTo>
                    <a:lnTo>
                      <a:pt x="78" y="361"/>
                    </a:lnTo>
                    <a:lnTo>
                      <a:pt x="79" y="361"/>
                    </a:lnTo>
                    <a:lnTo>
                      <a:pt x="80" y="361"/>
                    </a:lnTo>
                    <a:lnTo>
                      <a:pt x="80" y="360"/>
                    </a:lnTo>
                    <a:lnTo>
                      <a:pt x="78" y="356"/>
                    </a:lnTo>
                    <a:lnTo>
                      <a:pt x="78" y="351"/>
                    </a:lnTo>
                    <a:lnTo>
                      <a:pt x="78" y="346"/>
                    </a:lnTo>
                    <a:lnTo>
                      <a:pt x="75" y="341"/>
                    </a:lnTo>
                    <a:lnTo>
                      <a:pt x="77" y="331"/>
                    </a:lnTo>
                    <a:lnTo>
                      <a:pt x="78" y="320"/>
                    </a:lnTo>
                    <a:lnTo>
                      <a:pt x="77" y="310"/>
                    </a:lnTo>
                    <a:lnTo>
                      <a:pt x="77" y="300"/>
                    </a:lnTo>
                    <a:lnTo>
                      <a:pt x="75" y="290"/>
                    </a:lnTo>
                    <a:lnTo>
                      <a:pt x="74" y="280"/>
                    </a:lnTo>
                    <a:lnTo>
                      <a:pt x="73" y="269"/>
                    </a:lnTo>
                    <a:lnTo>
                      <a:pt x="72" y="259"/>
                    </a:lnTo>
                    <a:lnTo>
                      <a:pt x="74" y="255"/>
                    </a:lnTo>
                    <a:lnTo>
                      <a:pt x="75" y="250"/>
                    </a:lnTo>
                    <a:lnTo>
                      <a:pt x="75" y="246"/>
                    </a:lnTo>
                    <a:lnTo>
                      <a:pt x="74" y="241"/>
                    </a:lnTo>
                    <a:lnTo>
                      <a:pt x="73" y="237"/>
                    </a:lnTo>
                    <a:lnTo>
                      <a:pt x="71" y="233"/>
                    </a:lnTo>
                    <a:lnTo>
                      <a:pt x="70" y="229"/>
                    </a:lnTo>
                    <a:lnTo>
                      <a:pt x="68" y="225"/>
                    </a:lnTo>
                    <a:lnTo>
                      <a:pt x="73" y="212"/>
                    </a:lnTo>
                    <a:lnTo>
                      <a:pt x="74" y="198"/>
                    </a:lnTo>
                    <a:lnTo>
                      <a:pt x="74" y="184"/>
                    </a:lnTo>
                    <a:lnTo>
                      <a:pt x="71" y="171"/>
                    </a:lnTo>
                    <a:lnTo>
                      <a:pt x="70" y="157"/>
                    </a:lnTo>
                    <a:lnTo>
                      <a:pt x="68" y="144"/>
                    </a:lnTo>
                    <a:lnTo>
                      <a:pt x="68" y="130"/>
                    </a:lnTo>
                    <a:lnTo>
                      <a:pt x="71" y="116"/>
                    </a:lnTo>
                    <a:lnTo>
                      <a:pt x="71" y="108"/>
                    </a:lnTo>
                    <a:lnTo>
                      <a:pt x="71" y="101"/>
                    </a:lnTo>
                    <a:lnTo>
                      <a:pt x="72" y="94"/>
                    </a:lnTo>
                    <a:lnTo>
                      <a:pt x="74" y="87"/>
                    </a:lnTo>
                    <a:lnTo>
                      <a:pt x="75" y="80"/>
                    </a:lnTo>
                    <a:lnTo>
                      <a:pt x="76" y="73"/>
                    </a:lnTo>
                    <a:lnTo>
                      <a:pt x="77" y="66"/>
                    </a:lnTo>
                    <a:lnTo>
                      <a:pt x="76" y="59"/>
                    </a:lnTo>
                    <a:lnTo>
                      <a:pt x="79" y="52"/>
                    </a:lnTo>
                    <a:lnTo>
                      <a:pt x="81" y="45"/>
                    </a:lnTo>
                    <a:lnTo>
                      <a:pt x="81" y="38"/>
                    </a:lnTo>
                    <a:lnTo>
                      <a:pt x="80" y="32"/>
                    </a:lnTo>
                    <a:lnTo>
                      <a:pt x="79" y="25"/>
                    </a:lnTo>
                    <a:lnTo>
                      <a:pt x="78" y="18"/>
                    </a:lnTo>
                    <a:lnTo>
                      <a:pt x="78" y="11"/>
                    </a:lnTo>
                    <a:lnTo>
                      <a:pt x="78" y="5"/>
                    </a:lnTo>
                    <a:lnTo>
                      <a:pt x="77" y="3"/>
                    </a:lnTo>
                    <a:lnTo>
                      <a:pt x="75" y="2"/>
                    </a:lnTo>
                    <a:lnTo>
                      <a:pt x="72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4" y="1"/>
                    </a:lnTo>
                    <a:lnTo>
                      <a:pt x="61" y="1"/>
                    </a:lnTo>
                    <a:lnTo>
                      <a:pt x="59" y="0"/>
                    </a:lnTo>
                    <a:lnTo>
                      <a:pt x="56" y="6"/>
                    </a:lnTo>
                    <a:lnTo>
                      <a:pt x="54" y="12"/>
                    </a:lnTo>
                    <a:lnTo>
                      <a:pt x="53" y="19"/>
                    </a:lnTo>
                    <a:lnTo>
                      <a:pt x="53" y="26"/>
                    </a:lnTo>
                    <a:lnTo>
                      <a:pt x="53" y="34"/>
                    </a:lnTo>
                    <a:lnTo>
                      <a:pt x="53" y="41"/>
                    </a:lnTo>
                    <a:lnTo>
                      <a:pt x="52" y="48"/>
                    </a:lnTo>
                    <a:lnTo>
                      <a:pt x="51" y="54"/>
                    </a:lnTo>
                    <a:lnTo>
                      <a:pt x="51" y="57"/>
                    </a:lnTo>
                    <a:lnTo>
                      <a:pt x="50" y="61"/>
                    </a:lnTo>
                    <a:lnTo>
                      <a:pt x="49" y="64"/>
                    </a:lnTo>
                    <a:lnTo>
                      <a:pt x="47" y="67"/>
                    </a:lnTo>
                    <a:lnTo>
                      <a:pt x="46" y="70"/>
                    </a:lnTo>
                    <a:lnTo>
                      <a:pt x="45" y="73"/>
                    </a:lnTo>
                    <a:lnTo>
                      <a:pt x="45" y="76"/>
                    </a:lnTo>
                    <a:lnTo>
                      <a:pt x="47" y="79"/>
                    </a:lnTo>
                    <a:lnTo>
                      <a:pt x="48" y="80"/>
                    </a:lnTo>
                    <a:lnTo>
                      <a:pt x="49" y="81"/>
                    </a:lnTo>
                    <a:lnTo>
                      <a:pt x="50" y="82"/>
                    </a:lnTo>
                    <a:lnTo>
                      <a:pt x="51" y="82"/>
                    </a:lnTo>
                    <a:lnTo>
                      <a:pt x="52" y="94"/>
                    </a:lnTo>
                    <a:lnTo>
                      <a:pt x="51" y="97"/>
                    </a:lnTo>
                    <a:lnTo>
                      <a:pt x="48" y="101"/>
                    </a:lnTo>
                    <a:lnTo>
                      <a:pt x="46" y="105"/>
                    </a:lnTo>
                    <a:lnTo>
                      <a:pt x="43" y="108"/>
                    </a:lnTo>
                    <a:lnTo>
                      <a:pt x="41" y="112"/>
                    </a:lnTo>
                    <a:lnTo>
                      <a:pt x="39" y="116"/>
                    </a:lnTo>
                    <a:lnTo>
                      <a:pt x="39" y="121"/>
                    </a:lnTo>
                    <a:lnTo>
                      <a:pt x="40" y="126"/>
                    </a:lnTo>
                    <a:lnTo>
                      <a:pt x="42" y="130"/>
                    </a:lnTo>
                    <a:lnTo>
                      <a:pt x="43" y="135"/>
                    </a:lnTo>
                    <a:lnTo>
                      <a:pt x="44" y="139"/>
                    </a:lnTo>
                    <a:lnTo>
                      <a:pt x="44" y="144"/>
                    </a:lnTo>
                    <a:lnTo>
                      <a:pt x="44" y="148"/>
                    </a:lnTo>
                    <a:lnTo>
                      <a:pt x="43" y="152"/>
                    </a:lnTo>
                    <a:lnTo>
                      <a:pt x="41" y="156"/>
                    </a:lnTo>
                    <a:lnTo>
                      <a:pt x="38" y="160"/>
                    </a:lnTo>
                    <a:lnTo>
                      <a:pt x="37" y="162"/>
                    </a:lnTo>
                    <a:lnTo>
                      <a:pt x="36" y="165"/>
                    </a:lnTo>
                    <a:lnTo>
                      <a:pt x="35" y="167"/>
                    </a:lnTo>
                    <a:lnTo>
                      <a:pt x="35" y="169"/>
                    </a:lnTo>
                    <a:lnTo>
                      <a:pt x="36" y="175"/>
                    </a:lnTo>
                    <a:lnTo>
                      <a:pt x="36" y="181"/>
                    </a:lnTo>
                    <a:lnTo>
                      <a:pt x="35" y="188"/>
                    </a:lnTo>
                    <a:lnTo>
                      <a:pt x="35" y="194"/>
                    </a:lnTo>
                    <a:lnTo>
                      <a:pt x="34" y="200"/>
                    </a:lnTo>
                    <a:lnTo>
                      <a:pt x="35" y="207"/>
                    </a:lnTo>
                    <a:lnTo>
                      <a:pt x="36" y="213"/>
                    </a:lnTo>
                    <a:lnTo>
                      <a:pt x="39" y="219"/>
                    </a:lnTo>
                    <a:lnTo>
                      <a:pt x="40" y="227"/>
                    </a:lnTo>
                    <a:lnTo>
                      <a:pt x="39" y="234"/>
                    </a:lnTo>
                    <a:lnTo>
                      <a:pt x="38" y="241"/>
                    </a:lnTo>
                    <a:lnTo>
                      <a:pt x="36" y="248"/>
                    </a:lnTo>
                    <a:lnTo>
                      <a:pt x="32" y="254"/>
                    </a:lnTo>
                    <a:lnTo>
                      <a:pt x="30" y="261"/>
                    </a:lnTo>
                    <a:lnTo>
                      <a:pt x="30" y="267"/>
                    </a:lnTo>
                    <a:lnTo>
                      <a:pt x="30" y="274"/>
                    </a:lnTo>
                    <a:lnTo>
                      <a:pt x="30" y="282"/>
                    </a:lnTo>
                    <a:lnTo>
                      <a:pt x="30" y="289"/>
                    </a:lnTo>
                    <a:lnTo>
                      <a:pt x="29" y="295"/>
                    </a:lnTo>
                    <a:lnTo>
                      <a:pt x="27" y="302"/>
                    </a:lnTo>
                    <a:lnTo>
                      <a:pt x="27" y="303"/>
                    </a:lnTo>
                    <a:lnTo>
                      <a:pt x="27" y="304"/>
                    </a:lnTo>
                    <a:lnTo>
                      <a:pt x="26" y="306"/>
                    </a:lnTo>
                    <a:lnTo>
                      <a:pt x="26" y="307"/>
                    </a:lnTo>
                    <a:lnTo>
                      <a:pt x="26" y="306"/>
                    </a:lnTo>
                    <a:lnTo>
                      <a:pt x="26" y="305"/>
                    </a:lnTo>
                    <a:lnTo>
                      <a:pt x="26" y="304"/>
                    </a:lnTo>
                    <a:lnTo>
                      <a:pt x="26" y="303"/>
                    </a:lnTo>
                    <a:lnTo>
                      <a:pt x="24" y="301"/>
                    </a:lnTo>
                    <a:lnTo>
                      <a:pt x="23" y="299"/>
                    </a:lnTo>
                    <a:lnTo>
                      <a:pt x="22" y="296"/>
                    </a:lnTo>
                    <a:lnTo>
                      <a:pt x="21" y="292"/>
                    </a:lnTo>
                    <a:lnTo>
                      <a:pt x="20" y="291"/>
                    </a:lnTo>
                    <a:lnTo>
                      <a:pt x="19" y="290"/>
                    </a:lnTo>
                    <a:lnTo>
                      <a:pt x="18" y="290"/>
                    </a:lnTo>
                    <a:lnTo>
                      <a:pt x="16" y="289"/>
                    </a:lnTo>
                    <a:lnTo>
                      <a:pt x="15" y="289"/>
                    </a:lnTo>
                    <a:lnTo>
                      <a:pt x="13" y="289"/>
                    </a:lnTo>
                    <a:lnTo>
                      <a:pt x="12" y="288"/>
                    </a:lnTo>
                    <a:lnTo>
                      <a:pt x="11" y="288"/>
                    </a:lnTo>
                    <a:lnTo>
                      <a:pt x="10" y="286"/>
                    </a:lnTo>
                    <a:lnTo>
                      <a:pt x="9" y="285"/>
                    </a:lnTo>
                    <a:lnTo>
                      <a:pt x="8" y="285"/>
                    </a:lnTo>
                    <a:lnTo>
                      <a:pt x="6" y="287"/>
                    </a:lnTo>
                    <a:lnTo>
                      <a:pt x="5" y="289"/>
                    </a:lnTo>
                    <a:lnTo>
                      <a:pt x="3" y="291"/>
                    </a:lnTo>
                    <a:lnTo>
                      <a:pt x="2" y="294"/>
                    </a:lnTo>
                    <a:lnTo>
                      <a:pt x="1" y="298"/>
                    </a:lnTo>
                    <a:lnTo>
                      <a:pt x="0" y="301"/>
                    </a:lnTo>
                    <a:lnTo>
                      <a:pt x="0" y="304"/>
                    </a:lnTo>
                    <a:lnTo>
                      <a:pt x="0" y="306"/>
                    </a:lnTo>
                    <a:lnTo>
                      <a:pt x="3" y="314"/>
                    </a:lnTo>
                    <a:lnTo>
                      <a:pt x="4" y="322"/>
                    </a:lnTo>
                    <a:lnTo>
                      <a:pt x="4" y="329"/>
                    </a:lnTo>
                    <a:lnTo>
                      <a:pt x="4" y="336"/>
                    </a:lnTo>
                    <a:lnTo>
                      <a:pt x="3" y="344"/>
                    </a:lnTo>
                    <a:lnTo>
                      <a:pt x="2" y="351"/>
                    </a:lnTo>
                    <a:lnTo>
                      <a:pt x="3" y="358"/>
                    </a:lnTo>
                    <a:lnTo>
                      <a:pt x="5" y="365"/>
                    </a:lnTo>
                    <a:lnTo>
                      <a:pt x="0" y="373"/>
                    </a:lnTo>
                    <a:lnTo>
                      <a:pt x="2" y="378"/>
                    </a:lnTo>
                    <a:lnTo>
                      <a:pt x="3" y="382"/>
                    </a:lnTo>
                    <a:lnTo>
                      <a:pt x="3" y="387"/>
                    </a:lnTo>
                    <a:lnTo>
                      <a:pt x="3" y="391"/>
                    </a:lnTo>
                    <a:lnTo>
                      <a:pt x="3" y="396"/>
                    </a:lnTo>
                    <a:lnTo>
                      <a:pt x="3" y="400"/>
                    </a:lnTo>
                    <a:lnTo>
                      <a:pt x="3" y="405"/>
                    </a:lnTo>
                    <a:lnTo>
                      <a:pt x="5" y="410"/>
                    </a:lnTo>
                    <a:lnTo>
                      <a:pt x="4" y="420"/>
                    </a:lnTo>
                    <a:lnTo>
                      <a:pt x="2" y="430"/>
                    </a:lnTo>
                    <a:lnTo>
                      <a:pt x="1" y="439"/>
                    </a:lnTo>
                    <a:lnTo>
                      <a:pt x="1" y="448"/>
                    </a:lnTo>
                    <a:lnTo>
                      <a:pt x="2" y="449"/>
                    </a:lnTo>
                    <a:lnTo>
                      <a:pt x="3" y="450"/>
                    </a:lnTo>
                    <a:lnTo>
                      <a:pt x="4" y="450"/>
                    </a:lnTo>
                    <a:lnTo>
                      <a:pt x="5" y="451"/>
                    </a:lnTo>
                    <a:lnTo>
                      <a:pt x="6" y="452"/>
                    </a:lnTo>
                    <a:lnTo>
                      <a:pt x="7" y="453"/>
                    </a:lnTo>
                    <a:lnTo>
                      <a:pt x="8" y="454"/>
                    </a:lnTo>
                    <a:lnTo>
                      <a:pt x="8" y="456"/>
                    </a:lnTo>
                    <a:lnTo>
                      <a:pt x="7" y="458"/>
                    </a:lnTo>
                    <a:lnTo>
                      <a:pt x="6" y="461"/>
                    </a:lnTo>
                    <a:lnTo>
                      <a:pt x="5" y="464"/>
                    </a:lnTo>
                    <a:lnTo>
                      <a:pt x="6" y="468"/>
                    </a:lnTo>
                    <a:lnTo>
                      <a:pt x="8" y="468"/>
                    </a:lnTo>
                    <a:lnTo>
                      <a:pt x="11" y="468"/>
                    </a:lnTo>
                    <a:lnTo>
                      <a:pt x="14" y="468"/>
                    </a:lnTo>
                    <a:lnTo>
                      <a:pt x="17" y="468"/>
                    </a:lnTo>
                    <a:lnTo>
                      <a:pt x="19" y="469"/>
                    </a:lnTo>
                    <a:lnTo>
                      <a:pt x="21" y="470"/>
                    </a:lnTo>
                    <a:lnTo>
                      <a:pt x="23" y="472"/>
                    </a:lnTo>
                    <a:lnTo>
                      <a:pt x="24" y="474"/>
                    </a:lnTo>
                    <a:lnTo>
                      <a:pt x="24" y="476"/>
                    </a:lnTo>
                    <a:lnTo>
                      <a:pt x="23" y="477"/>
                    </a:lnTo>
                    <a:lnTo>
                      <a:pt x="21" y="477"/>
                    </a:lnTo>
                    <a:lnTo>
                      <a:pt x="18" y="478"/>
                    </a:lnTo>
                    <a:lnTo>
                      <a:pt x="17" y="478"/>
                    </a:lnTo>
                    <a:lnTo>
                      <a:pt x="16" y="477"/>
                    </a:lnTo>
                    <a:lnTo>
                      <a:pt x="14" y="477"/>
                    </a:lnTo>
                    <a:lnTo>
                      <a:pt x="12" y="477"/>
                    </a:lnTo>
                    <a:lnTo>
                      <a:pt x="10" y="478"/>
                    </a:lnTo>
                    <a:lnTo>
                      <a:pt x="8" y="478"/>
                    </a:lnTo>
                    <a:lnTo>
                      <a:pt x="6" y="478"/>
                    </a:lnTo>
                    <a:lnTo>
                      <a:pt x="5" y="479"/>
                    </a:lnTo>
                    <a:lnTo>
                      <a:pt x="0" y="486"/>
                    </a:lnTo>
                    <a:lnTo>
                      <a:pt x="6" y="497"/>
                    </a:lnTo>
                    <a:lnTo>
                      <a:pt x="6" y="498"/>
                    </a:lnTo>
                    <a:lnTo>
                      <a:pt x="5" y="499"/>
                    </a:lnTo>
                    <a:lnTo>
                      <a:pt x="4" y="500"/>
                    </a:lnTo>
                    <a:lnTo>
                      <a:pt x="3" y="502"/>
                    </a:lnTo>
                    <a:lnTo>
                      <a:pt x="4" y="503"/>
                    </a:lnTo>
                    <a:lnTo>
                      <a:pt x="4" y="505"/>
                    </a:lnTo>
                    <a:lnTo>
                      <a:pt x="5" y="507"/>
                    </a:lnTo>
                    <a:lnTo>
                      <a:pt x="6" y="508"/>
                    </a:lnTo>
                    <a:lnTo>
                      <a:pt x="6" y="509"/>
                    </a:lnTo>
                    <a:lnTo>
                      <a:pt x="6" y="510"/>
                    </a:lnTo>
                    <a:lnTo>
                      <a:pt x="5" y="511"/>
                    </a:lnTo>
                    <a:lnTo>
                      <a:pt x="6" y="513"/>
                    </a:lnTo>
                    <a:lnTo>
                      <a:pt x="8" y="516"/>
                    </a:lnTo>
                    <a:lnTo>
                      <a:pt x="8" y="519"/>
                    </a:lnTo>
                    <a:lnTo>
                      <a:pt x="8" y="522"/>
                    </a:lnTo>
                    <a:lnTo>
                      <a:pt x="1" y="530"/>
                    </a:lnTo>
                    <a:lnTo>
                      <a:pt x="3" y="538"/>
                    </a:lnTo>
                    <a:lnTo>
                      <a:pt x="5" y="539"/>
                    </a:lnTo>
                    <a:lnTo>
                      <a:pt x="6" y="539"/>
                    </a:lnTo>
                    <a:lnTo>
                      <a:pt x="7" y="539"/>
                    </a:lnTo>
                    <a:lnTo>
                      <a:pt x="8" y="540"/>
                    </a:lnTo>
                    <a:lnTo>
                      <a:pt x="9" y="541"/>
                    </a:lnTo>
                    <a:lnTo>
                      <a:pt x="10" y="542"/>
                    </a:lnTo>
                    <a:lnTo>
                      <a:pt x="11" y="543"/>
                    </a:lnTo>
                    <a:lnTo>
                      <a:pt x="12" y="544"/>
                    </a:lnTo>
                    <a:lnTo>
                      <a:pt x="8" y="548"/>
                    </a:lnTo>
                    <a:lnTo>
                      <a:pt x="8" y="549"/>
                    </a:lnTo>
                    <a:lnTo>
                      <a:pt x="6" y="550"/>
                    </a:lnTo>
                    <a:lnTo>
                      <a:pt x="5" y="552"/>
                    </a:lnTo>
                    <a:lnTo>
                      <a:pt x="4" y="553"/>
                    </a:lnTo>
                    <a:lnTo>
                      <a:pt x="3" y="554"/>
                    </a:lnTo>
                    <a:lnTo>
                      <a:pt x="3" y="555"/>
                    </a:lnTo>
                    <a:lnTo>
                      <a:pt x="3" y="557"/>
                    </a:lnTo>
                    <a:lnTo>
                      <a:pt x="4" y="559"/>
                    </a:lnTo>
                    <a:lnTo>
                      <a:pt x="5" y="559"/>
                    </a:lnTo>
                    <a:lnTo>
                      <a:pt x="6" y="560"/>
                    </a:lnTo>
                    <a:lnTo>
                      <a:pt x="7" y="561"/>
                    </a:lnTo>
                    <a:lnTo>
                      <a:pt x="8" y="562"/>
                    </a:lnTo>
                    <a:lnTo>
                      <a:pt x="8" y="573"/>
                    </a:lnTo>
                    <a:lnTo>
                      <a:pt x="18" y="604"/>
                    </a:lnTo>
                    <a:lnTo>
                      <a:pt x="19" y="604"/>
                    </a:lnTo>
                    <a:lnTo>
                      <a:pt x="21" y="604"/>
                    </a:lnTo>
                    <a:lnTo>
                      <a:pt x="22" y="604"/>
                    </a:lnTo>
                    <a:lnTo>
                      <a:pt x="24" y="604"/>
                    </a:lnTo>
                    <a:lnTo>
                      <a:pt x="26" y="604"/>
                    </a:lnTo>
                    <a:lnTo>
                      <a:pt x="27" y="604"/>
                    </a:lnTo>
                    <a:lnTo>
                      <a:pt x="28" y="603"/>
                    </a:lnTo>
                    <a:lnTo>
                      <a:pt x="29" y="601"/>
                    </a:lnTo>
                    <a:lnTo>
                      <a:pt x="29" y="599"/>
                    </a:lnTo>
                    <a:lnTo>
                      <a:pt x="31" y="598"/>
                    </a:lnTo>
                    <a:lnTo>
                      <a:pt x="33" y="599"/>
                    </a:lnTo>
                    <a:lnTo>
                      <a:pt x="34" y="600"/>
                    </a:lnTo>
                    <a:lnTo>
                      <a:pt x="35" y="601"/>
                    </a:lnTo>
                    <a:lnTo>
                      <a:pt x="36" y="603"/>
                    </a:lnTo>
                    <a:lnTo>
                      <a:pt x="33" y="619"/>
                    </a:lnTo>
                    <a:lnTo>
                      <a:pt x="33" y="620"/>
                    </a:lnTo>
                    <a:lnTo>
                      <a:pt x="32" y="620"/>
                    </a:lnTo>
                    <a:lnTo>
                      <a:pt x="31" y="620"/>
                    </a:lnTo>
                    <a:lnTo>
                      <a:pt x="30" y="620"/>
                    </a:lnTo>
                    <a:lnTo>
                      <a:pt x="30" y="619"/>
                    </a:lnTo>
                    <a:lnTo>
                      <a:pt x="29" y="617"/>
                    </a:lnTo>
                    <a:lnTo>
                      <a:pt x="29" y="616"/>
                    </a:lnTo>
                    <a:lnTo>
                      <a:pt x="27" y="615"/>
                    </a:lnTo>
                    <a:lnTo>
                      <a:pt x="26" y="614"/>
                    </a:lnTo>
                    <a:lnTo>
                      <a:pt x="25" y="613"/>
                    </a:lnTo>
                    <a:lnTo>
                      <a:pt x="25" y="612"/>
                    </a:lnTo>
                    <a:lnTo>
                      <a:pt x="24" y="610"/>
                    </a:lnTo>
                    <a:lnTo>
                      <a:pt x="24" y="609"/>
                    </a:lnTo>
                    <a:lnTo>
                      <a:pt x="22" y="608"/>
                    </a:lnTo>
                    <a:lnTo>
                      <a:pt x="19" y="611"/>
                    </a:lnTo>
                    <a:lnTo>
                      <a:pt x="16" y="614"/>
                    </a:lnTo>
                    <a:lnTo>
                      <a:pt x="14" y="619"/>
                    </a:lnTo>
                    <a:lnTo>
                      <a:pt x="13" y="623"/>
                    </a:lnTo>
                    <a:lnTo>
                      <a:pt x="12" y="628"/>
                    </a:lnTo>
                    <a:lnTo>
                      <a:pt x="11" y="633"/>
                    </a:lnTo>
                    <a:lnTo>
                      <a:pt x="11" y="638"/>
                    </a:lnTo>
                    <a:lnTo>
                      <a:pt x="11" y="643"/>
                    </a:lnTo>
                    <a:lnTo>
                      <a:pt x="12" y="645"/>
                    </a:lnTo>
                    <a:lnTo>
                      <a:pt x="13" y="647"/>
                    </a:lnTo>
                    <a:lnTo>
                      <a:pt x="14" y="648"/>
                    </a:lnTo>
                    <a:lnTo>
                      <a:pt x="15" y="649"/>
                    </a:lnTo>
                    <a:lnTo>
                      <a:pt x="13" y="652"/>
                    </a:lnTo>
                    <a:lnTo>
                      <a:pt x="11" y="655"/>
                    </a:lnTo>
                    <a:lnTo>
                      <a:pt x="11" y="659"/>
                    </a:lnTo>
                    <a:lnTo>
                      <a:pt x="11" y="662"/>
                    </a:lnTo>
                    <a:lnTo>
                      <a:pt x="11" y="665"/>
                    </a:lnTo>
                    <a:lnTo>
                      <a:pt x="11" y="668"/>
                    </a:lnTo>
                    <a:lnTo>
                      <a:pt x="11" y="672"/>
                    </a:lnTo>
                    <a:lnTo>
                      <a:pt x="10" y="676"/>
                    </a:lnTo>
                    <a:lnTo>
                      <a:pt x="9" y="677"/>
                    </a:lnTo>
                    <a:lnTo>
                      <a:pt x="8" y="679"/>
                    </a:lnTo>
                    <a:lnTo>
                      <a:pt x="7" y="681"/>
                    </a:lnTo>
                    <a:lnTo>
                      <a:pt x="7" y="682"/>
                    </a:lnTo>
                    <a:lnTo>
                      <a:pt x="6" y="685"/>
                    </a:lnTo>
                    <a:lnTo>
                      <a:pt x="7" y="687"/>
                    </a:lnTo>
                    <a:lnTo>
                      <a:pt x="8" y="689"/>
                    </a:lnTo>
                    <a:lnTo>
                      <a:pt x="9" y="692"/>
                    </a:lnTo>
                    <a:lnTo>
                      <a:pt x="10" y="694"/>
                    </a:lnTo>
                    <a:lnTo>
                      <a:pt x="12" y="696"/>
                    </a:lnTo>
                    <a:lnTo>
                      <a:pt x="14" y="698"/>
                    </a:lnTo>
                    <a:lnTo>
                      <a:pt x="16" y="700"/>
                    </a:lnTo>
                    <a:lnTo>
                      <a:pt x="16" y="701"/>
                    </a:lnTo>
                    <a:lnTo>
                      <a:pt x="15" y="700"/>
                    </a:lnTo>
                    <a:lnTo>
                      <a:pt x="14" y="699"/>
                    </a:lnTo>
                    <a:lnTo>
                      <a:pt x="12" y="698"/>
                    </a:lnTo>
                    <a:lnTo>
                      <a:pt x="10" y="699"/>
                    </a:lnTo>
                    <a:lnTo>
                      <a:pt x="9" y="702"/>
                    </a:lnTo>
                    <a:lnTo>
                      <a:pt x="8" y="704"/>
                    </a:lnTo>
                    <a:lnTo>
                      <a:pt x="7" y="706"/>
                    </a:lnTo>
                    <a:lnTo>
                      <a:pt x="7" y="707"/>
                    </a:lnTo>
                    <a:lnTo>
                      <a:pt x="7" y="709"/>
                    </a:lnTo>
                    <a:lnTo>
                      <a:pt x="7" y="710"/>
                    </a:lnTo>
                    <a:lnTo>
                      <a:pt x="8" y="711"/>
                    </a:lnTo>
                    <a:lnTo>
                      <a:pt x="9" y="712"/>
                    </a:lnTo>
                    <a:lnTo>
                      <a:pt x="11" y="713"/>
                    </a:lnTo>
                    <a:lnTo>
                      <a:pt x="13" y="714"/>
                    </a:lnTo>
                    <a:lnTo>
                      <a:pt x="14" y="716"/>
                    </a:lnTo>
                    <a:lnTo>
                      <a:pt x="14" y="717"/>
                    </a:lnTo>
                    <a:lnTo>
                      <a:pt x="13" y="718"/>
                    </a:lnTo>
                    <a:lnTo>
                      <a:pt x="11" y="719"/>
                    </a:lnTo>
                    <a:lnTo>
                      <a:pt x="9" y="719"/>
                    </a:lnTo>
                    <a:lnTo>
                      <a:pt x="10" y="737"/>
                    </a:lnTo>
                    <a:lnTo>
                      <a:pt x="18" y="739"/>
                    </a:lnTo>
                    <a:lnTo>
                      <a:pt x="18" y="738"/>
                    </a:lnTo>
                    <a:lnTo>
                      <a:pt x="18" y="739"/>
                    </a:lnTo>
                    <a:lnTo>
                      <a:pt x="17" y="740"/>
                    </a:lnTo>
                    <a:lnTo>
                      <a:pt x="16" y="741"/>
                    </a:lnTo>
                    <a:lnTo>
                      <a:pt x="15" y="742"/>
                    </a:lnTo>
                    <a:lnTo>
                      <a:pt x="13" y="743"/>
                    </a:lnTo>
                    <a:lnTo>
                      <a:pt x="12" y="744"/>
                    </a:lnTo>
                    <a:lnTo>
                      <a:pt x="10" y="744"/>
                    </a:lnTo>
                    <a:lnTo>
                      <a:pt x="9" y="745"/>
                    </a:lnTo>
                    <a:lnTo>
                      <a:pt x="9" y="754"/>
                    </a:lnTo>
                    <a:lnTo>
                      <a:pt x="6" y="762"/>
                    </a:lnTo>
                    <a:lnTo>
                      <a:pt x="5" y="770"/>
                    </a:lnTo>
                    <a:lnTo>
                      <a:pt x="4" y="779"/>
                    </a:lnTo>
                    <a:lnTo>
                      <a:pt x="3" y="787"/>
                    </a:lnTo>
                    <a:lnTo>
                      <a:pt x="4" y="794"/>
                    </a:lnTo>
                    <a:lnTo>
                      <a:pt x="5" y="802"/>
                    </a:lnTo>
                    <a:lnTo>
                      <a:pt x="6" y="809"/>
                    </a:lnTo>
                    <a:lnTo>
                      <a:pt x="7" y="817"/>
                    </a:lnTo>
                    <a:lnTo>
                      <a:pt x="7" y="825"/>
                    </a:lnTo>
                    <a:lnTo>
                      <a:pt x="7" y="832"/>
                    </a:lnTo>
                    <a:lnTo>
                      <a:pt x="5" y="840"/>
                    </a:lnTo>
                    <a:lnTo>
                      <a:pt x="7" y="843"/>
                    </a:lnTo>
                    <a:lnTo>
                      <a:pt x="8" y="847"/>
                    </a:lnTo>
                    <a:lnTo>
                      <a:pt x="9" y="851"/>
                    </a:lnTo>
                    <a:lnTo>
                      <a:pt x="8" y="854"/>
                    </a:lnTo>
                    <a:lnTo>
                      <a:pt x="9" y="855"/>
                    </a:lnTo>
                    <a:lnTo>
                      <a:pt x="9" y="856"/>
                    </a:lnTo>
                    <a:lnTo>
                      <a:pt x="10" y="857"/>
                    </a:lnTo>
                    <a:lnTo>
                      <a:pt x="11" y="858"/>
                    </a:lnTo>
                    <a:lnTo>
                      <a:pt x="12" y="858"/>
                    </a:lnTo>
                    <a:lnTo>
                      <a:pt x="14" y="859"/>
                    </a:lnTo>
                    <a:lnTo>
                      <a:pt x="14" y="860"/>
                    </a:lnTo>
                    <a:lnTo>
                      <a:pt x="15" y="860"/>
                    </a:lnTo>
                    <a:lnTo>
                      <a:pt x="16" y="861"/>
                    </a:lnTo>
                    <a:lnTo>
                      <a:pt x="18" y="863"/>
                    </a:lnTo>
                    <a:lnTo>
                      <a:pt x="19" y="865"/>
                    </a:lnTo>
                    <a:lnTo>
                      <a:pt x="21" y="866"/>
                    </a:lnTo>
                    <a:lnTo>
                      <a:pt x="23" y="868"/>
                    </a:lnTo>
                    <a:lnTo>
                      <a:pt x="25" y="869"/>
                    </a:lnTo>
                    <a:lnTo>
                      <a:pt x="27" y="871"/>
                    </a:lnTo>
                    <a:lnTo>
                      <a:pt x="29" y="871"/>
                    </a:lnTo>
                    <a:lnTo>
                      <a:pt x="31" y="871"/>
                    </a:lnTo>
                    <a:lnTo>
                      <a:pt x="33" y="872"/>
                    </a:lnTo>
                    <a:lnTo>
                      <a:pt x="35" y="873"/>
                    </a:lnTo>
                    <a:lnTo>
                      <a:pt x="37" y="873"/>
                    </a:lnTo>
                    <a:lnTo>
                      <a:pt x="38" y="875"/>
                    </a:lnTo>
                    <a:lnTo>
                      <a:pt x="40" y="876"/>
                    </a:lnTo>
                    <a:lnTo>
                      <a:pt x="41" y="878"/>
                    </a:lnTo>
                    <a:lnTo>
                      <a:pt x="42" y="879"/>
                    </a:lnTo>
                    <a:lnTo>
                      <a:pt x="43" y="881"/>
                    </a:lnTo>
                    <a:lnTo>
                      <a:pt x="44" y="882"/>
                    </a:lnTo>
                    <a:lnTo>
                      <a:pt x="45" y="882"/>
                    </a:lnTo>
                    <a:lnTo>
                      <a:pt x="45" y="883"/>
                    </a:lnTo>
                    <a:lnTo>
                      <a:pt x="56" y="886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4" name="Freeform 26"/>
              <p:cNvSpPr>
                <a:spLocks/>
              </p:cNvSpPr>
              <p:nvPr/>
            </p:nvSpPr>
            <p:spPr bwMode="auto">
              <a:xfrm>
                <a:off x="1250" y="2989"/>
                <a:ext cx="21" cy="79"/>
              </a:xfrm>
              <a:custGeom>
                <a:avLst/>
                <a:gdLst/>
                <a:ahLst/>
                <a:cxnLst>
                  <a:cxn ang="0">
                    <a:pos x="6" y="38"/>
                  </a:cxn>
                  <a:cxn ang="0">
                    <a:pos x="7" y="38"/>
                  </a:cxn>
                  <a:cxn ang="0">
                    <a:pos x="10" y="1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0" y="30"/>
                  </a:cxn>
                  <a:cxn ang="0">
                    <a:pos x="0" y="32"/>
                  </a:cxn>
                  <a:cxn ang="0">
                    <a:pos x="1" y="35"/>
                  </a:cxn>
                  <a:cxn ang="0">
                    <a:pos x="3" y="37"/>
                  </a:cxn>
                  <a:cxn ang="0">
                    <a:pos x="4" y="38"/>
                  </a:cxn>
                  <a:cxn ang="0">
                    <a:pos x="5" y="38"/>
                  </a:cxn>
                  <a:cxn ang="0">
                    <a:pos x="6" y="38"/>
                  </a:cxn>
                </a:cxnLst>
                <a:rect l="0" t="0" r="r" b="b"/>
                <a:pathLst>
                  <a:path w="11" h="39">
                    <a:moveTo>
                      <a:pt x="6" y="38"/>
                    </a:moveTo>
                    <a:lnTo>
                      <a:pt x="7" y="38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0" y="30"/>
                    </a:lnTo>
                    <a:lnTo>
                      <a:pt x="0" y="32"/>
                    </a:lnTo>
                    <a:lnTo>
                      <a:pt x="1" y="35"/>
                    </a:lnTo>
                    <a:lnTo>
                      <a:pt x="3" y="37"/>
                    </a:lnTo>
                    <a:lnTo>
                      <a:pt x="4" y="38"/>
                    </a:lnTo>
                    <a:lnTo>
                      <a:pt x="5" y="38"/>
                    </a:lnTo>
                    <a:lnTo>
                      <a:pt x="6" y="38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5" name="Freeform 27"/>
              <p:cNvSpPr>
                <a:spLocks/>
              </p:cNvSpPr>
              <p:nvPr/>
            </p:nvSpPr>
            <p:spPr bwMode="auto">
              <a:xfrm>
                <a:off x="1217" y="2930"/>
                <a:ext cx="54" cy="59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8" y="27"/>
                  </a:cxn>
                  <a:cxn ang="0">
                    <a:pos x="9" y="26"/>
                  </a:cxn>
                  <a:cxn ang="0">
                    <a:pos x="11" y="25"/>
                  </a:cxn>
                  <a:cxn ang="0">
                    <a:pos x="12" y="24"/>
                  </a:cxn>
                  <a:cxn ang="0">
                    <a:pos x="14" y="24"/>
                  </a:cxn>
                  <a:cxn ang="0">
                    <a:pos x="16" y="23"/>
                  </a:cxn>
                  <a:cxn ang="0">
                    <a:pos x="18" y="23"/>
                  </a:cxn>
                  <a:cxn ang="0">
                    <a:pos x="20" y="23"/>
                  </a:cxn>
                  <a:cxn ang="0">
                    <a:pos x="27" y="4"/>
                  </a:cxn>
                  <a:cxn ang="0">
                    <a:pos x="26" y="3"/>
                  </a:cxn>
                  <a:cxn ang="0">
                    <a:pos x="25" y="2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22" y="0"/>
                  </a:cxn>
                  <a:cxn ang="0">
                    <a:pos x="21" y="0"/>
                  </a:cxn>
                  <a:cxn ang="0">
                    <a:pos x="20" y="0"/>
                  </a:cxn>
                  <a:cxn ang="0">
                    <a:pos x="12" y="17"/>
                  </a:cxn>
                  <a:cxn ang="0">
                    <a:pos x="7" y="20"/>
                  </a:cxn>
                  <a:cxn ang="0">
                    <a:pos x="4" y="20"/>
                  </a:cxn>
                  <a:cxn ang="0">
                    <a:pos x="4" y="22"/>
                  </a:cxn>
                  <a:cxn ang="0">
                    <a:pos x="2" y="24"/>
                  </a:cxn>
                  <a:cxn ang="0">
                    <a:pos x="1" y="26"/>
                  </a:cxn>
                  <a:cxn ang="0">
                    <a:pos x="0" y="28"/>
                  </a:cxn>
                  <a:cxn ang="0">
                    <a:pos x="1" y="28"/>
                  </a:cxn>
                  <a:cxn ang="0">
                    <a:pos x="2" y="28"/>
                  </a:cxn>
                  <a:cxn ang="0">
                    <a:pos x="4" y="28"/>
                  </a:cxn>
                  <a:cxn ang="0">
                    <a:pos x="5" y="28"/>
                  </a:cxn>
                  <a:cxn ang="0">
                    <a:pos x="6" y="28"/>
                  </a:cxn>
                  <a:cxn ang="0">
                    <a:pos x="7" y="28"/>
                  </a:cxn>
                </a:cxnLst>
                <a:rect l="0" t="0" r="r" b="b"/>
                <a:pathLst>
                  <a:path w="28" h="29">
                    <a:moveTo>
                      <a:pt x="7" y="28"/>
                    </a:moveTo>
                    <a:lnTo>
                      <a:pt x="8" y="27"/>
                    </a:lnTo>
                    <a:lnTo>
                      <a:pt x="9" y="26"/>
                    </a:lnTo>
                    <a:lnTo>
                      <a:pt x="11" y="25"/>
                    </a:lnTo>
                    <a:lnTo>
                      <a:pt x="12" y="24"/>
                    </a:lnTo>
                    <a:lnTo>
                      <a:pt x="14" y="24"/>
                    </a:lnTo>
                    <a:lnTo>
                      <a:pt x="16" y="23"/>
                    </a:lnTo>
                    <a:lnTo>
                      <a:pt x="18" y="23"/>
                    </a:lnTo>
                    <a:lnTo>
                      <a:pt x="20" y="23"/>
                    </a:lnTo>
                    <a:lnTo>
                      <a:pt x="27" y="4"/>
                    </a:lnTo>
                    <a:lnTo>
                      <a:pt x="26" y="3"/>
                    </a:lnTo>
                    <a:lnTo>
                      <a:pt x="25" y="2"/>
                    </a:lnTo>
                    <a:lnTo>
                      <a:pt x="24" y="1"/>
                    </a:lnTo>
                    <a:lnTo>
                      <a:pt x="23" y="1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20" y="0"/>
                    </a:lnTo>
                    <a:lnTo>
                      <a:pt x="12" y="17"/>
                    </a:lnTo>
                    <a:lnTo>
                      <a:pt x="7" y="20"/>
                    </a:lnTo>
                    <a:lnTo>
                      <a:pt x="4" y="20"/>
                    </a:lnTo>
                    <a:lnTo>
                      <a:pt x="4" y="22"/>
                    </a:lnTo>
                    <a:lnTo>
                      <a:pt x="2" y="24"/>
                    </a:lnTo>
                    <a:lnTo>
                      <a:pt x="1" y="26"/>
                    </a:lnTo>
                    <a:lnTo>
                      <a:pt x="0" y="28"/>
                    </a:lnTo>
                    <a:lnTo>
                      <a:pt x="1" y="28"/>
                    </a:lnTo>
                    <a:lnTo>
                      <a:pt x="2" y="28"/>
                    </a:lnTo>
                    <a:lnTo>
                      <a:pt x="4" y="28"/>
                    </a:lnTo>
                    <a:lnTo>
                      <a:pt x="5" y="28"/>
                    </a:lnTo>
                    <a:lnTo>
                      <a:pt x="6" y="28"/>
                    </a:lnTo>
                    <a:lnTo>
                      <a:pt x="7" y="28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6" name="Freeform 28"/>
              <p:cNvSpPr>
                <a:spLocks/>
              </p:cNvSpPr>
              <p:nvPr/>
            </p:nvSpPr>
            <p:spPr bwMode="auto">
              <a:xfrm>
                <a:off x="1343" y="2938"/>
                <a:ext cx="10" cy="44"/>
              </a:xfrm>
              <a:custGeom>
                <a:avLst/>
                <a:gdLst/>
                <a:ahLst/>
                <a:cxnLst>
                  <a:cxn ang="0">
                    <a:pos x="2" y="21"/>
                  </a:cxn>
                  <a:cxn ang="0">
                    <a:pos x="3" y="21"/>
                  </a:cxn>
                  <a:cxn ang="0">
                    <a:pos x="4" y="2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1"/>
                  </a:cxn>
                  <a:cxn ang="0">
                    <a:pos x="1" y="21"/>
                  </a:cxn>
                  <a:cxn ang="0">
                    <a:pos x="2" y="21"/>
                  </a:cxn>
                </a:cxnLst>
                <a:rect l="0" t="0" r="r" b="b"/>
                <a:pathLst>
                  <a:path w="5" h="22">
                    <a:moveTo>
                      <a:pt x="2" y="21"/>
                    </a:moveTo>
                    <a:lnTo>
                      <a:pt x="3" y="21"/>
                    </a:lnTo>
                    <a:lnTo>
                      <a:pt x="4" y="21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1"/>
                    </a:lnTo>
                    <a:lnTo>
                      <a:pt x="1" y="21"/>
                    </a:lnTo>
                    <a:lnTo>
                      <a:pt x="2" y="21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7" name="Freeform 29"/>
              <p:cNvSpPr>
                <a:spLocks/>
              </p:cNvSpPr>
              <p:nvPr/>
            </p:nvSpPr>
            <p:spPr bwMode="auto">
              <a:xfrm>
                <a:off x="1174" y="2834"/>
                <a:ext cx="39" cy="63"/>
              </a:xfrm>
              <a:custGeom>
                <a:avLst/>
                <a:gdLst/>
                <a:ahLst/>
                <a:cxnLst>
                  <a:cxn ang="0">
                    <a:pos x="3" y="30"/>
                  </a:cxn>
                  <a:cxn ang="0">
                    <a:pos x="6" y="29"/>
                  </a:cxn>
                  <a:cxn ang="0">
                    <a:pos x="8" y="28"/>
                  </a:cxn>
                  <a:cxn ang="0">
                    <a:pos x="10" y="27"/>
                  </a:cxn>
                  <a:cxn ang="0">
                    <a:pos x="11" y="24"/>
                  </a:cxn>
                  <a:cxn ang="0">
                    <a:pos x="12" y="22"/>
                  </a:cxn>
                  <a:cxn ang="0">
                    <a:pos x="13" y="20"/>
                  </a:cxn>
                  <a:cxn ang="0">
                    <a:pos x="14" y="17"/>
                  </a:cxn>
                  <a:cxn ang="0">
                    <a:pos x="15" y="15"/>
                  </a:cxn>
                  <a:cxn ang="0">
                    <a:pos x="16" y="13"/>
                  </a:cxn>
                  <a:cxn ang="0">
                    <a:pos x="17" y="12"/>
                  </a:cxn>
                  <a:cxn ang="0">
                    <a:pos x="18" y="11"/>
                  </a:cxn>
                  <a:cxn ang="0">
                    <a:pos x="19" y="11"/>
                  </a:cxn>
                  <a:cxn ang="0">
                    <a:pos x="18" y="9"/>
                  </a:cxn>
                  <a:cxn ang="0">
                    <a:pos x="18" y="8"/>
                  </a:cxn>
                  <a:cxn ang="0">
                    <a:pos x="16" y="7"/>
                  </a:cxn>
                  <a:cxn ang="0">
                    <a:pos x="15" y="6"/>
                  </a:cxn>
                  <a:cxn ang="0">
                    <a:pos x="13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10" y="2"/>
                  </a:cxn>
                  <a:cxn ang="0">
                    <a:pos x="10" y="1"/>
                  </a:cxn>
                  <a:cxn ang="0">
                    <a:pos x="8" y="0"/>
                  </a:cxn>
                  <a:cxn ang="0">
                    <a:pos x="7" y="0"/>
                  </a:cxn>
                  <a:cxn ang="0">
                    <a:pos x="6" y="1"/>
                  </a:cxn>
                  <a:cxn ang="0">
                    <a:pos x="0" y="29"/>
                  </a:cxn>
                  <a:cxn ang="0">
                    <a:pos x="1" y="29"/>
                  </a:cxn>
                  <a:cxn ang="0">
                    <a:pos x="2" y="29"/>
                  </a:cxn>
                  <a:cxn ang="0">
                    <a:pos x="3" y="30"/>
                  </a:cxn>
                </a:cxnLst>
                <a:rect l="0" t="0" r="r" b="b"/>
                <a:pathLst>
                  <a:path w="20" h="31">
                    <a:moveTo>
                      <a:pt x="3" y="30"/>
                    </a:moveTo>
                    <a:lnTo>
                      <a:pt x="6" y="29"/>
                    </a:lnTo>
                    <a:lnTo>
                      <a:pt x="8" y="28"/>
                    </a:lnTo>
                    <a:lnTo>
                      <a:pt x="10" y="27"/>
                    </a:lnTo>
                    <a:lnTo>
                      <a:pt x="11" y="24"/>
                    </a:lnTo>
                    <a:lnTo>
                      <a:pt x="12" y="22"/>
                    </a:lnTo>
                    <a:lnTo>
                      <a:pt x="13" y="20"/>
                    </a:lnTo>
                    <a:lnTo>
                      <a:pt x="14" y="17"/>
                    </a:lnTo>
                    <a:lnTo>
                      <a:pt x="15" y="15"/>
                    </a:lnTo>
                    <a:lnTo>
                      <a:pt x="16" y="13"/>
                    </a:lnTo>
                    <a:lnTo>
                      <a:pt x="17" y="12"/>
                    </a:lnTo>
                    <a:lnTo>
                      <a:pt x="18" y="11"/>
                    </a:lnTo>
                    <a:lnTo>
                      <a:pt x="19" y="11"/>
                    </a:lnTo>
                    <a:lnTo>
                      <a:pt x="18" y="9"/>
                    </a:lnTo>
                    <a:lnTo>
                      <a:pt x="18" y="8"/>
                    </a:lnTo>
                    <a:lnTo>
                      <a:pt x="16" y="7"/>
                    </a:lnTo>
                    <a:lnTo>
                      <a:pt x="15" y="6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10" y="2"/>
                    </a:lnTo>
                    <a:lnTo>
                      <a:pt x="10" y="1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6" y="1"/>
                    </a:lnTo>
                    <a:lnTo>
                      <a:pt x="0" y="29"/>
                    </a:lnTo>
                    <a:lnTo>
                      <a:pt x="1" y="29"/>
                    </a:lnTo>
                    <a:lnTo>
                      <a:pt x="2" y="29"/>
                    </a:lnTo>
                    <a:lnTo>
                      <a:pt x="3" y="30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8" name="Freeform 30"/>
              <p:cNvSpPr>
                <a:spLocks/>
              </p:cNvSpPr>
              <p:nvPr/>
            </p:nvSpPr>
            <p:spPr bwMode="auto">
              <a:xfrm>
                <a:off x="1184" y="2692"/>
                <a:ext cx="29" cy="126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6" y="61"/>
                  </a:cxn>
                  <a:cxn ang="0">
                    <a:pos x="7" y="61"/>
                  </a:cxn>
                  <a:cxn ang="0">
                    <a:pos x="8" y="61"/>
                  </a:cxn>
                  <a:cxn ang="0">
                    <a:pos x="14" y="6"/>
                  </a:cxn>
                  <a:cxn ang="0">
                    <a:pos x="14" y="5"/>
                  </a:cxn>
                  <a:cxn ang="0">
                    <a:pos x="13" y="4"/>
                  </a:cxn>
                  <a:cxn ang="0">
                    <a:pos x="12" y="3"/>
                  </a:cxn>
                  <a:cxn ang="0">
                    <a:pos x="10" y="2"/>
                  </a:cxn>
                  <a:cxn ang="0">
                    <a:pos x="10" y="1"/>
                  </a:cxn>
                  <a:cxn ang="0">
                    <a:pos x="9" y="1"/>
                  </a:cxn>
                  <a:cxn ang="0">
                    <a:pos x="8" y="0"/>
                  </a:cxn>
                  <a:cxn ang="0">
                    <a:pos x="5" y="6"/>
                  </a:cxn>
                  <a:cxn ang="0">
                    <a:pos x="5" y="13"/>
                  </a:cxn>
                  <a:cxn ang="0">
                    <a:pos x="4" y="19"/>
                  </a:cxn>
                  <a:cxn ang="0">
                    <a:pos x="4" y="26"/>
                  </a:cxn>
                  <a:cxn ang="0">
                    <a:pos x="4" y="34"/>
                  </a:cxn>
                  <a:cxn ang="0">
                    <a:pos x="3" y="41"/>
                  </a:cxn>
                  <a:cxn ang="0">
                    <a:pos x="2" y="48"/>
                  </a:cxn>
                  <a:cxn ang="0">
                    <a:pos x="0" y="55"/>
                  </a:cxn>
                  <a:cxn ang="0">
                    <a:pos x="1" y="56"/>
                  </a:cxn>
                  <a:cxn ang="0">
                    <a:pos x="1" y="57"/>
                  </a:cxn>
                  <a:cxn ang="0">
                    <a:pos x="1" y="59"/>
                  </a:cxn>
                  <a:cxn ang="0">
                    <a:pos x="1" y="60"/>
                  </a:cxn>
                  <a:cxn ang="0">
                    <a:pos x="2" y="60"/>
                  </a:cxn>
                  <a:cxn ang="0">
                    <a:pos x="3" y="61"/>
                  </a:cxn>
                  <a:cxn ang="0">
                    <a:pos x="4" y="61"/>
                  </a:cxn>
                  <a:cxn ang="0">
                    <a:pos x="5" y="61"/>
                  </a:cxn>
                </a:cxnLst>
                <a:rect l="0" t="0" r="r" b="b"/>
                <a:pathLst>
                  <a:path w="15" h="62">
                    <a:moveTo>
                      <a:pt x="5" y="61"/>
                    </a:moveTo>
                    <a:lnTo>
                      <a:pt x="6" y="61"/>
                    </a:lnTo>
                    <a:lnTo>
                      <a:pt x="7" y="61"/>
                    </a:lnTo>
                    <a:lnTo>
                      <a:pt x="8" y="61"/>
                    </a:lnTo>
                    <a:lnTo>
                      <a:pt x="14" y="6"/>
                    </a:lnTo>
                    <a:lnTo>
                      <a:pt x="14" y="5"/>
                    </a:lnTo>
                    <a:lnTo>
                      <a:pt x="13" y="4"/>
                    </a:lnTo>
                    <a:lnTo>
                      <a:pt x="12" y="3"/>
                    </a:lnTo>
                    <a:lnTo>
                      <a:pt x="10" y="2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5" y="6"/>
                    </a:lnTo>
                    <a:lnTo>
                      <a:pt x="5" y="13"/>
                    </a:lnTo>
                    <a:lnTo>
                      <a:pt x="4" y="19"/>
                    </a:lnTo>
                    <a:lnTo>
                      <a:pt x="4" y="26"/>
                    </a:lnTo>
                    <a:lnTo>
                      <a:pt x="4" y="34"/>
                    </a:lnTo>
                    <a:lnTo>
                      <a:pt x="3" y="41"/>
                    </a:lnTo>
                    <a:lnTo>
                      <a:pt x="2" y="48"/>
                    </a:lnTo>
                    <a:lnTo>
                      <a:pt x="0" y="55"/>
                    </a:lnTo>
                    <a:lnTo>
                      <a:pt x="1" y="56"/>
                    </a:lnTo>
                    <a:lnTo>
                      <a:pt x="1" y="57"/>
                    </a:lnTo>
                    <a:lnTo>
                      <a:pt x="1" y="59"/>
                    </a:lnTo>
                    <a:lnTo>
                      <a:pt x="1" y="60"/>
                    </a:lnTo>
                    <a:lnTo>
                      <a:pt x="2" y="60"/>
                    </a:lnTo>
                    <a:lnTo>
                      <a:pt x="3" y="61"/>
                    </a:lnTo>
                    <a:lnTo>
                      <a:pt x="4" y="61"/>
                    </a:lnTo>
                    <a:lnTo>
                      <a:pt x="5" y="61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79" name="Freeform 31"/>
              <p:cNvSpPr>
                <a:spLocks/>
              </p:cNvSpPr>
              <p:nvPr/>
            </p:nvSpPr>
            <p:spPr bwMode="auto">
              <a:xfrm>
                <a:off x="1203" y="2661"/>
                <a:ext cx="6" cy="15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2" y="4"/>
                  </a:cxn>
                  <a:cxn ang="0">
                    <a:pos x="2" y="3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1" y="6"/>
                  </a:cxn>
                  <a:cxn ang="0">
                    <a:pos x="2" y="6"/>
                  </a:cxn>
                </a:cxnLst>
                <a:rect l="0" t="0" r="r" b="b"/>
                <a:pathLst>
                  <a:path w="3" h="7">
                    <a:moveTo>
                      <a:pt x="2" y="6"/>
                    </a:moveTo>
                    <a:lnTo>
                      <a:pt x="2" y="4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2" y="6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3280" name="Freeform 32"/>
              <p:cNvSpPr>
                <a:spLocks/>
              </p:cNvSpPr>
              <p:nvPr/>
            </p:nvSpPr>
            <p:spPr bwMode="auto">
              <a:xfrm>
                <a:off x="1269" y="2133"/>
                <a:ext cx="35" cy="175"/>
              </a:xfrm>
              <a:custGeom>
                <a:avLst/>
                <a:gdLst/>
                <a:ahLst/>
                <a:cxnLst>
                  <a:cxn ang="0">
                    <a:pos x="7" y="85"/>
                  </a:cxn>
                  <a:cxn ang="0">
                    <a:pos x="13" y="85"/>
                  </a:cxn>
                  <a:cxn ang="0">
                    <a:pos x="16" y="76"/>
                  </a:cxn>
                  <a:cxn ang="0">
                    <a:pos x="16" y="66"/>
                  </a:cxn>
                  <a:cxn ang="0">
                    <a:pos x="16" y="56"/>
                  </a:cxn>
                  <a:cxn ang="0">
                    <a:pos x="16" y="45"/>
                  </a:cxn>
                  <a:cxn ang="0">
                    <a:pos x="15" y="34"/>
                  </a:cxn>
                  <a:cxn ang="0">
                    <a:pos x="15" y="24"/>
                  </a:cxn>
                  <a:cxn ang="0">
                    <a:pos x="15" y="13"/>
                  </a:cxn>
                  <a:cxn ang="0">
                    <a:pos x="17" y="3"/>
                  </a:cxn>
                  <a:cxn ang="0">
                    <a:pos x="16" y="2"/>
                  </a:cxn>
                  <a:cxn ang="0">
                    <a:pos x="15" y="2"/>
                  </a:cxn>
                  <a:cxn ang="0">
                    <a:pos x="14" y="1"/>
                  </a:cxn>
                  <a:cxn ang="0">
                    <a:pos x="12" y="1"/>
                  </a:cxn>
                  <a:cxn ang="0">
                    <a:pos x="11" y="0"/>
                  </a:cxn>
                  <a:cxn ang="0">
                    <a:pos x="10" y="0"/>
                  </a:cxn>
                  <a:cxn ang="0">
                    <a:pos x="7" y="7"/>
                  </a:cxn>
                  <a:cxn ang="0">
                    <a:pos x="5" y="14"/>
                  </a:cxn>
                  <a:cxn ang="0">
                    <a:pos x="3" y="22"/>
                  </a:cxn>
                  <a:cxn ang="0">
                    <a:pos x="2" y="29"/>
                  </a:cxn>
                  <a:cxn ang="0">
                    <a:pos x="1" y="37"/>
                  </a:cxn>
                  <a:cxn ang="0">
                    <a:pos x="0" y="45"/>
                  </a:cxn>
                  <a:cxn ang="0">
                    <a:pos x="0" y="52"/>
                  </a:cxn>
                  <a:cxn ang="0">
                    <a:pos x="0" y="60"/>
                  </a:cxn>
                  <a:cxn ang="0">
                    <a:pos x="1" y="61"/>
                  </a:cxn>
                  <a:cxn ang="0">
                    <a:pos x="1" y="62"/>
                  </a:cxn>
                  <a:cxn ang="0">
                    <a:pos x="2" y="64"/>
                  </a:cxn>
                  <a:cxn ang="0">
                    <a:pos x="4" y="65"/>
                  </a:cxn>
                  <a:cxn ang="0">
                    <a:pos x="3" y="84"/>
                  </a:cxn>
                  <a:cxn ang="0">
                    <a:pos x="4" y="84"/>
                  </a:cxn>
                  <a:cxn ang="0">
                    <a:pos x="5" y="84"/>
                  </a:cxn>
                  <a:cxn ang="0">
                    <a:pos x="6" y="84"/>
                  </a:cxn>
                  <a:cxn ang="0">
                    <a:pos x="7" y="85"/>
                  </a:cxn>
                </a:cxnLst>
                <a:rect l="0" t="0" r="r" b="b"/>
                <a:pathLst>
                  <a:path w="18" h="86">
                    <a:moveTo>
                      <a:pt x="7" y="85"/>
                    </a:moveTo>
                    <a:lnTo>
                      <a:pt x="13" y="85"/>
                    </a:lnTo>
                    <a:lnTo>
                      <a:pt x="16" y="76"/>
                    </a:lnTo>
                    <a:lnTo>
                      <a:pt x="16" y="66"/>
                    </a:lnTo>
                    <a:lnTo>
                      <a:pt x="16" y="56"/>
                    </a:lnTo>
                    <a:lnTo>
                      <a:pt x="16" y="45"/>
                    </a:lnTo>
                    <a:lnTo>
                      <a:pt x="15" y="34"/>
                    </a:lnTo>
                    <a:lnTo>
                      <a:pt x="15" y="24"/>
                    </a:lnTo>
                    <a:lnTo>
                      <a:pt x="15" y="13"/>
                    </a:lnTo>
                    <a:lnTo>
                      <a:pt x="17" y="3"/>
                    </a:lnTo>
                    <a:lnTo>
                      <a:pt x="16" y="2"/>
                    </a:lnTo>
                    <a:lnTo>
                      <a:pt x="15" y="2"/>
                    </a:lnTo>
                    <a:lnTo>
                      <a:pt x="14" y="1"/>
                    </a:lnTo>
                    <a:lnTo>
                      <a:pt x="12" y="1"/>
                    </a:lnTo>
                    <a:lnTo>
                      <a:pt x="11" y="0"/>
                    </a:lnTo>
                    <a:lnTo>
                      <a:pt x="10" y="0"/>
                    </a:lnTo>
                    <a:lnTo>
                      <a:pt x="7" y="7"/>
                    </a:lnTo>
                    <a:lnTo>
                      <a:pt x="5" y="14"/>
                    </a:lnTo>
                    <a:lnTo>
                      <a:pt x="3" y="22"/>
                    </a:lnTo>
                    <a:lnTo>
                      <a:pt x="2" y="29"/>
                    </a:lnTo>
                    <a:lnTo>
                      <a:pt x="1" y="37"/>
                    </a:lnTo>
                    <a:lnTo>
                      <a:pt x="0" y="45"/>
                    </a:lnTo>
                    <a:lnTo>
                      <a:pt x="0" y="52"/>
                    </a:lnTo>
                    <a:lnTo>
                      <a:pt x="0" y="60"/>
                    </a:lnTo>
                    <a:lnTo>
                      <a:pt x="1" y="61"/>
                    </a:lnTo>
                    <a:lnTo>
                      <a:pt x="1" y="62"/>
                    </a:lnTo>
                    <a:lnTo>
                      <a:pt x="2" y="64"/>
                    </a:lnTo>
                    <a:lnTo>
                      <a:pt x="4" y="65"/>
                    </a:lnTo>
                    <a:lnTo>
                      <a:pt x="3" y="84"/>
                    </a:lnTo>
                    <a:lnTo>
                      <a:pt x="4" y="84"/>
                    </a:lnTo>
                    <a:lnTo>
                      <a:pt x="5" y="84"/>
                    </a:lnTo>
                    <a:lnTo>
                      <a:pt x="6" y="84"/>
                    </a:lnTo>
                    <a:lnTo>
                      <a:pt x="7" y="85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53281" name="Rectangle 33"/>
            <p:cNvSpPr>
              <a:spLocks noChangeArrowheads="1"/>
            </p:cNvSpPr>
            <p:nvPr/>
          </p:nvSpPr>
          <p:spPr bwMode="auto">
            <a:xfrm>
              <a:off x="5091" y="1593"/>
              <a:ext cx="1072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8100" tIns="23812" rIns="38100" bIns="23812">
              <a:spAutoFit/>
            </a:bodyPr>
            <a:lstStyle/>
            <a:p>
              <a:pPr defTabSz="339725">
                <a:lnSpc>
                  <a:spcPct val="80000"/>
                </a:lnSpc>
              </a:pPr>
              <a:r>
                <a:rPr lang="fr-FR" sz="1100" i="1">
                  <a:solidFill>
                    <a:srgbClr val="C03050"/>
                  </a:solidFill>
                </a:rPr>
                <a:t>Les Hôpitaux</a:t>
              </a:r>
              <a:endParaRPr lang="fr-FR" sz="900" i="1">
                <a:solidFill>
                  <a:srgbClr val="C03050"/>
                </a:solidFill>
              </a:endParaRPr>
            </a:p>
            <a:p>
              <a:pPr defTabSz="339725">
                <a:lnSpc>
                  <a:spcPct val="80000"/>
                </a:lnSpc>
              </a:pPr>
              <a:r>
                <a:rPr lang="fr-FR" sz="1000" i="1">
                  <a:solidFill>
                    <a:srgbClr val="C03050"/>
                  </a:solidFill>
                </a:rPr>
                <a:t>Universitaires</a:t>
              </a:r>
              <a:endParaRPr lang="fr-FR" sz="900" i="1">
                <a:solidFill>
                  <a:srgbClr val="C03050"/>
                </a:solidFill>
              </a:endParaRPr>
            </a:p>
            <a:p>
              <a:pPr defTabSz="339725">
                <a:lnSpc>
                  <a:spcPct val="80000"/>
                </a:lnSpc>
              </a:pPr>
              <a:r>
                <a:rPr lang="fr-FR" sz="800" i="1">
                  <a:solidFill>
                    <a:srgbClr val="C03050"/>
                  </a:solidFill>
                </a:rPr>
                <a:t>de STRASBOURG</a:t>
              </a:r>
              <a:endParaRPr lang="fr-FR" sz="1800" i="1">
                <a:solidFill>
                  <a:srgbClr val="C03050"/>
                </a:solidFill>
              </a:endParaRPr>
            </a:p>
          </p:txBody>
        </p:sp>
      </p:grp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52450" y="1295400"/>
            <a:ext cx="785336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6718300"/>
            <a:ext cx="1330325" cy="139700"/>
          </a:xfrm>
          <a:prstGeom prst="rect">
            <a:avLst/>
          </a:prstGeom>
          <a:gradFill rotWithShape="0">
            <a:gsLst>
              <a:gs pos="0">
                <a:srgbClr val="00FFCC">
                  <a:gamma/>
                  <a:shade val="46275"/>
                  <a:invGamma/>
                </a:srgbClr>
              </a:gs>
              <a:gs pos="50000">
                <a:srgbClr val="00FFCC"/>
              </a:gs>
              <a:gs pos="100000">
                <a:srgbClr val="00FF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1330325" y="6718300"/>
            <a:ext cx="1347788" cy="139700"/>
          </a:xfrm>
          <a:prstGeom prst="rect">
            <a:avLst/>
          </a:prstGeom>
          <a:gradFill rotWithShape="0">
            <a:gsLst>
              <a:gs pos="0">
                <a:srgbClr val="0066FF">
                  <a:gamma/>
                  <a:shade val="46275"/>
                  <a:invGamma/>
                </a:srgbClr>
              </a:gs>
              <a:gs pos="5000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2690813" y="6718300"/>
            <a:ext cx="1347787" cy="139700"/>
          </a:xfrm>
          <a:prstGeom prst="rect">
            <a:avLst/>
          </a:prstGeom>
          <a:gradFill rotWithShape="0">
            <a:gsLst>
              <a:gs pos="0">
                <a:srgbClr val="CC66FF">
                  <a:gamma/>
                  <a:shade val="46275"/>
                  <a:invGamma/>
                </a:srgbClr>
              </a:gs>
              <a:gs pos="50000">
                <a:srgbClr val="CC66FF"/>
              </a:gs>
              <a:gs pos="100000">
                <a:srgbClr val="CC66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4038600" y="6718300"/>
            <a:ext cx="1322388" cy="139700"/>
          </a:xfrm>
          <a:prstGeom prst="rect">
            <a:avLst/>
          </a:prstGeom>
          <a:gradFill rotWithShape="0">
            <a:gsLst>
              <a:gs pos="0">
                <a:srgbClr val="FF0066">
                  <a:gamma/>
                  <a:shade val="46275"/>
                  <a:invGamma/>
                </a:srgbClr>
              </a:gs>
              <a:gs pos="50000">
                <a:srgbClr val="FF0066"/>
              </a:gs>
              <a:gs pos="100000">
                <a:srgbClr val="FF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5322888" y="6718300"/>
            <a:ext cx="1335087" cy="139700"/>
          </a:xfrm>
          <a:prstGeom prst="rect">
            <a:avLst/>
          </a:prstGeom>
          <a:gradFill rotWithShape="0">
            <a:gsLst>
              <a:gs pos="0">
                <a:srgbClr val="FFCC00">
                  <a:gamma/>
                  <a:shade val="4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6586538" y="6718300"/>
            <a:ext cx="1311275" cy="139700"/>
          </a:xfrm>
          <a:prstGeom prst="rect">
            <a:avLst/>
          </a:prstGeom>
          <a:gradFill rotWithShape="0">
            <a:gsLst>
              <a:gs pos="0">
                <a:srgbClr val="66FF33">
                  <a:gamma/>
                  <a:shade val="46275"/>
                  <a:invGamma/>
                </a:srgbClr>
              </a:gs>
              <a:gs pos="50000">
                <a:srgbClr val="66FF33"/>
              </a:gs>
              <a:gs pos="100000">
                <a:srgbClr val="66FF3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7885113" y="6718300"/>
            <a:ext cx="1258887" cy="139700"/>
          </a:xfrm>
          <a:prstGeom prst="rect">
            <a:avLst/>
          </a:prstGeom>
          <a:gradFill rotWithShape="0">
            <a:gsLst>
              <a:gs pos="0">
                <a:srgbClr val="00FFCC">
                  <a:gamma/>
                  <a:shade val="46275"/>
                  <a:invGamma/>
                </a:srgbClr>
              </a:gs>
              <a:gs pos="50000">
                <a:srgbClr val="00FFCC"/>
              </a:gs>
              <a:gs pos="100000">
                <a:srgbClr val="00FF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47" name="Group 23"/>
          <p:cNvGrpSpPr>
            <a:grpSpLocks/>
          </p:cNvGrpSpPr>
          <p:nvPr/>
        </p:nvGrpSpPr>
        <p:grpSpPr bwMode="auto">
          <a:xfrm>
            <a:off x="7899400" y="165100"/>
            <a:ext cx="1244600" cy="1123950"/>
            <a:chOff x="4544" y="912"/>
            <a:chExt cx="1619" cy="1137"/>
          </a:xfrm>
        </p:grpSpPr>
        <p:grpSp>
          <p:nvGrpSpPr>
            <p:cNvPr id="1048" name="Group 24"/>
            <p:cNvGrpSpPr>
              <a:grpSpLocks/>
            </p:cNvGrpSpPr>
            <p:nvPr/>
          </p:nvGrpSpPr>
          <p:grpSpPr bwMode="auto">
            <a:xfrm>
              <a:off x="4544" y="912"/>
              <a:ext cx="1433" cy="1137"/>
              <a:chOff x="324" y="2127"/>
              <a:chExt cx="2832" cy="1977"/>
            </a:xfrm>
          </p:grpSpPr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>
                <a:off x="324" y="2127"/>
                <a:ext cx="2758" cy="41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324" y="2625"/>
                <a:ext cx="2758" cy="14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817" y="3312"/>
                <a:ext cx="368" cy="272"/>
              </a:xfrm>
              <a:custGeom>
                <a:avLst/>
                <a:gdLst/>
                <a:ahLst/>
                <a:cxnLst>
                  <a:cxn ang="0">
                    <a:pos x="181" y="69"/>
                  </a:cxn>
                  <a:cxn ang="0">
                    <a:pos x="188" y="61"/>
                  </a:cxn>
                  <a:cxn ang="0">
                    <a:pos x="186" y="57"/>
                  </a:cxn>
                  <a:cxn ang="0">
                    <a:pos x="185" y="54"/>
                  </a:cxn>
                  <a:cxn ang="0">
                    <a:pos x="185" y="51"/>
                  </a:cxn>
                  <a:cxn ang="0">
                    <a:pos x="183" y="48"/>
                  </a:cxn>
                  <a:cxn ang="0">
                    <a:pos x="181" y="45"/>
                  </a:cxn>
                  <a:cxn ang="0">
                    <a:pos x="188" y="34"/>
                  </a:cxn>
                  <a:cxn ang="0">
                    <a:pos x="188" y="32"/>
                  </a:cxn>
                  <a:cxn ang="0">
                    <a:pos x="183" y="24"/>
                  </a:cxn>
                  <a:cxn ang="0">
                    <a:pos x="184" y="22"/>
                  </a:cxn>
                  <a:cxn ang="0">
                    <a:pos x="185" y="20"/>
                  </a:cxn>
                  <a:cxn ang="0">
                    <a:pos x="184" y="18"/>
                  </a:cxn>
                  <a:cxn ang="0">
                    <a:pos x="183" y="15"/>
                  </a:cxn>
                  <a:cxn ang="0">
                    <a:pos x="184" y="13"/>
                  </a:cxn>
                  <a:cxn ang="0">
                    <a:pos x="185" y="10"/>
                  </a:cxn>
                  <a:cxn ang="0">
                    <a:pos x="176" y="2"/>
                  </a:cxn>
                  <a:cxn ang="0">
                    <a:pos x="179" y="1"/>
                  </a:cxn>
                  <a:cxn ang="0">
                    <a:pos x="175" y="1"/>
                  </a:cxn>
                  <a:cxn ang="0">
                    <a:pos x="166" y="4"/>
                  </a:cxn>
                  <a:cxn ang="0">
                    <a:pos x="156" y="7"/>
                  </a:cxn>
                  <a:cxn ang="0">
                    <a:pos x="146" y="10"/>
                  </a:cxn>
                  <a:cxn ang="0">
                    <a:pos x="136" y="12"/>
                  </a:cxn>
                  <a:cxn ang="0">
                    <a:pos x="126" y="15"/>
                  </a:cxn>
                  <a:cxn ang="0">
                    <a:pos x="115" y="17"/>
                  </a:cxn>
                  <a:cxn ang="0">
                    <a:pos x="105" y="20"/>
                  </a:cxn>
                  <a:cxn ang="0">
                    <a:pos x="95" y="22"/>
                  </a:cxn>
                  <a:cxn ang="0">
                    <a:pos x="85" y="25"/>
                  </a:cxn>
                  <a:cxn ang="0">
                    <a:pos x="76" y="28"/>
                  </a:cxn>
                  <a:cxn ang="0">
                    <a:pos x="66" y="31"/>
                  </a:cxn>
                  <a:cxn ang="0">
                    <a:pos x="57" y="34"/>
                  </a:cxn>
                  <a:cxn ang="0">
                    <a:pos x="48" y="38"/>
                  </a:cxn>
                  <a:cxn ang="0">
                    <a:pos x="39" y="41"/>
                  </a:cxn>
                  <a:cxn ang="0">
                    <a:pos x="31" y="45"/>
                  </a:cxn>
                  <a:cxn ang="0">
                    <a:pos x="0" y="132"/>
                  </a:cxn>
                  <a:cxn ang="0">
                    <a:pos x="2" y="132"/>
                  </a:cxn>
                </a:cxnLst>
                <a:rect l="0" t="0" r="r" b="b"/>
                <a:pathLst>
                  <a:path w="189" h="134">
                    <a:moveTo>
                      <a:pt x="4" y="133"/>
                    </a:moveTo>
                    <a:lnTo>
                      <a:pt x="181" y="69"/>
                    </a:lnTo>
                    <a:lnTo>
                      <a:pt x="188" y="62"/>
                    </a:lnTo>
                    <a:lnTo>
                      <a:pt x="188" y="61"/>
                    </a:lnTo>
                    <a:lnTo>
                      <a:pt x="187" y="59"/>
                    </a:lnTo>
                    <a:lnTo>
                      <a:pt x="186" y="57"/>
                    </a:lnTo>
                    <a:lnTo>
                      <a:pt x="186" y="55"/>
                    </a:lnTo>
                    <a:lnTo>
                      <a:pt x="185" y="54"/>
                    </a:lnTo>
                    <a:lnTo>
                      <a:pt x="186" y="53"/>
                    </a:lnTo>
                    <a:lnTo>
                      <a:pt x="185" y="51"/>
                    </a:lnTo>
                    <a:lnTo>
                      <a:pt x="185" y="49"/>
                    </a:lnTo>
                    <a:lnTo>
                      <a:pt x="183" y="48"/>
                    </a:lnTo>
                    <a:lnTo>
                      <a:pt x="182" y="46"/>
                    </a:lnTo>
                    <a:lnTo>
                      <a:pt x="181" y="45"/>
                    </a:lnTo>
                    <a:lnTo>
                      <a:pt x="181" y="43"/>
                    </a:lnTo>
                    <a:lnTo>
                      <a:pt x="188" y="34"/>
                    </a:lnTo>
                    <a:lnTo>
                      <a:pt x="188" y="33"/>
                    </a:lnTo>
                    <a:lnTo>
                      <a:pt x="188" y="32"/>
                    </a:lnTo>
                    <a:lnTo>
                      <a:pt x="188" y="31"/>
                    </a:lnTo>
                    <a:lnTo>
                      <a:pt x="183" y="24"/>
                    </a:lnTo>
                    <a:lnTo>
                      <a:pt x="183" y="23"/>
                    </a:lnTo>
                    <a:lnTo>
                      <a:pt x="184" y="22"/>
                    </a:lnTo>
                    <a:lnTo>
                      <a:pt x="184" y="21"/>
                    </a:lnTo>
                    <a:lnTo>
                      <a:pt x="185" y="20"/>
                    </a:lnTo>
                    <a:lnTo>
                      <a:pt x="184" y="19"/>
                    </a:lnTo>
                    <a:lnTo>
                      <a:pt x="184" y="18"/>
                    </a:lnTo>
                    <a:lnTo>
                      <a:pt x="183" y="16"/>
                    </a:lnTo>
                    <a:lnTo>
                      <a:pt x="183" y="15"/>
                    </a:lnTo>
                    <a:lnTo>
                      <a:pt x="183" y="14"/>
                    </a:lnTo>
                    <a:lnTo>
                      <a:pt x="184" y="13"/>
                    </a:lnTo>
                    <a:lnTo>
                      <a:pt x="184" y="12"/>
                    </a:lnTo>
                    <a:lnTo>
                      <a:pt x="185" y="10"/>
                    </a:lnTo>
                    <a:lnTo>
                      <a:pt x="175" y="3"/>
                    </a:lnTo>
                    <a:lnTo>
                      <a:pt x="176" y="2"/>
                    </a:lnTo>
                    <a:lnTo>
                      <a:pt x="177" y="2"/>
                    </a:lnTo>
                    <a:lnTo>
                      <a:pt x="179" y="1"/>
                    </a:lnTo>
                    <a:lnTo>
                      <a:pt x="180" y="0"/>
                    </a:lnTo>
                    <a:lnTo>
                      <a:pt x="175" y="1"/>
                    </a:lnTo>
                    <a:lnTo>
                      <a:pt x="171" y="3"/>
                    </a:lnTo>
                    <a:lnTo>
                      <a:pt x="166" y="4"/>
                    </a:lnTo>
                    <a:lnTo>
                      <a:pt x="161" y="6"/>
                    </a:lnTo>
                    <a:lnTo>
                      <a:pt x="156" y="7"/>
                    </a:lnTo>
                    <a:lnTo>
                      <a:pt x="151" y="8"/>
                    </a:lnTo>
                    <a:lnTo>
                      <a:pt x="146" y="10"/>
                    </a:lnTo>
                    <a:lnTo>
                      <a:pt x="141" y="11"/>
                    </a:lnTo>
                    <a:lnTo>
                      <a:pt x="136" y="12"/>
                    </a:lnTo>
                    <a:lnTo>
                      <a:pt x="131" y="14"/>
                    </a:lnTo>
                    <a:lnTo>
                      <a:pt x="126" y="15"/>
                    </a:lnTo>
                    <a:lnTo>
                      <a:pt x="120" y="16"/>
                    </a:lnTo>
                    <a:lnTo>
                      <a:pt x="115" y="17"/>
                    </a:lnTo>
                    <a:lnTo>
                      <a:pt x="111" y="19"/>
                    </a:lnTo>
                    <a:lnTo>
                      <a:pt x="105" y="20"/>
                    </a:lnTo>
                    <a:lnTo>
                      <a:pt x="100" y="21"/>
                    </a:lnTo>
                    <a:lnTo>
                      <a:pt x="95" y="22"/>
                    </a:lnTo>
                    <a:lnTo>
                      <a:pt x="90" y="24"/>
                    </a:lnTo>
                    <a:lnTo>
                      <a:pt x="85" y="25"/>
                    </a:lnTo>
                    <a:lnTo>
                      <a:pt x="81" y="26"/>
                    </a:lnTo>
                    <a:lnTo>
                      <a:pt x="76" y="28"/>
                    </a:lnTo>
                    <a:lnTo>
                      <a:pt x="71" y="29"/>
                    </a:lnTo>
                    <a:lnTo>
                      <a:pt x="66" y="31"/>
                    </a:lnTo>
                    <a:lnTo>
                      <a:pt x="62" y="32"/>
                    </a:lnTo>
                    <a:lnTo>
                      <a:pt x="57" y="34"/>
                    </a:lnTo>
                    <a:lnTo>
                      <a:pt x="52" y="36"/>
                    </a:lnTo>
                    <a:lnTo>
                      <a:pt x="48" y="38"/>
                    </a:lnTo>
                    <a:lnTo>
                      <a:pt x="44" y="40"/>
                    </a:lnTo>
                    <a:lnTo>
                      <a:pt x="39" y="41"/>
                    </a:lnTo>
                    <a:lnTo>
                      <a:pt x="36" y="43"/>
                    </a:lnTo>
                    <a:lnTo>
                      <a:pt x="31" y="45"/>
                    </a:lnTo>
                    <a:lnTo>
                      <a:pt x="28" y="48"/>
                    </a:lnTo>
                    <a:lnTo>
                      <a:pt x="0" y="132"/>
                    </a:lnTo>
                    <a:lnTo>
                      <a:pt x="1" y="132"/>
                    </a:lnTo>
                    <a:lnTo>
                      <a:pt x="2" y="132"/>
                    </a:lnTo>
                    <a:lnTo>
                      <a:pt x="4" y="133"/>
                    </a:lnTo>
                  </a:path>
                </a:pathLst>
              </a:custGeom>
              <a:solidFill>
                <a:srgbClr val="C0305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1343" y="3121"/>
                <a:ext cx="1813" cy="278"/>
              </a:xfrm>
              <a:custGeom>
                <a:avLst/>
                <a:gdLst/>
                <a:ahLst/>
                <a:cxnLst>
                  <a:cxn ang="0">
                    <a:pos x="21" y="133"/>
                  </a:cxn>
                  <a:cxn ang="0">
                    <a:pos x="36" y="130"/>
                  </a:cxn>
                  <a:cxn ang="0">
                    <a:pos x="52" y="126"/>
                  </a:cxn>
                  <a:cxn ang="0">
                    <a:pos x="68" y="123"/>
                  </a:cxn>
                  <a:cxn ang="0">
                    <a:pos x="84" y="120"/>
                  </a:cxn>
                  <a:cxn ang="0">
                    <a:pos x="113" y="112"/>
                  </a:cxn>
                  <a:cxn ang="0">
                    <a:pos x="168" y="99"/>
                  </a:cxn>
                  <a:cxn ang="0">
                    <a:pos x="224" y="87"/>
                  </a:cxn>
                  <a:cxn ang="0">
                    <a:pos x="280" y="77"/>
                  </a:cxn>
                  <a:cxn ang="0">
                    <a:pos x="336" y="67"/>
                  </a:cxn>
                  <a:cxn ang="0">
                    <a:pos x="392" y="58"/>
                  </a:cxn>
                  <a:cxn ang="0">
                    <a:pos x="448" y="50"/>
                  </a:cxn>
                  <a:cxn ang="0">
                    <a:pos x="504" y="43"/>
                  </a:cxn>
                  <a:cxn ang="0">
                    <a:pos x="560" y="36"/>
                  </a:cxn>
                  <a:cxn ang="0">
                    <a:pos x="616" y="31"/>
                  </a:cxn>
                  <a:cxn ang="0">
                    <a:pos x="672" y="25"/>
                  </a:cxn>
                  <a:cxn ang="0">
                    <a:pos x="705" y="22"/>
                  </a:cxn>
                  <a:cxn ang="0">
                    <a:pos x="728" y="20"/>
                  </a:cxn>
                  <a:cxn ang="0">
                    <a:pos x="750" y="18"/>
                  </a:cxn>
                  <a:cxn ang="0">
                    <a:pos x="772" y="16"/>
                  </a:cxn>
                  <a:cxn ang="0">
                    <a:pos x="795" y="15"/>
                  </a:cxn>
                  <a:cxn ang="0">
                    <a:pos x="817" y="14"/>
                  </a:cxn>
                  <a:cxn ang="0">
                    <a:pos x="839" y="13"/>
                  </a:cxn>
                  <a:cxn ang="0">
                    <a:pos x="862" y="12"/>
                  </a:cxn>
                  <a:cxn ang="0">
                    <a:pos x="883" y="11"/>
                  </a:cxn>
                  <a:cxn ang="0">
                    <a:pos x="905" y="11"/>
                  </a:cxn>
                  <a:cxn ang="0">
                    <a:pos x="927" y="11"/>
                  </a:cxn>
                  <a:cxn ang="0">
                    <a:pos x="928" y="8"/>
                  </a:cxn>
                  <a:cxn ang="0">
                    <a:pos x="887" y="4"/>
                  </a:cxn>
                  <a:cxn ang="0">
                    <a:pos x="823" y="2"/>
                  </a:cxn>
                  <a:cxn ang="0">
                    <a:pos x="759" y="1"/>
                  </a:cxn>
                  <a:cxn ang="0">
                    <a:pos x="696" y="0"/>
                  </a:cxn>
                  <a:cxn ang="0">
                    <a:pos x="632" y="1"/>
                  </a:cxn>
                  <a:cxn ang="0">
                    <a:pos x="567" y="3"/>
                  </a:cxn>
                  <a:cxn ang="0">
                    <a:pos x="503" y="7"/>
                  </a:cxn>
                  <a:cxn ang="0">
                    <a:pos x="439" y="11"/>
                  </a:cxn>
                  <a:cxn ang="0">
                    <a:pos x="375" y="17"/>
                  </a:cxn>
                  <a:cxn ang="0">
                    <a:pos x="311" y="24"/>
                  </a:cxn>
                  <a:cxn ang="0">
                    <a:pos x="247" y="31"/>
                  </a:cxn>
                  <a:cxn ang="0">
                    <a:pos x="224" y="34"/>
                  </a:cxn>
                  <a:cxn ang="0">
                    <a:pos x="201" y="37"/>
                  </a:cxn>
                  <a:cxn ang="0">
                    <a:pos x="178" y="40"/>
                  </a:cxn>
                  <a:cxn ang="0">
                    <a:pos x="155" y="43"/>
                  </a:cxn>
                  <a:cxn ang="0">
                    <a:pos x="132" y="46"/>
                  </a:cxn>
                  <a:cxn ang="0">
                    <a:pos x="108" y="50"/>
                  </a:cxn>
                  <a:cxn ang="0">
                    <a:pos x="86" y="54"/>
                  </a:cxn>
                  <a:cxn ang="0">
                    <a:pos x="63" y="57"/>
                  </a:cxn>
                  <a:cxn ang="0">
                    <a:pos x="40" y="61"/>
                  </a:cxn>
                  <a:cxn ang="0">
                    <a:pos x="17" y="65"/>
                  </a:cxn>
                  <a:cxn ang="0">
                    <a:pos x="0" y="68"/>
                  </a:cxn>
                  <a:cxn ang="0">
                    <a:pos x="2" y="70"/>
                  </a:cxn>
                  <a:cxn ang="0">
                    <a:pos x="5" y="81"/>
                  </a:cxn>
                  <a:cxn ang="0">
                    <a:pos x="1" y="88"/>
                  </a:cxn>
                  <a:cxn ang="0">
                    <a:pos x="7" y="115"/>
                  </a:cxn>
                  <a:cxn ang="0">
                    <a:pos x="3" y="121"/>
                  </a:cxn>
                  <a:cxn ang="0">
                    <a:pos x="11" y="136"/>
                  </a:cxn>
                </a:cxnLst>
                <a:rect l="0" t="0" r="r" b="b"/>
                <a:pathLst>
                  <a:path w="930" h="137">
                    <a:moveTo>
                      <a:pt x="11" y="136"/>
                    </a:moveTo>
                    <a:lnTo>
                      <a:pt x="16" y="135"/>
                    </a:lnTo>
                    <a:lnTo>
                      <a:pt x="21" y="133"/>
                    </a:lnTo>
                    <a:lnTo>
                      <a:pt x="26" y="132"/>
                    </a:lnTo>
                    <a:lnTo>
                      <a:pt x="31" y="131"/>
                    </a:lnTo>
                    <a:lnTo>
                      <a:pt x="36" y="130"/>
                    </a:lnTo>
                    <a:lnTo>
                      <a:pt x="41" y="129"/>
                    </a:lnTo>
                    <a:lnTo>
                      <a:pt x="47" y="128"/>
                    </a:lnTo>
                    <a:lnTo>
                      <a:pt x="52" y="126"/>
                    </a:lnTo>
                    <a:lnTo>
                      <a:pt x="57" y="125"/>
                    </a:lnTo>
                    <a:lnTo>
                      <a:pt x="62" y="124"/>
                    </a:lnTo>
                    <a:lnTo>
                      <a:pt x="68" y="123"/>
                    </a:lnTo>
                    <a:lnTo>
                      <a:pt x="73" y="122"/>
                    </a:lnTo>
                    <a:lnTo>
                      <a:pt x="78" y="121"/>
                    </a:lnTo>
                    <a:lnTo>
                      <a:pt x="84" y="120"/>
                    </a:lnTo>
                    <a:lnTo>
                      <a:pt x="89" y="118"/>
                    </a:lnTo>
                    <a:lnTo>
                      <a:pt x="94" y="117"/>
                    </a:lnTo>
                    <a:lnTo>
                      <a:pt x="113" y="112"/>
                    </a:lnTo>
                    <a:lnTo>
                      <a:pt x="131" y="108"/>
                    </a:lnTo>
                    <a:lnTo>
                      <a:pt x="150" y="104"/>
                    </a:lnTo>
                    <a:lnTo>
                      <a:pt x="168" y="99"/>
                    </a:lnTo>
                    <a:lnTo>
                      <a:pt x="187" y="95"/>
                    </a:lnTo>
                    <a:lnTo>
                      <a:pt x="205" y="91"/>
                    </a:lnTo>
                    <a:lnTo>
                      <a:pt x="224" y="87"/>
                    </a:lnTo>
                    <a:lnTo>
                      <a:pt x="243" y="84"/>
                    </a:lnTo>
                    <a:lnTo>
                      <a:pt x="262" y="80"/>
                    </a:lnTo>
                    <a:lnTo>
                      <a:pt x="280" y="77"/>
                    </a:lnTo>
                    <a:lnTo>
                      <a:pt x="299" y="73"/>
                    </a:lnTo>
                    <a:lnTo>
                      <a:pt x="317" y="70"/>
                    </a:lnTo>
                    <a:lnTo>
                      <a:pt x="336" y="67"/>
                    </a:lnTo>
                    <a:lnTo>
                      <a:pt x="354" y="64"/>
                    </a:lnTo>
                    <a:lnTo>
                      <a:pt x="373" y="61"/>
                    </a:lnTo>
                    <a:lnTo>
                      <a:pt x="392" y="58"/>
                    </a:lnTo>
                    <a:lnTo>
                      <a:pt x="411" y="55"/>
                    </a:lnTo>
                    <a:lnTo>
                      <a:pt x="430" y="53"/>
                    </a:lnTo>
                    <a:lnTo>
                      <a:pt x="448" y="50"/>
                    </a:lnTo>
                    <a:lnTo>
                      <a:pt x="467" y="48"/>
                    </a:lnTo>
                    <a:lnTo>
                      <a:pt x="485" y="45"/>
                    </a:lnTo>
                    <a:lnTo>
                      <a:pt x="504" y="43"/>
                    </a:lnTo>
                    <a:lnTo>
                      <a:pt x="523" y="41"/>
                    </a:lnTo>
                    <a:lnTo>
                      <a:pt x="542" y="38"/>
                    </a:lnTo>
                    <a:lnTo>
                      <a:pt x="560" y="36"/>
                    </a:lnTo>
                    <a:lnTo>
                      <a:pt x="579" y="34"/>
                    </a:lnTo>
                    <a:lnTo>
                      <a:pt x="598" y="32"/>
                    </a:lnTo>
                    <a:lnTo>
                      <a:pt x="616" y="31"/>
                    </a:lnTo>
                    <a:lnTo>
                      <a:pt x="635" y="29"/>
                    </a:lnTo>
                    <a:lnTo>
                      <a:pt x="654" y="27"/>
                    </a:lnTo>
                    <a:lnTo>
                      <a:pt x="672" y="25"/>
                    </a:lnTo>
                    <a:lnTo>
                      <a:pt x="691" y="23"/>
                    </a:lnTo>
                    <a:lnTo>
                      <a:pt x="698" y="22"/>
                    </a:lnTo>
                    <a:lnTo>
                      <a:pt x="705" y="22"/>
                    </a:lnTo>
                    <a:lnTo>
                      <a:pt x="713" y="21"/>
                    </a:lnTo>
                    <a:lnTo>
                      <a:pt x="720" y="20"/>
                    </a:lnTo>
                    <a:lnTo>
                      <a:pt x="728" y="20"/>
                    </a:lnTo>
                    <a:lnTo>
                      <a:pt x="735" y="19"/>
                    </a:lnTo>
                    <a:lnTo>
                      <a:pt x="743" y="18"/>
                    </a:lnTo>
                    <a:lnTo>
                      <a:pt x="750" y="18"/>
                    </a:lnTo>
                    <a:lnTo>
                      <a:pt x="758" y="17"/>
                    </a:lnTo>
                    <a:lnTo>
                      <a:pt x="765" y="17"/>
                    </a:lnTo>
                    <a:lnTo>
                      <a:pt x="772" y="16"/>
                    </a:lnTo>
                    <a:lnTo>
                      <a:pt x="780" y="16"/>
                    </a:lnTo>
                    <a:lnTo>
                      <a:pt x="787" y="15"/>
                    </a:lnTo>
                    <a:lnTo>
                      <a:pt x="795" y="15"/>
                    </a:lnTo>
                    <a:lnTo>
                      <a:pt x="802" y="14"/>
                    </a:lnTo>
                    <a:lnTo>
                      <a:pt x="810" y="14"/>
                    </a:lnTo>
                    <a:lnTo>
                      <a:pt x="817" y="14"/>
                    </a:lnTo>
                    <a:lnTo>
                      <a:pt x="825" y="13"/>
                    </a:lnTo>
                    <a:lnTo>
                      <a:pt x="832" y="13"/>
                    </a:lnTo>
                    <a:lnTo>
                      <a:pt x="839" y="13"/>
                    </a:lnTo>
                    <a:lnTo>
                      <a:pt x="847" y="12"/>
                    </a:lnTo>
                    <a:lnTo>
                      <a:pt x="854" y="12"/>
                    </a:lnTo>
                    <a:lnTo>
                      <a:pt x="862" y="12"/>
                    </a:lnTo>
                    <a:lnTo>
                      <a:pt x="869" y="12"/>
                    </a:lnTo>
                    <a:lnTo>
                      <a:pt x="876" y="11"/>
                    </a:lnTo>
                    <a:lnTo>
                      <a:pt x="883" y="11"/>
                    </a:lnTo>
                    <a:lnTo>
                      <a:pt x="891" y="11"/>
                    </a:lnTo>
                    <a:lnTo>
                      <a:pt x="898" y="11"/>
                    </a:lnTo>
                    <a:lnTo>
                      <a:pt x="905" y="11"/>
                    </a:lnTo>
                    <a:lnTo>
                      <a:pt x="913" y="11"/>
                    </a:lnTo>
                    <a:lnTo>
                      <a:pt x="920" y="11"/>
                    </a:lnTo>
                    <a:lnTo>
                      <a:pt x="927" y="11"/>
                    </a:lnTo>
                    <a:lnTo>
                      <a:pt x="927" y="10"/>
                    </a:lnTo>
                    <a:lnTo>
                      <a:pt x="928" y="9"/>
                    </a:lnTo>
                    <a:lnTo>
                      <a:pt x="928" y="8"/>
                    </a:lnTo>
                    <a:lnTo>
                      <a:pt x="929" y="7"/>
                    </a:lnTo>
                    <a:lnTo>
                      <a:pt x="908" y="6"/>
                    </a:lnTo>
                    <a:lnTo>
                      <a:pt x="887" y="4"/>
                    </a:lnTo>
                    <a:lnTo>
                      <a:pt x="866" y="3"/>
                    </a:lnTo>
                    <a:lnTo>
                      <a:pt x="845" y="3"/>
                    </a:lnTo>
                    <a:lnTo>
                      <a:pt x="823" y="2"/>
                    </a:lnTo>
                    <a:lnTo>
                      <a:pt x="802" y="1"/>
                    </a:lnTo>
                    <a:lnTo>
                      <a:pt x="781" y="1"/>
                    </a:lnTo>
                    <a:lnTo>
                      <a:pt x="759" y="1"/>
                    </a:lnTo>
                    <a:lnTo>
                      <a:pt x="738" y="0"/>
                    </a:lnTo>
                    <a:lnTo>
                      <a:pt x="717" y="0"/>
                    </a:lnTo>
                    <a:lnTo>
                      <a:pt x="696" y="0"/>
                    </a:lnTo>
                    <a:lnTo>
                      <a:pt x="674" y="1"/>
                    </a:lnTo>
                    <a:lnTo>
                      <a:pt x="653" y="1"/>
                    </a:lnTo>
                    <a:lnTo>
                      <a:pt x="632" y="1"/>
                    </a:lnTo>
                    <a:lnTo>
                      <a:pt x="610" y="2"/>
                    </a:lnTo>
                    <a:lnTo>
                      <a:pt x="589" y="3"/>
                    </a:lnTo>
                    <a:lnTo>
                      <a:pt x="567" y="3"/>
                    </a:lnTo>
                    <a:lnTo>
                      <a:pt x="546" y="4"/>
                    </a:lnTo>
                    <a:lnTo>
                      <a:pt x="525" y="6"/>
                    </a:lnTo>
                    <a:lnTo>
                      <a:pt x="503" y="7"/>
                    </a:lnTo>
                    <a:lnTo>
                      <a:pt x="482" y="8"/>
                    </a:lnTo>
                    <a:lnTo>
                      <a:pt x="460" y="10"/>
                    </a:lnTo>
                    <a:lnTo>
                      <a:pt x="439" y="11"/>
                    </a:lnTo>
                    <a:lnTo>
                      <a:pt x="418" y="13"/>
                    </a:lnTo>
                    <a:lnTo>
                      <a:pt x="396" y="15"/>
                    </a:lnTo>
                    <a:lnTo>
                      <a:pt x="375" y="17"/>
                    </a:lnTo>
                    <a:lnTo>
                      <a:pt x="354" y="19"/>
                    </a:lnTo>
                    <a:lnTo>
                      <a:pt x="332" y="21"/>
                    </a:lnTo>
                    <a:lnTo>
                      <a:pt x="311" y="24"/>
                    </a:lnTo>
                    <a:lnTo>
                      <a:pt x="290" y="26"/>
                    </a:lnTo>
                    <a:lnTo>
                      <a:pt x="268" y="29"/>
                    </a:lnTo>
                    <a:lnTo>
                      <a:pt x="247" y="31"/>
                    </a:lnTo>
                    <a:lnTo>
                      <a:pt x="239" y="32"/>
                    </a:lnTo>
                    <a:lnTo>
                      <a:pt x="232" y="33"/>
                    </a:lnTo>
                    <a:lnTo>
                      <a:pt x="224" y="34"/>
                    </a:lnTo>
                    <a:lnTo>
                      <a:pt x="216" y="35"/>
                    </a:lnTo>
                    <a:lnTo>
                      <a:pt x="209" y="36"/>
                    </a:lnTo>
                    <a:lnTo>
                      <a:pt x="201" y="37"/>
                    </a:lnTo>
                    <a:lnTo>
                      <a:pt x="193" y="38"/>
                    </a:lnTo>
                    <a:lnTo>
                      <a:pt x="185" y="39"/>
                    </a:lnTo>
                    <a:lnTo>
                      <a:pt x="178" y="40"/>
                    </a:lnTo>
                    <a:lnTo>
                      <a:pt x="170" y="41"/>
                    </a:lnTo>
                    <a:lnTo>
                      <a:pt x="162" y="42"/>
                    </a:lnTo>
                    <a:lnTo>
                      <a:pt x="155" y="43"/>
                    </a:lnTo>
                    <a:lnTo>
                      <a:pt x="147" y="44"/>
                    </a:lnTo>
                    <a:lnTo>
                      <a:pt x="139" y="46"/>
                    </a:lnTo>
                    <a:lnTo>
                      <a:pt x="132" y="46"/>
                    </a:lnTo>
                    <a:lnTo>
                      <a:pt x="124" y="48"/>
                    </a:lnTo>
                    <a:lnTo>
                      <a:pt x="116" y="49"/>
                    </a:lnTo>
                    <a:lnTo>
                      <a:pt x="108" y="50"/>
                    </a:lnTo>
                    <a:lnTo>
                      <a:pt x="101" y="51"/>
                    </a:lnTo>
                    <a:lnTo>
                      <a:pt x="94" y="52"/>
                    </a:lnTo>
                    <a:lnTo>
                      <a:pt x="86" y="54"/>
                    </a:lnTo>
                    <a:lnTo>
                      <a:pt x="78" y="55"/>
                    </a:lnTo>
                    <a:lnTo>
                      <a:pt x="70" y="56"/>
                    </a:lnTo>
                    <a:lnTo>
                      <a:pt x="63" y="57"/>
                    </a:lnTo>
                    <a:lnTo>
                      <a:pt x="55" y="58"/>
                    </a:lnTo>
                    <a:lnTo>
                      <a:pt x="47" y="60"/>
                    </a:lnTo>
                    <a:lnTo>
                      <a:pt x="40" y="61"/>
                    </a:lnTo>
                    <a:lnTo>
                      <a:pt x="32" y="62"/>
                    </a:lnTo>
                    <a:lnTo>
                      <a:pt x="24" y="64"/>
                    </a:lnTo>
                    <a:lnTo>
                      <a:pt x="17" y="65"/>
                    </a:lnTo>
                    <a:lnTo>
                      <a:pt x="9" y="66"/>
                    </a:lnTo>
                    <a:lnTo>
                      <a:pt x="1" y="68"/>
                    </a:lnTo>
                    <a:lnTo>
                      <a:pt x="0" y="68"/>
                    </a:lnTo>
                    <a:lnTo>
                      <a:pt x="1" y="69"/>
                    </a:lnTo>
                    <a:lnTo>
                      <a:pt x="2" y="69"/>
                    </a:lnTo>
                    <a:lnTo>
                      <a:pt x="2" y="70"/>
                    </a:lnTo>
                    <a:lnTo>
                      <a:pt x="1" y="71"/>
                    </a:lnTo>
                    <a:lnTo>
                      <a:pt x="6" y="78"/>
                    </a:lnTo>
                    <a:lnTo>
                      <a:pt x="5" y="81"/>
                    </a:lnTo>
                    <a:lnTo>
                      <a:pt x="4" y="83"/>
                    </a:lnTo>
                    <a:lnTo>
                      <a:pt x="2" y="85"/>
                    </a:lnTo>
                    <a:lnTo>
                      <a:pt x="1" y="88"/>
                    </a:lnTo>
                    <a:lnTo>
                      <a:pt x="6" y="99"/>
                    </a:lnTo>
                    <a:lnTo>
                      <a:pt x="2" y="107"/>
                    </a:lnTo>
                    <a:lnTo>
                      <a:pt x="7" y="115"/>
                    </a:lnTo>
                    <a:lnTo>
                      <a:pt x="7" y="116"/>
                    </a:lnTo>
                    <a:lnTo>
                      <a:pt x="7" y="117"/>
                    </a:lnTo>
                    <a:lnTo>
                      <a:pt x="3" y="121"/>
                    </a:lnTo>
                    <a:lnTo>
                      <a:pt x="9" y="136"/>
                    </a:lnTo>
                    <a:lnTo>
                      <a:pt x="10" y="136"/>
                    </a:lnTo>
                    <a:lnTo>
                      <a:pt x="11" y="136"/>
                    </a:lnTo>
                  </a:path>
                </a:pathLst>
              </a:custGeom>
              <a:solidFill>
                <a:srgbClr val="C0305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607" y="3238"/>
                <a:ext cx="604" cy="120"/>
              </a:xfrm>
              <a:custGeom>
                <a:avLst/>
                <a:gdLst/>
                <a:ahLst/>
                <a:cxnLst>
                  <a:cxn ang="0">
                    <a:pos x="13" y="57"/>
                  </a:cxn>
                  <a:cxn ang="0">
                    <a:pos x="32" y="53"/>
                  </a:cxn>
                  <a:cxn ang="0">
                    <a:pos x="51" y="51"/>
                  </a:cxn>
                  <a:cxn ang="0">
                    <a:pos x="70" y="48"/>
                  </a:cxn>
                  <a:cxn ang="0">
                    <a:pos x="89" y="45"/>
                  </a:cxn>
                  <a:cxn ang="0">
                    <a:pos x="108" y="42"/>
                  </a:cxn>
                  <a:cxn ang="0">
                    <a:pos x="126" y="40"/>
                  </a:cxn>
                  <a:cxn ang="0">
                    <a:pos x="146" y="37"/>
                  </a:cxn>
                  <a:cxn ang="0">
                    <a:pos x="164" y="35"/>
                  </a:cxn>
                  <a:cxn ang="0">
                    <a:pos x="184" y="33"/>
                  </a:cxn>
                  <a:cxn ang="0">
                    <a:pos x="203" y="31"/>
                  </a:cxn>
                  <a:cxn ang="0">
                    <a:pos x="222" y="30"/>
                  </a:cxn>
                  <a:cxn ang="0">
                    <a:pos x="241" y="29"/>
                  </a:cxn>
                  <a:cxn ang="0">
                    <a:pos x="260" y="28"/>
                  </a:cxn>
                  <a:cxn ang="0">
                    <a:pos x="279" y="27"/>
                  </a:cxn>
                  <a:cxn ang="0">
                    <a:pos x="297" y="26"/>
                  </a:cxn>
                  <a:cxn ang="0">
                    <a:pos x="308" y="25"/>
                  </a:cxn>
                  <a:cxn ang="0">
                    <a:pos x="309" y="22"/>
                  </a:cxn>
                  <a:cxn ang="0">
                    <a:pos x="141" y="21"/>
                  </a:cxn>
                  <a:cxn ang="0">
                    <a:pos x="141" y="23"/>
                  </a:cxn>
                  <a:cxn ang="0">
                    <a:pos x="156" y="19"/>
                  </a:cxn>
                  <a:cxn ang="0">
                    <a:pos x="172" y="16"/>
                  </a:cxn>
                  <a:cxn ang="0">
                    <a:pos x="188" y="15"/>
                  </a:cxn>
                  <a:cxn ang="0">
                    <a:pos x="204" y="14"/>
                  </a:cxn>
                  <a:cxn ang="0">
                    <a:pos x="220" y="13"/>
                  </a:cxn>
                  <a:cxn ang="0">
                    <a:pos x="235" y="11"/>
                  </a:cxn>
                  <a:cxn ang="0">
                    <a:pos x="250" y="9"/>
                  </a:cxn>
                  <a:cxn ang="0">
                    <a:pos x="265" y="4"/>
                  </a:cxn>
                  <a:cxn ang="0">
                    <a:pos x="268" y="3"/>
                  </a:cxn>
                  <a:cxn ang="0">
                    <a:pos x="272" y="2"/>
                  </a:cxn>
                  <a:cxn ang="0">
                    <a:pos x="275" y="1"/>
                  </a:cxn>
                  <a:cxn ang="0">
                    <a:pos x="271" y="1"/>
                  </a:cxn>
                  <a:cxn ang="0">
                    <a:pos x="258" y="0"/>
                  </a:cxn>
                  <a:cxn ang="0">
                    <a:pos x="244" y="0"/>
                  </a:cxn>
                  <a:cxn ang="0">
                    <a:pos x="230" y="0"/>
                  </a:cxn>
                  <a:cxn ang="0">
                    <a:pos x="216" y="1"/>
                  </a:cxn>
                  <a:cxn ang="0">
                    <a:pos x="202" y="1"/>
                  </a:cxn>
                  <a:cxn ang="0">
                    <a:pos x="187" y="2"/>
                  </a:cxn>
                  <a:cxn ang="0">
                    <a:pos x="173" y="4"/>
                  </a:cxn>
                  <a:cxn ang="0">
                    <a:pos x="158" y="5"/>
                  </a:cxn>
                  <a:cxn ang="0">
                    <a:pos x="144" y="7"/>
                  </a:cxn>
                  <a:cxn ang="0">
                    <a:pos x="129" y="8"/>
                  </a:cxn>
                  <a:cxn ang="0">
                    <a:pos x="114" y="10"/>
                  </a:cxn>
                  <a:cxn ang="0">
                    <a:pos x="100" y="11"/>
                  </a:cxn>
                  <a:cxn ang="0">
                    <a:pos x="85" y="13"/>
                  </a:cxn>
                  <a:cxn ang="0">
                    <a:pos x="71" y="14"/>
                  </a:cxn>
                  <a:cxn ang="0">
                    <a:pos x="56" y="15"/>
                  </a:cxn>
                  <a:cxn ang="0">
                    <a:pos x="48" y="17"/>
                  </a:cxn>
                  <a:cxn ang="0">
                    <a:pos x="46" y="18"/>
                  </a:cxn>
                  <a:cxn ang="0">
                    <a:pos x="44" y="19"/>
                  </a:cxn>
                  <a:cxn ang="0">
                    <a:pos x="42" y="20"/>
                  </a:cxn>
                  <a:cxn ang="0">
                    <a:pos x="110" y="20"/>
                  </a:cxn>
                  <a:cxn ang="0">
                    <a:pos x="110" y="18"/>
                  </a:cxn>
                  <a:cxn ang="0">
                    <a:pos x="38" y="43"/>
                  </a:cxn>
                  <a:cxn ang="0">
                    <a:pos x="0" y="55"/>
                  </a:cxn>
                  <a:cxn ang="0">
                    <a:pos x="2" y="58"/>
                  </a:cxn>
                </a:cxnLst>
                <a:rect l="0" t="0" r="r" b="b"/>
                <a:pathLst>
                  <a:path w="310" h="59">
                    <a:moveTo>
                      <a:pt x="3" y="58"/>
                    </a:moveTo>
                    <a:lnTo>
                      <a:pt x="13" y="57"/>
                    </a:lnTo>
                    <a:lnTo>
                      <a:pt x="22" y="55"/>
                    </a:lnTo>
                    <a:lnTo>
                      <a:pt x="32" y="53"/>
                    </a:lnTo>
                    <a:lnTo>
                      <a:pt x="41" y="52"/>
                    </a:lnTo>
                    <a:lnTo>
                      <a:pt x="51" y="51"/>
                    </a:lnTo>
                    <a:lnTo>
                      <a:pt x="60" y="49"/>
                    </a:lnTo>
                    <a:lnTo>
                      <a:pt x="70" y="48"/>
                    </a:lnTo>
                    <a:lnTo>
                      <a:pt x="79" y="46"/>
                    </a:lnTo>
                    <a:lnTo>
                      <a:pt x="89" y="45"/>
                    </a:lnTo>
                    <a:lnTo>
                      <a:pt x="98" y="44"/>
                    </a:lnTo>
                    <a:lnTo>
                      <a:pt x="108" y="42"/>
                    </a:lnTo>
                    <a:lnTo>
                      <a:pt x="117" y="41"/>
                    </a:lnTo>
                    <a:lnTo>
                      <a:pt x="126" y="40"/>
                    </a:lnTo>
                    <a:lnTo>
                      <a:pt x="136" y="39"/>
                    </a:lnTo>
                    <a:lnTo>
                      <a:pt x="146" y="37"/>
                    </a:lnTo>
                    <a:lnTo>
                      <a:pt x="155" y="36"/>
                    </a:lnTo>
                    <a:lnTo>
                      <a:pt x="164" y="35"/>
                    </a:lnTo>
                    <a:lnTo>
                      <a:pt x="174" y="34"/>
                    </a:lnTo>
                    <a:lnTo>
                      <a:pt x="184" y="33"/>
                    </a:lnTo>
                    <a:lnTo>
                      <a:pt x="193" y="32"/>
                    </a:lnTo>
                    <a:lnTo>
                      <a:pt x="203" y="31"/>
                    </a:lnTo>
                    <a:lnTo>
                      <a:pt x="212" y="31"/>
                    </a:lnTo>
                    <a:lnTo>
                      <a:pt x="222" y="30"/>
                    </a:lnTo>
                    <a:lnTo>
                      <a:pt x="231" y="29"/>
                    </a:lnTo>
                    <a:lnTo>
                      <a:pt x="241" y="29"/>
                    </a:lnTo>
                    <a:lnTo>
                      <a:pt x="250" y="28"/>
                    </a:lnTo>
                    <a:lnTo>
                      <a:pt x="260" y="28"/>
                    </a:lnTo>
                    <a:lnTo>
                      <a:pt x="269" y="27"/>
                    </a:lnTo>
                    <a:lnTo>
                      <a:pt x="279" y="27"/>
                    </a:lnTo>
                    <a:lnTo>
                      <a:pt x="288" y="26"/>
                    </a:lnTo>
                    <a:lnTo>
                      <a:pt x="297" y="26"/>
                    </a:lnTo>
                    <a:lnTo>
                      <a:pt x="307" y="26"/>
                    </a:lnTo>
                    <a:lnTo>
                      <a:pt x="308" y="25"/>
                    </a:lnTo>
                    <a:lnTo>
                      <a:pt x="309" y="24"/>
                    </a:lnTo>
                    <a:lnTo>
                      <a:pt x="309" y="22"/>
                    </a:lnTo>
                    <a:lnTo>
                      <a:pt x="309" y="21"/>
                    </a:lnTo>
                    <a:lnTo>
                      <a:pt x="141" y="21"/>
                    </a:lnTo>
                    <a:lnTo>
                      <a:pt x="141" y="22"/>
                    </a:lnTo>
                    <a:lnTo>
                      <a:pt x="141" y="23"/>
                    </a:lnTo>
                    <a:lnTo>
                      <a:pt x="149" y="21"/>
                    </a:lnTo>
                    <a:lnTo>
                      <a:pt x="156" y="19"/>
                    </a:lnTo>
                    <a:lnTo>
                      <a:pt x="164" y="18"/>
                    </a:lnTo>
                    <a:lnTo>
                      <a:pt x="172" y="16"/>
                    </a:lnTo>
                    <a:lnTo>
                      <a:pt x="180" y="16"/>
                    </a:lnTo>
                    <a:lnTo>
                      <a:pt x="188" y="15"/>
                    </a:lnTo>
                    <a:lnTo>
                      <a:pt x="196" y="15"/>
                    </a:lnTo>
                    <a:lnTo>
                      <a:pt x="204" y="14"/>
                    </a:lnTo>
                    <a:lnTo>
                      <a:pt x="212" y="14"/>
                    </a:lnTo>
                    <a:lnTo>
                      <a:pt x="220" y="13"/>
                    </a:lnTo>
                    <a:lnTo>
                      <a:pt x="228" y="13"/>
                    </a:lnTo>
                    <a:lnTo>
                      <a:pt x="235" y="11"/>
                    </a:lnTo>
                    <a:lnTo>
                      <a:pt x="243" y="10"/>
                    </a:lnTo>
                    <a:lnTo>
                      <a:pt x="250" y="9"/>
                    </a:lnTo>
                    <a:lnTo>
                      <a:pt x="258" y="7"/>
                    </a:lnTo>
                    <a:lnTo>
                      <a:pt x="265" y="4"/>
                    </a:lnTo>
                    <a:lnTo>
                      <a:pt x="266" y="4"/>
                    </a:lnTo>
                    <a:lnTo>
                      <a:pt x="268" y="3"/>
                    </a:lnTo>
                    <a:lnTo>
                      <a:pt x="270" y="3"/>
                    </a:lnTo>
                    <a:lnTo>
                      <a:pt x="272" y="2"/>
                    </a:lnTo>
                    <a:lnTo>
                      <a:pt x="273" y="1"/>
                    </a:lnTo>
                    <a:lnTo>
                      <a:pt x="275" y="1"/>
                    </a:lnTo>
                    <a:lnTo>
                      <a:pt x="277" y="1"/>
                    </a:lnTo>
                    <a:lnTo>
                      <a:pt x="271" y="1"/>
                    </a:lnTo>
                    <a:lnTo>
                      <a:pt x="264" y="0"/>
                    </a:lnTo>
                    <a:lnTo>
                      <a:pt x="258" y="0"/>
                    </a:lnTo>
                    <a:lnTo>
                      <a:pt x="251" y="0"/>
                    </a:lnTo>
                    <a:lnTo>
                      <a:pt x="244" y="0"/>
                    </a:lnTo>
                    <a:lnTo>
                      <a:pt x="237" y="0"/>
                    </a:lnTo>
                    <a:lnTo>
                      <a:pt x="230" y="0"/>
                    </a:lnTo>
                    <a:lnTo>
                      <a:pt x="223" y="0"/>
                    </a:lnTo>
                    <a:lnTo>
                      <a:pt x="216" y="1"/>
                    </a:lnTo>
                    <a:lnTo>
                      <a:pt x="209" y="1"/>
                    </a:lnTo>
                    <a:lnTo>
                      <a:pt x="202" y="1"/>
                    </a:lnTo>
                    <a:lnTo>
                      <a:pt x="194" y="2"/>
                    </a:lnTo>
                    <a:lnTo>
                      <a:pt x="187" y="2"/>
                    </a:lnTo>
                    <a:lnTo>
                      <a:pt x="180" y="3"/>
                    </a:lnTo>
                    <a:lnTo>
                      <a:pt x="173" y="4"/>
                    </a:lnTo>
                    <a:lnTo>
                      <a:pt x="165" y="4"/>
                    </a:lnTo>
                    <a:lnTo>
                      <a:pt x="158" y="5"/>
                    </a:lnTo>
                    <a:lnTo>
                      <a:pt x="151" y="6"/>
                    </a:lnTo>
                    <a:lnTo>
                      <a:pt x="144" y="7"/>
                    </a:lnTo>
                    <a:lnTo>
                      <a:pt x="136" y="7"/>
                    </a:lnTo>
                    <a:lnTo>
                      <a:pt x="129" y="8"/>
                    </a:lnTo>
                    <a:lnTo>
                      <a:pt x="122" y="9"/>
                    </a:lnTo>
                    <a:lnTo>
                      <a:pt x="114" y="10"/>
                    </a:lnTo>
                    <a:lnTo>
                      <a:pt x="107" y="10"/>
                    </a:lnTo>
                    <a:lnTo>
                      <a:pt x="100" y="11"/>
                    </a:lnTo>
                    <a:lnTo>
                      <a:pt x="92" y="12"/>
                    </a:lnTo>
                    <a:lnTo>
                      <a:pt x="85" y="13"/>
                    </a:lnTo>
                    <a:lnTo>
                      <a:pt x="78" y="13"/>
                    </a:lnTo>
                    <a:lnTo>
                      <a:pt x="71" y="14"/>
                    </a:lnTo>
                    <a:lnTo>
                      <a:pt x="63" y="15"/>
                    </a:lnTo>
                    <a:lnTo>
                      <a:pt x="56" y="15"/>
                    </a:lnTo>
                    <a:lnTo>
                      <a:pt x="49" y="16"/>
                    </a:lnTo>
                    <a:lnTo>
                      <a:pt x="48" y="17"/>
                    </a:lnTo>
                    <a:lnTo>
                      <a:pt x="47" y="17"/>
                    </a:lnTo>
                    <a:lnTo>
                      <a:pt x="46" y="18"/>
                    </a:lnTo>
                    <a:lnTo>
                      <a:pt x="45" y="18"/>
                    </a:lnTo>
                    <a:lnTo>
                      <a:pt x="44" y="19"/>
                    </a:lnTo>
                    <a:lnTo>
                      <a:pt x="43" y="20"/>
                    </a:lnTo>
                    <a:lnTo>
                      <a:pt x="42" y="20"/>
                    </a:lnTo>
                    <a:lnTo>
                      <a:pt x="41" y="21"/>
                    </a:lnTo>
                    <a:lnTo>
                      <a:pt x="110" y="20"/>
                    </a:lnTo>
                    <a:lnTo>
                      <a:pt x="110" y="19"/>
                    </a:lnTo>
                    <a:lnTo>
                      <a:pt x="110" y="18"/>
                    </a:lnTo>
                    <a:lnTo>
                      <a:pt x="46" y="34"/>
                    </a:lnTo>
                    <a:lnTo>
                      <a:pt x="38" y="43"/>
                    </a:lnTo>
                    <a:lnTo>
                      <a:pt x="0" y="54"/>
                    </a:lnTo>
                    <a:lnTo>
                      <a:pt x="0" y="55"/>
                    </a:lnTo>
                    <a:lnTo>
                      <a:pt x="1" y="57"/>
                    </a:lnTo>
                    <a:lnTo>
                      <a:pt x="2" y="58"/>
                    </a:lnTo>
                    <a:lnTo>
                      <a:pt x="3" y="58"/>
                    </a:lnTo>
                  </a:path>
                </a:pathLst>
              </a:custGeom>
              <a:solidFill>
                <a:srgbClr val="A0000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901" y="3541"/>
                <a:ext cx="72" cy="409"/>
              </a:xfrm>
              <a:custGeom>
                <a:avLst/>
                <a:gdLst/>
                <a:ahLst/>
                <a:cxnLst>
                  <a:cxn ang="0">
                    <a:pos x="25" y="200"/>
                  </a:cxn>
                  <a:cxn ang="0">
                    <a:pos x="26" y="200"/>
                  </a:cxn>
                  <a:cxn ang="0">
                    <a:pos x="27" y="200"/>
                  </a:cxn>
                  <a:cxn ang="0">
                    <a:pos x="28" y="199"/>
                  </a:cxn>
                  <a:cxn ang="0">
                    <a:pos x="27" y="185"/>
                  </a:cxn>
                  <a:cxn ang="0">
                    <a:pos x="26" y="171"/>
                  </a:cxn>
                  <a:cxn ang="0">
                    <a:pos x="25" y="156"/>
                  </a:cxn>
                  <a:cxn ang="0">
                    <a:pos x="25" y="141"/>
                  </a:cxn>
                  <a:cxn ang="0">
                    <a:pos x="25" y="127"/>
                  </a:cxn>
                  <a:cxn ang="0">
                    <a:pos x="26" y="112"/>
                  </a:cxn>
                  <a:cxn ang="0">
                    <a:pos x="29" y="99"/>
                  </a:cxn>
                  <a:cxn ang="0">
                    <a:pos x="33" y="86"/>
                  </a:cxn>
                  <a:cxn ang="0">
                    <a:pos x="35" y="75"/>
                  </a:cxn>
                  <a:cxn ang="0">
                    <a:pos x="36" y="64"/>
                  </a:cxn>
                  <a:cxn ang="0">
                    <a:pos x="36" y="53"/>
                  </a:cxn>
                  <a:cxn ang="0">
                    <a:pos x="35" y="43"/>
                  </a:cxn>
                  <a:cxn ang="0">
                    <a:pos x="34" y="32"/>
                  </a:cxn>
                  <a:cxn ang="0">
                    <a:pos x="34" y="22"/>
                  </a:cxn>
                  <a:cxn ang="0">
                    <a:pos x="34" y="11"/>
                  </a:cxn>
                  <a:cxn ang="0">
                    <a:pos x="34" y="0"/>
                  </a:cxn>
                  <a:cxn ang="0">
                    <a:pos x="10" y="5"/>
                  </a:cxn>
                  <a:cxn ang="0">
                    <a:pos x="8" y="27"/>
                  </a:cxn>
                  <a:cxn ang="0">
                    <a:pos x="5" y="50"/>
                  </a:cxn>
                  <a:cxn ang="0">
                    <a:pos x="3" y="72"/>
                  </a:cxn>
                  <a:cxn ang="0">
                    <a:pos x="1" y="95"/>
                  </a:cxn>
                  <a:cxn ang="0">
                    <a:pos x="0" y="118"/>
                  </a:cxn>
                  <a:cxn ang="0">
                    <a:pos x="1" y="141"/>
                  </a:cxn>
                  <a:cxn ang="0">
                    <a:pos x="4" y="163"/>
                  </a:cxn>
                  <a:cxn ang="0">
                    <a:pos x="9" y="185"/>
                  </a:cxn>
                  <a:cxn ang="0">
                    <a:pos x="10" y="186"/>
                  </a:cxn>
                  <a:cxn ang="0">
                    <a:pos x="11" y="187"/>
                  </a:cxn>
                  <a:cxn ang="0">
                    <a:pos x="12" y="188"/>
                  </a:cxn>
                  <a:cxn ang="0">
                    <a:pos x="13" y="189"/>
                  </a:cxn>
                  <a:cxn ang="0">
                    <a:pos x="15" y="195"/>
                  </a:cxn>
                  <a:cxn ang="0">
                    <a:pos x="16" y="196"/>
                  </a:cxn>
                  <a:cxn ang="0">
                    <a:pos x="17" y="196"/>
                  </a:cxn>
                  <a:cxn ang="0">
                    <a:pos x="18" y="197"/>
                  </a:cxn>
                  <a:cxn ang="0">
                    <a:pos x="20" y="197"/>
                  </a:cxn>
                  <a:cxn ang="0">
                    <a:pos x="21" y="198"/>
                  </a:cxn>
                  <a:cxn ang="0">
                    <a:pos x="22" y="199"/>
                  </a:cxn>
                  <a:cxn ang="0">
                    <a:pos x="24" y="199"/>
                  </a:cxn>
                  <a:cxn ang="0">
                    <a:pos x="25" y="200"/>
                  </a:cxn>
                </a:cxnLst>
                <a:rect l="0" t="0" r="r" b="b"/>
                <a:pathLst>
                  <a:path w="37" h="201">
                    <a:moveTo>
                      <a:pt x="25" y="200"/>
                    </a:moveTo>
                    <a:lnTo>
                      <a:pt x="26" y="200"/>
                    </a:lnTo>
                    <a:lnTo>
                      <a:pt x="27" y="200"/>
                    </a:lnTo>
                    <a:lnTo>
                      <a:pt x="28" y="199"/>
                    </a:lnTo>
                    <a:lnTo>
                      <a:pt x="27" y="185"/>
                    </a:lnTo>
                    <a:lnTo>
                      <a:pt x="26" y="171"/>
                    </a:lnTo>
                    <a:lnTo>
                      <a:pt x="25" y="156"/>
                    </a:lnTo>
                    <a:lnTo>
                      <a:pt x="25" y="141"/>
                    </a:lnTo>
                    <a:lnTo>
                      <a:pt x="25" y="127"/>
                    </a:lnTo>
                    <a:lnTo>
                      <a:pt x="26" y="112"/>
                    </a:lnTo>
                    <a:lnTo>
                      <a:pt x="29" y="99"/>
                    </a:lnTo>
                    <a:lnTo>
                      <a:pt x="33" y="86"/>
                    </a:lnTo>
                    <a:lnTo>
                      <a:pt x="35" y="75"/>
                    </a:lnTo>
                    <a:lnTo>
                      <a:pt x="36" y="64"/>
                    </a:lnTo>
                    <a:lnTo>
                      <a:pt x="36" y="53"/>
                    </a:lnTo>
                    <a:lnTo>
                      <a:pt x="35" y="43"/>
                    </a:lnTo>
                    <a:lnTo>
                      <a:pt x="34" y="32"/>
                    </a:lnTo>
                    <a:lnTo>
                      <a:pt x="34" y="22"/>
                    </a:lnTo>
                    <a:lnTo>
                      <a:pt x="34" y="11"/>
                    </a:lnTo>
                    <a:lnTo>
                      <a:pt x="34" y="0"/>
                    </a:lnTo>
                    <a:lnTo>
                      <a:pt x="10" y="5"/>
                    </a:lnTo>
                    <a:lnTo>
                      <a:pt x="8" y="27"/>
                    </a:lnTo>
                    <a:lnTo>
                      <a:pt x="5" y="50"/>
                    </a:lnTo>
                    <a:lnTo>
                      <a:pt x="3" y="72"/>
                    </a:lnTo>
                    <a:lnTo>
                      <a:pt x="1" y="95"/>
                    </a:lnTo>
                    <a:lnTo>
                      <a:pt x="0" y="118"/>
                    </a:lnTo>
                    <a:lnTo>
                      <a:pt x="1" y="141"/>
                    </a:lnTo>
                    <a:lnTo>
                      <a:pt x="4" y="163"/>
                    </a:lnTo>
                    <a:lnTo>
                      <a:pt x="9" y="185"/>
                    </a:lnTo>
                    <a:lnTo>
                      <a:pt x="10" y="186"/>
                    </a:lnTo>
                    <a:lnTo>
                      <a:pt x="11" y="187"/>
                    </a:lnTo>
                    <a:lnTo>
                      <a:pt x="12" y="188"/>
                    </a:lnTo>
                    <a:lnTo>
                      <a:pt x="13" y="189"/>
                    </a:lnTo>
                    <a:lnTo>
                      <a:pt x="15" y="195"/>
                    </a:lnTo>
                    <a:lnTo>
                      <a:pt x="16" y="196"/>
                    </a:lnTo>
                    <a:lnTo>
                      <a:pt x="17" y="196"/>
                    </a:lnTo>
                    <a:lnTo>
                      <a:pt x="18" y="197"/>
                    </a:lnTo>
                    <a:lnTo>
                      <a:pt x="20" y="197"/>
                    </a:lnTo>
                    <a:lnTo>
                      <a:pt x="21" y="198"/>
                    </a:lnTo>
                    <a:lnTo>
                      <a:pt x="22" y="199"/>
                    </a:lnTo>
                    <a:lnTo>
                      <a:pt x="24" y="199"/>
                    </a:lnTo>
                    <a:lnTo>
                      <a:pt x="25" y="200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634" y="3354"/>
                <a:ext cx="62" cy="539"/>
              </a:xfrm>
              <a:custGeom>
                <a:avLst/>
                <a:gdLst/>
                <a:ahLst/>
                <a:cxnLst>
                  <a:cxn ang="0">
                    <a:pos x="23" y="264"/>
                  </a:cxn>
                  <a:cxn ang="0">
                    <a:pos x="30" y="264"/>
                  </a:cxn>
                  <a:cxn ang="0">
                    <a:pos x="31" y="238"/>
                  </a:cxn>
                  <a:cxn ang="0">
                    <a:pos x="30" y="213"/>
                  </a:cxn>
                  <a:cxn ang="0">
                    <a:pos x="27" y="187"/>
                  </a:cxn>
                  <a:cxn ang="0">
                    <a:pos x="25" y="161"/>
                  </a:cxn>
                  <a:cxn ang="0">
                    <a:pos x="21" y="135"/>
                  </a:cxn>
                  <a:cxn ang="0">
                    <a:pos x="18" y="108"/>
                  </a:cxn>
                  <a:cxn ang="0">
                    <a:pos x="16" y="82"/>
                  </a:cxn>
                  <a:cxn ang="0">
                    <a:pos x="17" y="56"/>
                  </a:cxn>
                  <a:cxn ang="0">
                    <a:pos x="16" y="49"/>
                  </a:cxn>
                  <a:cxn ang="0">
                    <a:pos x="16" y="42"/>
                  </a:cxn>
                  <a:cxn ang="0">
                    <a:pos x="17" y="36"/>
                  </a:cxn>
                  <a:cxn ang="0">
                    <a:pos x="18" y="29"/>
                  </a:cxn>
                  <a:cxn ang="0">
                    <a:pos x="19" y="23"/>
                  </a:cxn>
                  <a:cxn ang="0">
                    <a:pos x="19" y="16"/>
                  </a:cxn>
                  <a:cxn ang="0">
                    <a:pos x="19" y="9"/>
                  </a:cxn>
                  <a:cxn ang="0">
                    <a:pos x="18" y="3"/>
                  </a:cxn>
                  <a:cxn ang="0">
                    <a:pos x="5" y="0"/>
                  </a:cxn>
                  <a:cxn ang="0">
                    <a:pos x="2" y="32"/>
                  </a:cxn>
                  <a:cxn ang="0">
                    <a:pos x="1" y="64"/>
                  </a:cxn>
                  <a:cxn ang="0">
                    <a:pos x="0" y="96"/>
                  </a:cxn>
                  <a:cxn ang="0">
                    <a:pos x="0" y="129"/>
                  </a:cxn>
                  <a:cxn ang="0">
                    <a:pos x="1" y="162"/>
                  </a:cxn>
                  <a:cxn ang="0">
                    <a:pos x="4" y="195"/>
                  </a:cxn>
                  <a:cxn ang="0">
                    <a:pos x="8" y="228"/>
                  </a:cxn>
                  <a:cxn ang="0">
                    <a:pos x="14" y="260"/>
                  </a:cxn>
                  <a:cxn ang="0">
                    <a:pos x="15" y="261"/>
                  </a:cxn>
                  <a:cxn ang="0">
                    <a:pos x="16" y="262"/>
                  </a:cxn>
                  <a:cxn ang="0">
                    <a:pos x="17" y="263"/>
                  </a:cxn>
                  <a:cxn ang="0">
                    <a:pos x="18" y="263"/>
                  </a:cxn>
                  <a:cxn ang="0">
                    <a:pos x="20" y="263"/>
                  </a:cxn>
                  <a:cxn ang="0">
                    <a:pos x="21" y="264"/>
                  </a:cxn>
                  <a:cxn ang="0">
                    <a:pos x="23" y="264"/>
                  </a:cxn>
                </a:cxnLst>
                <a:rect l="0" t="0" r="r" b="b"/>
                <a:pathLst>
                  <a:path w="32" h="265">
                    <a:moveTo>
                      <a:pt x="23" y="264"/>
                    </a:moveTo>
                    <a:lnTo>
                      <a:pt x="30" y="264"/>
                    </a:lnTo>
                    <a:lnTo>
                      <a:pt x="31" y="238"/>
                    </a:lnTo>
                    <a:lnTo>
                      <a:pt x="30" y="213"/>
                    </a:lnTo>
                    <a:lnTo>
                      <a:pt x="27" y="187"/>
                    </a:lnTo>
                    <a:lnTo>
                      <a:pt x="25" y="161"/>
                    </a:lnTo>
                    <a:lnTo>
                      <a:pt x="21" y="135"/>
                    </a:lnTo>
                    <a:lnTo>
                      <a:pt x="18" y="108"/>
                    </a:lnTo>
                    <a:lnTo>
                      <a:pt x="16" y="82"/>
                    </a:lnTo>
                    <a:lnTo>
                      <a:pt x="17" y="56"/>
                    </a:lnTo>
                    <a:lnTo>
                      <a:pt x="16" y="49"/>
                    </a:lnTo>
                    <a:lnTo>
                      <a:pt x="16" y="42"/>
                    </a:lnTo>
                    <a:lnTo>
                      <a:pt x="17" y="36"/>
                    </a:lnTo>
                    <a:lnTo>
                      <a:pt x="18" y="29"/>
                    </a:lnTo>
                    <a:lnTo>
                      <a:pt x="19" y="23"/>
                    </a:lnTo>
                    <a:lnTo>
                      <a:pt x="19" y="16"/>
                    </a:lnTo>
                    <a:lnTo>
                      <a:pt x="19" y="9"/>
                    </a:lnTo>
                    <a:lnTo>
                      <a:pt x="18" y="3"/>
                    </a:lnTo>
                    <a:lnTo>
                      <a:pt x="5" y="0"/>
                    </a:lnTo>
                    <a:lnTo>
                      <a:pt x="2" y="32"/>
                    </a:lnTo>
                    <a:lnTo>
                      <a:pt x="1" y="64"/>
                    </a:lnTo>
                    <a:lnTo>
                      <a:pt x="0" y="96"/>
                    </a:lnTo>
                    <a:lnTo>
                      <a:pt x="0" y="129"/>
                    </a:lnTo>
                    <a:lnTo>
                      <a:pt x="1" y="162"/>
                    </a:lnTo>
                    <a:lnTo>
                      <a:pt x="4" y="195"/>
                    </a:lnTo>
                    <a:lnTo>
                      <a:pt x="8" y="228"/>
                    </a:lnTo>
                    <a:lnTo>
                      <a:pt x="14" y="260"/>
                    </a:lnTo>
                    <a:lnTo>
                      <a:pt x="15" y="261"/>
                    </a:lnTo>
                    <a:lnTo>
                      <a:pt x="16" y="262"/>
                    </a:lnTo>
                    <a:lnTo>
                      <a:pt x="17" y="263"/>
                    </a:lnTo>
                    <a:lnTo>
                      <a:pt x="18" y="263"/>
                    </a:lnTo>
                    <a:lnTo>
                      <a:pt x="20" y="263"/>
                    </a:lnTo>
                    <a:lnTo>
                      <a:pt x="21" y="264"/>
                    </a:lnTo>
                    <a:lnTo>
                      <a:pt x="23" y="264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924" y="3312"/>
                <a:ext cx="57" cy="67"/>
              </a:xfrm>
              <a:custGeom>
                <a:avLst/>
                <a:gdLst/>
                <a:ahLst/>
                <a:cxnLst>
                  <a:cxn ang="0">
                    <a:pos x="7" y="32"/>
                  </a:cxn>
                  <a:cxn ang="0">
                    <a:pos x="24" y="22"/>
                  </a:cxn>
                  <a:cxn ang="0">
                    <a:pos x="28" y="3"/>
                  </a:cxn>
                  <a:cxn ang="0">
                    <a:pos x="3" y="0"/>
                  </a:cxn>
                  <a:cxn ang="0">
                    <a:pos x="0" y="32"/>
                  </a:cxn>
                  <a:cxn ang="0">
                    <a:pos x="1" y="32"/>
                  </a:cxn>
                  <a:cxn ang="0">
                    <a:pos x="2" y="32"/>
                  </a:cxn>
                  <a:cxn ang="0">
                    <a:pos x="4" y="32"/>
                  </a:cxn>
                  <a:cxn ang="0">
                    <a:pos x="5" y="32"/>
                  </a:cxn>
                  <a:cxn ang="0">
                    <a:pos x="6" y="32"/>
                  </a:cxn>
                  <a:cxn ang="0">
                    <a:pos x="7" y="32"/>
                  </a:cxn>
                </a:cxnLst>
                <a:rect l="0" t="0" r="r" b="b"/>
                <a:pathLst>
                  <a:path w="29" h="33">
                    <a:moveTo>
                      <a:pt x="7" y="32"/>
                    </a:moveTo>
                    <a:lnTo>
                      <a:pt x="24" y="22"/>
                    </a:lnTo>
                    <a:lnTo>
                      <a:pt x="28" y="3"/>
                    </a:lnTo>
                    <a:lnTo>
                      <a:pt x="3" y="0"/>
                    </a:lnTo>
                    <a:lnTo>
                      <a:pt x="0" y="32"/>
                    </a:lnTo>
                    <a:lnTo>
                      <a:pt x="1" y="32"/>
                    </a:lnTo>
                    <a:lnTo>
                      <a:pt x="2" y="32"/>
                    </a:lnTo>
                    <a:lnTo>
                      <a:pt x="4" y="32"/>
                    </a:lnTo>
                    <a:lnTo>
                      <a:pt x="5" y="32"/>
                    </a:lnTo>
                    <a:lnTo>
                      <a:pt x="6" y="32"/>
                    </a:lnTo>
                    <a:lnTo>
                      <a:pt x="7" y="32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634" y="3123"/>
                <a:ext cx="25" cy="209"/>
              </a:xfrm>
              <a:custGeom>
                <a:avLst/>
                <a:gdLst/>
                <a:ahLst/>
                <a:cxnLst>
                  <a:cxn ang="0">
                    <a:pos x="3" y="102"/>
                  </a:cxn>
                  <a:cxn ang="0">
                    <a:pos x="5" y="102"/>
                  </a:cxn>
                  <a:cxn ang="0">
                    <a:pos x="6" y="102"/>
                  </a:cxn>
                  <a:cxn ang="0">
                    <a:pos x="8" y="102"/>
                  </a:cxn>
                  <a:cxn ang="0">
                    <a:pos x="9" y="102"/>
                  </a:cxn>
                  <a:cxn ang="0">
                    <a:pos x="12" y="78"/>
                  </a:cxn>
                  <a:cxn ang="0">
                    <a:pos x="12" y="52"/>
                  </a:cxn>
                  <a:cxn ang="0">
                    <a:pos x="11" y="26"/>
                  </a:cxn>
                  <a:cxn ang="0">
                    <a:pos x="11" y="0"/>
                  </a:cxn>
                  <a:cxn ang="0">
                    <a:pos x="9" y="11"/>
                  </a:cxn>
                  <a:cxn ang="0">
                    <a:pos x="7" y="23"/>
                  </a:cxn>
                  <a:cxn ang="0">
                    <a:pos x="5" y="36"/>
                  </a:cxn>
                  <a:cxn ang="0">
                    <a:pos x="3" y="49"/>
                  </a:cxn>
                  <a:cxn ang="0">
                    <a:pos x="2" y="63"/>
                  </a:cxn>
                  <a:cxn ang="0">
                    <a:pos x="1" y="76"/>
                  </a:cxn>
                  <a:cxn ang="0">
                    <a:pos x="0" y="89"/>
                  </a:cxn>
                  <a:cxn ang="0">
                    <a:pos x="0" y="101"/>
                  </a:cxn>
                  <a:cxn ang="0">
                    <a:pos x="1" y="101"/>
                  </a:cxn>
                  <a:cxn ang="0">
                    <a:pos x="2" y="102"/>
                  </a:cxn>
                  <a:cxn ang="0">
                    <a:pos x="3" y="102"/>
                  </a:cxn>
                </a:cxnLst>
                <a:rect l="0" t="0" r="r" b="b"/>
                <a:pathLst>
                  <a:path w="13" h="103">
                    <a:moveTo>
                      <a:pt x="3" y="102"/>
                    </a:moveTo>
                    <a:lnTo>
                      <a:pt x="5" y="102"/>
                    </a:lnTo>
                    <a:lnTo>
                      <a:pt x="6" y="102"/>
                    </a:lnTo>
                    <a:lnTo>
                      <a:pt x="8" y="102"/>
                    </a:lnTo>
                    <a:lnTo>
                      <a:pt x="9" y="102"/>
                    </a:lnTo>
                    <a:lnTo>
                      <a:pt x="12" y="78"/>
                    </a:lnTo>
                    <a:lnTo>
                      <a:pt x="12" y="52"/>
                    </a:lnTo>
                    <a:lnTo>
                      <a:pt x="11" y="26"/>
                    </a:lnTo>
                    <a:lnTo>
                      <a:pt x="11" y="0"/>
                    </a:lnTo>
                    <a:lnTo>
                      <a:pt x="9" y="11"/>
                    </a:lnTo>
                    <a:lnTo>
                      <a:pt x="7" y="23"/>
                    </a:lnTo>
                    <a:lnTo>
                      <a:pt x="5" y="36"/>
                    </a:lnTo>
                    <a:lnTo>
                      <a:pt x="3" y="49"/>
                    </a:lnTo>
                    <a:lnTo>
                      <a:pt x="2" y="63"/>
                    </a:lnTo>
                    <a:lnTo>
                      <a:pt x="1" y="76"/>
                    </a:lnTo>
                    <a:lnTo>
                      <a:pt x="0" y="89"/>
                    </a:lnTo>
                    <a:lnTo>
                      <a:pt x="0" y="101"/>
                    </a:lnTo>
                    <a:lnTo>
                      <a:pt x="1" y="101"/>
                    </a:lnTo>
                    <a:lnTo>
                      <a:pt x="2" y="102"/>
                    </a:lnTo>
                    <a:lnTo>
                      <a:pt x="3" y="102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8" name="Freeform 34"/>
              <p:cNvSpPr>
                <a:spLocks/>
              </p:cNvSpPr>
              <p:nvPr/>
            </p:nvSpPr>
            <p:spPr bwMode="auto">
              <a:xfrm>
                <a:off x="936" y="2999"/>
                <a:ext cx="62" cy="237"/>
              </a:xfrm>
              <a:custGeom>
                <a:avLst/>
                <a:gdLst/>
                <a:ahLst/>
                <a:cxnLst>
                  <a:cxn ang="0">
                    <a:pos x="3" y="116"/>
                  </a:cxn>
                  <a:cxn ang="0">
                    <a:pos x="21" y="114"/>
                  </a:cxn>
                  <a:cxn ang="0">
                    <a:pos x="22" y="106"/>
                  </a:cxn>
                  <a:cxn ang="0">
                    <a:pos x="23" y="96"/>
                  </a:cxn>
                  <a:cxn ang="0">
                    <a:pos x="23" y="87"/>
                  </a:cxn>
                  <a:cxn ang="0">
                    <a:pos x="23" y="77"/>
                  </a:cxn>
                  <a:cxn ang="0">
                    <a:pos x="23" y="68"/>
                  </a:cxn>
                  <a:cxn ang="0">
                    <a:pos x="24" y="58"/>
                  </a:cxn>
                  <a:cxn ang="0">
                    <a:pos x="26" y="49"/>
                  </a:cxn>
                  <a:cxn ang="0">
                    <a:pos x="29" y="39"/>
                  </a:cxn>
                  <a:cxn ang="0">
                    <a:pos x="31" y="30"/>
                  </a:cxn>
                  <a:cxn ang="0">
                    <a:pos x="31" y="20"/>
                  </a:cxn>
                  <a:cxn ang="0">
                    <a:pos x="29" y="11"/>
                  </a:cxn>
                  <a:cxn ang="0">
                    <a:pos x="25" y="2"/>
                  </a:cxn>
                  <a:cxn ang="0">
                    <a:pos x="24" y="2"/>
                  </a:cxn>
                  <a:cxn ang="0">
                    <a:pos x="24" y="1"/>
                  </a:cxn>
                  <a:cxn ang="0">
                    <a:pos x="22" y="1"/>
                  </a:cxn>
                  <a:cxn ang="0">
                    <a:pos x="21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6" y="0"/>
                  </a:cxn>
                  <a:cxn ang="0">
                    <a:pos x="11" y="14"/>
                  </a:cxn>
                  <a:cxn ang="0">
                    <a:pos x="8" y="27"/>
                  </a:cxn>
                  <a:cxn ang="0">
                    <a:pos x="5" y="42"/>
                  </a:cxn>
                  <a:cxn ang="0">
                    <a:pos x="3" y="57"/>
                  </a:cxn>
                  <a:cxn ang="0">
                    <a:pos x="2" y="72"/>
                  </a:cxn>
                  <a:cxn ang="0">
                    <a:pos x="1" y="87"/>
                  </a:cxn>
                  <a:cxn ang="0">
                    <a:pos x="1" y="102"/>
                  </a:cxn>
                  <a:cxn ang="0">
                    <a:pos x="0" y="116"/>
                  </a:cxn>
                  <a:cxn ang="0">
                    <a:pos x="1" y="116"/>
                  </a:cxn>
                  <a:cxn ang="0">
                    <a:pos x="2" y="116"/>
                  </a:cxn>
                  <a:cxn ang="0">
                    <a:pos x="3" y="116"/>
                  </a:cxn>
                </a:cxnLst>
                <a:rect l="0" t="0" r="r" b="b"/>
                <a:pathLst>
                  <a:path w="32" h="117">
                    <a:moveTo>
                      <a:pt x="3" y="116"/>
                    </a:moveTo>
                    <a:lnTo>
                      <a:pt x="21" y="114"/>
                    </a:lnTo>
                    <a:lnTo>
                      <a:pt x="22" y="106"/>
                    </a:lnTo>
                    <a:lnTo>
                      <a:pt x="23" y="96"/>
                    </a:lnTo>
                    <a:lnTo>
                      <a:pt x="23" y="87"/>
                    </a:lnTo>
                    <a:lnTo>
                      <a:pt x="23" y="77"/>
                    </a:lnTo>
                    <a:lnTo>
                      <a:pt x="23" y="68"/>
                    </a:lnTo>
                    <a:lnTo>
                      <a:pt x="24" y="58"/>
                    </a:lnTo>
                    <a:lnTo>
                      <a:pt x="26" y="49"/>
                    </a:lnTo>
                    <a:lnTo>
                      <a:pt x="29" y="39"/>
                    </a:lnTo>
                    <a:lnTo>
                      <a:pt x="31" y="30"/>
                    </a:lnTo>
                    <a:lnTo>
                      <a:pt x="31" y="20"/>
                    </a:lnTo>
                    <a:lnTo>
                      <a:pt x="29" y="11"/>
                    </a:lnTo>
                    <a:lnTo>
                      <a:pt x="25" y="2"/>
                    </a:lnTo>
                    <a:lnTo>
                      <a:pt x="24" y="2"/>
                    </a:lnTo>
                    <a:lnTo>
                      <a:pt x="24" y="1"/>
                    </a:lnTo>
                    <a:lnTo>
                      <a:pt x="22" y="1"/>
                    </a:lnTo>
                    <a:lnTo>
                      <a:pt x="21" y="1"/>
                    </a:lnTo>
                    <a:lnTo>
                      <a:pt x="19" y="0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11" y="14"/>
                    </a:lnTo>
                    <a:lnTo>
                      <a:pt x="8" y="27"/>
                    </a:lnTo>
                    <a:lnTo>
                      <a:pt x="5" y="42"/>
                    </a:lnTo>
                    <a:lnTo>
                      <a:pt x="3" y="57"/>
                    </a:lnTo>
                    <a:lnTo>
                      <a:pt x="2" y="72"/>
                    </a:lnTo>
                    <a:lnTo>
                      <a:pt x="1" y="87"/>
                    </a:lnTo>
                    <a:lnTo>
                      <a:pt x="1" y="102"/>
                    </a:lnTo>
                    <a:lnTo>
                      <a:pt x="0" y="116"/>
                    </a:lnTo>
                    <a:lnTo>
                      <a:pt x="1" y="116"/>
                    </a:lnTo>
                    <a:lnTo>
                      <a:pt x="2" y="116"/>
                    </a:lnTo>
                    <a:lnTo>
                      <a:pt x="3" y="116"/>
                    </a:lnTo>
                  </a:path>
                </a:pathLst>
              </a:custGeom>
              <a:solidFill>
                <a:srgbClr val="E0809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auto">
              <a:xfrm>
                <a:off x="1326" y="3570"/>
                <a:ext cx="35" cy="32"/>
              </a:xfrm>
              <a:custGeom>
                <a:avLst/>
                <a:gdLst/>
                <a:ahLst/>
                <a:cxnLst>
                  <a:cxn ang="0">
                    <a:pos x="7" y="15"/>
                  </a:cxn>
                  <a:cxn ang="0">
                    <a:pos x="8" y="15"/>
                  </a:cxn>
                  <a:cxn ang="0">
                    <a:pos x="10" y="14"/>
                  </a:cxn>
                  <a:cxn ang="0">
                    <a:pos x="11" y="13"/>
                  </a:cxn>
                  <a:cxn ang="0">
                    <a:pos x="13" y="13"/>
                  </a:cxn>
                  <a:cxn ang="0">
                    <a:pos x="14" y="11"/>
                  </a:cxn>
                  <a:cxn ang="0">
                    <a:pos x="16" y="10"/>
                  </a:cxn>
                  <a:cxn ang="0">
                    <a:pos x="16" y="9"/>
                  </a:cxn>
                  <a:cxn ang="0">
                    <a:pos x="17" y="8"/>
                  </a:cxn>
                  <a:cxn ang="0">
                    <a:pos x="17" y="7"/>
                  </a:cxn>
                  <a:cxn ang="0">
                    <a:pos x="16" y="6"/>
                  </a:cxn>
                  <a:cxn ang="0">
                    <a:pos x="16" y="5"/>
                  </a:cxn>
                  <a:cxn ang="0">
                    <a:pos x="15" y="3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0" y="0"/>
                  </a:cxn>
                  <a:cxn ang="0">
                    <a:pos x="1" y="5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0" y="9"/>
                  </a:cxn>
                  <a:cxn ang="0">
                    <a:pos x="0" y="11"/>
                  </a:cxn>
                  <a:cxn ang="0">
                    <a:pos x="1" y="11"/>
                  </a:cxn>
                  <a:cxn ang="0">
                    <a:pos x="1" y="12"/>
                  </a:cxn>
                  <a:cxn ang="0">
                    <a:pos x="2" y="13"/>
                  </a:cxn>
                  <a:cxn ang="0">
                    <a:pos x="3" y="13"/>
                  </a:cxn>
                  <a:cxn ang="0">
                    <a:pos x="4" y="14"/>
                  </a:cxn>
                  <a:cxn ang="0">
                    <a:pos x="5" y="15"/>
                  </a:cxn>
                  <a:cxn ang="0">
                    <a:pos x="6" y="15"/>
                  </a:cxn>
                  <a:cxn ang="0">
                    <a:pos x="7" y="15"/>
                  </a:cxn>
                </a:cxnLst>
                <a:rect l="0" t="0" r="r" b="b"/>
                <a:pathLst>
                  <a:path w="18" h="16">
                    <a:moveTo>
                      <a:pt x="7" y="15"/>
                    </a:moveTo>
                    <a:lnTo>
                      <a:pt x="8" y="15"/>
                    </a:lnTo>
                    <a:lnTo>
                      <a:pt x="10" y="14"/>
                    </a:lnTo>
                    <a:lnTo>
                      <a:pt x="11" y="13"/>
                    </a:lnTo>
                    <a:lnTo>
                      <a:pt x="13" y="13"/>
                    </a:lnTo>
                    <a:lnTo>
                      <a:pt x="14" y="11"/>
                    </a:lnTo>
                    <a:lnTo>
                      <a:pt x="16" y="10"/>
                    </a:lnTo>
                    <a:lnTo>
                      <a:pt x="16" y="9"/>
                    </a:lnTo>
                    <a:lnTo>
                      <a:pt x="17" y="8"/>
                    </a:lnTo>
                    <a:lnTo>
                      <a:pt x="17" y="7"/>
                    </a:lnTo>
                    <a:lnTo>
                      <a:pt x="16" y="6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1" y="5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1" y="12"/>
                    </a:lnTo>
                    <a:lnTo>
                      <a:pt x="2" y="13"/>
                    </a:lnTo>
                    <a:lnTo>
                      <a:pt x="3" y="13"/>
                    </a:lnTo>
                    <a:lnTo>
                      <a:pt x="4" y="14"/>
                    </a:lnTo>
                    <a:lnTo>
                      <a:pt x="5" y="15"/>
                    </a:lnTo>
                    <a:lnTo>
                      <a:pt x="6" y="15"/>
                    </a:lnTo>
                    <a:lnTo>
                      <a:pt x="7" y="15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0" name="Freeform 36"/>
              <p:cNvSpPr>
                <a:spLocks/>
              </p:cNvSpPr>
              <p:nvPr/>
            </p:nvSpPr>
            <p:spPr bwMode="auto">
              <a:xfrm>
                <a:off x="1172" y="2300"/>
                <a:ext cx="199" cy="1802"/>
              </a:xfrm>
              <a:custGeom>
                <a:avLst/>
                <a:gdLst/>
                <a:ahLst/>
                <a:cxnLst>
                  <a:cxn ang="0">
                    <a:pos x="84" y="863"/>
                  </a:cxn>
                  <a:cxn ang="0">
                    <a:pos x="88" y="827"/>
                  </a:cxn>
                  <a:cxn ang="0">
                    <a:pos x="85" y="749"/>
                  </a:cxn>
                  <a:cxn ang="0">
                    <a:pos x="87" y="719"/>
                  </a:cxn>
                  <a:cxn ang="0">
                    <a:pos x="75" y="627"/>
                  </a:cxn>
                  <a:cxn ang="0">
                    <a:pos x="64" y="621"/>
                  </a:cxn>
                  <a:cxn ang="0">
                    <a:pos x="89" y="613"/>
                  </a:cxn>
                  <a:cxn ang="0">
                    <a:pos x="85" y="482"/>
                  </a:cxn>
                  <a:cxn ang="0">
                    <a:pos x="85" y="464"/>
                  </a:cxn>
                  <a:cxn ang="0">
                    <a:pos x="96" y="402"/>
                  </a:cxn>
                  <a:cxn ang="0">
                    <a:pos x="97" y="358"/>
                  </a:cxn>
                  <a:cxn ang="0">
                    <a:pos x="100" y="333"/>
                  </a:cxn>
                  <a:cxn ang="0">
                    <a:pos x="90" y="332"/>
                  </a:cxn>
                  <a:cxn ang="0">
                    <a:pos x="79" y="361"/>
                  </a:cxn>
                  <a:cxn ang="0">
                    <a:pos x="78" y="320"/>
                  </a:cxn>
                  <a:cxn ang="0">
                    <a:pos x="75" y="250"/>
                  </a:cxn>
                  <a:cxn ang="0">
                    <a:pos x="74" y="198"/>
                  </a:cxn>
                  <a:cxn ang="0">
                    <a:pos x="71" y="101"/>
                  </a:cxn>
                  <a:cxn ang="0">
                    <a:pos x="81" y="45"/>
                  </a:cxn>
                  <a:cxn ang="0">
                    <a:pos x="75" y="2"/>
                  </a:cxn>
                  <a:cxn ang="0">
                    <a:pos x="54" y="12"/>
                  </a:cxn>
                  <a:cxn ang="0">
                    <a:pos x="50" y="61"/>
                  </a:cxn>
                  <a:cxn ang="0">
                    <a:pos x="49" y="81"/>
                  </a:cxn>
                  <a:cxn ang="0">
                    <a:pos x="41" y="112"/>
                  </a:cxn>
                  <a:cxn ang="0">
                    <a:pos x="44" y="148"/>
                  </a:cxn>
                  <a:cxn ang="0">
                    <a:pos x="36" y="175"/>
                  </a:cxn>
                  <a:cxn ang="0">
                    <a:pos x="40" y="227"/>
                  </a:cxn>
                  <a:cxn ang="0">
                    <a:pos x="30" y="282"/>
                  </a:cxn>
                  <a:cxn ang="0">
                    <a:pos x="26" y="306"/>
                  </a:cxn>
                  <a:cxn ang="0">
                    <a:pos x="20" y="291"/>
                  </a:cxn>
                  <a:cxn ang="0">
                    <a:pos x="10" y="286"/>
                  </a:cxn>
                  <a:cxn ang="0">
                    <a:pos x="0" y="301"/>
                  </a:cxn>
                  <a:cxn ang="0">
                    <a:pos x="2" y="351"/>
                  </a:cxn>
                  <a:cxn ang="0">
                    <a:pos x="3" y="396"/>
                  </a:cxn>
                  <a:cxn ang="0">
                    <a:pos x="2" y="449"/>
                  </a:cxn>
                  <a:cxn ang="0">
                    <a:pos x="7" y="458"/>
                  </a:cxn>
                  <a:cxn ang="0">
                    <a:pos x="19" y="469"/>
                  </a:cxn>
                  <a:cxn ang="0">
                    <a:pos x="17" y="478"/>
                  </a:cxn>
                  <a:cxn ang="0">
                    <a:pos x="0" y="486"/>
                  </a:cxn>
                  <a:cxn ang="0">
                    <a:pos x="5" y="507"/>
                  </a:cxn>
                  <a:cxn ang="0">
                    <a:pos x="8" y="522"/>
                  </a:cxn>
                  <a:cxn ang="0">
                    <a:pos x="10" y="542"/>
                  </a:cxn>
                  <a:cxn ang="0">
                    <a:pos x="3" y="554"/>
                  </a:cxn>
                  <a:cxn ang="0">
                    <a:pos x="8" y="573"/>
                  </a:cxn>
                  <a:cxn ang="0">
                    <a:pos x="28" y="603"/>
                  </a:cxn>
                  <a:cxn ang="0">
                    <a:pos x="33" y="619"/>
                  </a:cxn>
                  <a:cxn ang="0">
                    <a:pos x="27" y="615"/>
                  </a:cxn>
                  <a:cxn ang="0">
                    <a:pos x="16" y="614"/>
                  </a:cxn>
                  <a:cxn ang="0">
                    <a:pos x="13" y="647"/>
                  </a:cxn>
                  <a:cxn ang="0">
                    <a:pos x="11" y="668"/>
                  </a:cxn>
                  <a:cxn ang="0">
                    <a:pos x="7" y="687"/>
                  </a:cxn>
                  <a:cxn ang="0">
                    <a:pos x="15" y="700"/>
                  </a:cxn>
                  <a:cxn ang="0">
                    <a:pos x="7" y="709"/>
                  </a:cxn>
                  <a:cxn ang="0">
                    <a:pos x="13" y="718"/>
                  </a:cxn>
                  <a:cxn ang="0">
                    <a:pos x="16" y="741"/>
                  </a:cxn>
                  <a:cxn ang="0">
                    <a:pos x="5" y="770"/>
                  </a:cxn>
                  <a:cxn ang="0">
                    <a:pos x="7" y="832"/>
                  </a:cxn>
                  <a:cxn ang="0">
                    <a:pos x="10" y="857"/>
                  </a:cxn>
                  <a:cxn ang="0">
                    <a:pos x="19" y="865"/>
                  </a:cxn>
                  <a:cxn ang="0">
                    <a:pos x="35" y="873"/>
                  </a:cxn>
                  <a:cxn ang="0">
                    <a:pos x="45" y="882"/>
                  </a:cxn>
                </a:cxnLst>
                <a:rect l="0" t="0" r="r" b="b"/>
                <a:pathLst>
                  <a:path w="102" h="887">
                    <a:moveTo>
                      <a:pt x="56" y="886"/>
                    </a:moveTo>
                    <a:lnTo>
                      <a:pt x="71" y="884"/>
                    </a:lnTo>
                    <a:lnTo>
                      <a:pt x="80" y="873"/>
                    </a:lnTo>
                    <a:lnTo>
                      <a:pt x="80" y="871"/>
                    </a:lnTo>
                    <a:lnTo>
                      <a:pt x="80" y="869"/>
                    </a:lnTo>
                    <a:lnTo>
                      <a:pt x="82" y="866"/>
                    </a:lnTo>
                    <a:lnTo>
                      <a:pt x="83" y="865"/>
                    </a:lnTo>
                    <a:lnTo>
                      <a:pt x="84" y="863"/>
                    </a:lnTo>
                    <a:lnTo>
                      <a:pt x="86" y="861"/>
                    </a:lnTo>
                    <a:lnTo>
                      <a:pt x="87" y="859"/>
                    </a:lnTo>
                    <a:lnTo>
                      <a:pt x="89" y="857"/>
                    </a:lnTo>
                    <a:lnTo>
                      <a:pt x="85" y="840"/>
                    </a:lnTo>
                    <a:lnTo>
                      <a:pt x="85" y="839"/>
                    </a:lnTo>
                    <a:lnTo>
                      <a:pt x="86" y="838"/>
                    </a:lnTo>
                    <a:lnTo>
                      <a:pt x="87" y="838"/>
                    </a:lnTo>
                    <a:lnTo>
                      <a:pt x="88" y="827"/>
                    </a:lnTo>
                    <a:lnTo>
                      <a:pt x="88" y="817"/>
                    </a:lnTo>
                    <a:lnTo>
                      <a:pt x="88" y="806"/>
                    </a:lnTo>
                    <a:lnTo>
                      <a:pt x="87" y="795"/>
                    </a:lnTo>
                    <a:lnTo>
                      <a:pt x="86" y="785"/>
                    </a:lnTo>
                    <a:lnTo>
                      <a:pt x="86" y="774"/>
                    </a:lnTo>
                    <a:lnTo>
                      <a:pt x="86" y="763"/>
                    </a:lnTo>
                    <a:lnTo>
                      <a:pt x="87" y="752"/>
                    </a:lnTo>
                    <a:lnTo>
                      <a:pt x="85" y="749"/>
                    </a:lnTo>
                    <a:lnTo>
                      <a:pt x="84" y="747"/>
                    </a:lnTo>
                    <a:lnTo>
                      <a:pt x="83" y="746"/>
                    </a:lnTo>
                    <a:lnTo>
                      <a:pt x="83" y="743"/>
                    </a:lnTo>
                    <a:lnTo>
                      <a:pt x="85" y="724"/>
                    </a:lnTo>
                    <a:lnTo>
                      <a:pt x="86" y="723"/>
                    </a:lnTo>
                    <a:lnTo>
                      <a:pt x="86" y="722"/>
                    </a:lnTo>
                    <a:lnTo>
                      <a:pt x="86" y="720"/>
                    </a:lnTo>
                    <a:lnTo>
                      <a:pt x="87" y="719"/>
                    </a:lnTo>
                    <a:lnTo>
                      <a:pt x="93" y="692"/>
                    </a:lnTo>
                    <a:lnTo>
                      <a:pt x="97" y="681"/>
                    </a:lnTo>
                    <a:lnTo>
                      <a:pt x="96" y="679"/>
                    </a:lnTo>
                    <a:lnTo>
                      <a:pt x="95" y="678"/>
                    </a:lnTo>
                    <a:lnTo>
                      <a:pt x="93" y="676"/>
                    </a:lnTo>
                    <a:lnTo>
                      <a:pt x="92" y="675"/>
                    </a:lnTo>
                    <a:lnTo>
                      <a:pt x="90" y="641"/>
                    </a:lnTo>
                    <a:lnTo>
                      <a:pt x="75" y="627"/>
                    </a:lnTo>
                    <a:lnTo>
                      <a:pt x="74" y="626"/>
                    </a:lnTo>
                    <a:lnTo>
                      <a:pt x="73" y="625"/>
                    </a:lnTo>
                    <a:lnTo>
                      <a:pt x="72" y="624"/>
                    </a:lnTo>
                    <a:lnTo>
                      <a:pt x="71" y="623"/>
                    </a:lnTo>
                    <a:lnTo>
                      <a:pt x="69" y="623"/>
                    </a:lnTo>
                    <a:lnTo>
                      <a:pt x="67" y="623"/>
                    </a:lnTo>
                    <a:lnTo>
                      <a:pt x="65" y="622"/>
                    </a:lnTo>
                    <a:lnTo>
                      <a:pt x="64" y="621"/>
                    </a:lnTo>
                    <a:lnTo>
                      <a:pt x="64" y="620"/>
                    </a:lnTo>
                    <a:lnTo>
                      <a:pt x="65" y="621"/>
                    </a:lnTo>
                    <a:lnTo>
                      <a:pt x="66" y="621"/>
                    </a:lnTo>
                    <a:lnTo>
                      <a:pt x="66" y="618"/>
                    </a:lnTo>
                    <a:lnTo>
                      <a:pt x="67" y="616"/>
                    </a:lnTo>
                    <a:lnTo>
                      <a:pt x="67" y="613"/>
                    </a:lnTo>
                    <a:lnTo>
                      <a:pt x="70" y="611"/>
                    </a:lnTo>
                    <a:lnTo>
                      <a:pt x="89" y="613"/>
                    </a:lnTo>
                    <a:lnTo>
                      <a:pt x="87" y="517"/>
                    </a:lnTo>
                    <a:lnTo>
                      <a:pt x="92" y="511"/>
                    </a:lnTo>
                    <a:lnTo>
                      <a:pt x="92" y="510"/>
                    </a:lnTo>
                    <a:lnTo>
                      <a:pt x="92" y="509"/>
                    </a:lnTo>
                    <a:lnTo>
                      <a:pt x="92" y="508"/>
                    </a:lnTo>
                    <a:lnTo>
                      <a:pt x="87" y="500"/>
                    </a:lnTo>
                    <a:lnTo>
                      <a:pt x="90" y="493"/>
                    </a:lnTo>
                    <a:lnTo>
                      <a:pt x="85" y="482"/>
                    </a:lnTo>
                    <a:lnTo>
                      <a:pt x="86" y="480"/>
                    </a:lnTo>
                    <a:lnTo>
                      <a:pt x="87" y="477"/>
                    </a:lnTo>
                    <a:lnTo>
                      <a:pt x="89" y="476"/>
                    </a:lnTo>
                    <a:lnTo>
                      <a:pt x="90" y="473"/>
                    </a:lnTo>
                    <a:lnTo>
                      <a:pt x="90" y="470"/>
                    </a:lnTo>
                    <a:lnTo>
                      <a:pt x="89" y="468"/>
                    </a:lnTo>
                    <a:lnTo>
                      <a:pt x="87" y="466"/>
                    </a:lnTo>
                    <a:lnTo>
                      <a:pt x="85" y="464"/>
                    </a:lnTo>
                    <a:lnTo>
                      <a:pt x="87" y="456"/>
                    </a:lnTo>
                    <a:lnTo>
                      <a:pt x="88" y="448"/>
                    </a:lnTo>
                    <a:lnTo>
                      <a:pt x="88" y="440"/>
                    </a:lnTo>
                    <a:lnTo>
                      <a:pt x="88" y="432"/>
                    </a:lnTo>
                    <a:lnTo>
                      <a:pt x="89" y="424"/>
                    </a:lnTo>
                    <a:lnTo>
                      <a:pt x="90" y="416"/>
                    </a:lnTo>
                    <a:lnTo>
                      <a:pt x="92" y="409"/>
                    </a:lnTo>
                    <a:lnTo>
                      <a:pt x="96" y="402"/>
                    </a:lnTo>
                    <a:lnTo>
                      <a:pt x="93" y="375"/>
                    </a:lnTo>
                    <a:lnTo>
                      <a:pt x="92" y="373"/>
                    </a:lnTo>
                    <a:lnTo>
                      <a:pt x="92" y="372"/>
                    </a:lnTo>
                    <a:lnTo>
                      <a:pt x="93" y="372"/>
                    </a:lnTo>
                    <a:lnTo>
                      <a:pt x="95" y="371"/>
                    </a:lnTo>
                    <a:lnTo>
                      <a:pt x="96" y="367"/>
                    </a:lnTo>
                    <a:lnTo>
                      <a:pt x="97" y="362"/>
                    </a:lnTo>
                    <a:lnTo>
                      <a:pt x="97" y="358"/>
                    </a:lnTo>
                    <a:lnTo>
                      <a:pt x="96" y="354"/>
                    </a:lnTo>
                    <a:lnTo>
                      <a:pt x="96" y="352"/>
                    </a:lnTo>
                    <a:lnTo>
                      <a:pt x="98" y="349"/>
                    </a:lnTo>
                    <a:lnTo>
                      <a:pt x="99" y="346"/>
                    </a:lnTo>
                    <a:lnTo>
                      <a:pt x="100" y="343"/>
                    </a:lnTo>
                    <a:lnTo>
                      <a:pt x="101" y="340"/>
                    </a:lnTo>
                    <a:lnTo>
                      <a:pt x="101" y="336"/>
                    </a:lnTo>
                    <a:lnTo>
                      <a:pt x="100" y="333"/>
                    </a:lnTo>
                    <a:lnTo>
                      <a:pt x="99" y="330"/>
                    </a:lnTo>
                    <a:lnTo>
                      <a:pt x="98" y="330"/>
                    </a:lnTo>
                    <a:lnTo>
                      <a:pt x="97" y="330"/>
                    </a:lnTo>
                    <a:lnTo>
                      <a:pt x="96" y="330"/>
                    </a:lnTo>
                    <a:lnTo>
                      <a:pt x="95" y="331"/>
                    </a:lnTo>
                    <a:lnTo>
                      <a:pt x="93" y="331"/>
                    </a:lnTo>
                    <a:lnTo>
                      <a:pt x="91" y="332"/>
                    </a:lnTo>
                    <a:lnTo>
                      <a:pt x="90" y="332"/>
                    </a:lnTo>
                    <a:lnTo>
                      <a:pt x="89" y="333"/>
                    </a:lnTo>
                    <a:lnTo>
                      <a:pt x="80" y="348"/>
                    </a:lnTo>
                    <a:lnTo>
                      <a:pt x="80" y="351"/>
                    </a:lnTo>
                    <a:lnTo>
                      <a:pt x="81" y="354"/>
                    </a:lnTo>
                    <a:lnTo>
                      <a:pt x="80" y="357"/>
                    </a:lnTo>
                    <a:lnTo>
                      <a:pt x="78" y="360"/>
                    </a:lnTo>
                    <a:lnTo>
                      <a:pt x="78" y="361"/>
                    </a:lnTo>
                    <a:lnTo>
                      <a:pt x="79" y="361"/>
                    </a:lnTo>
                    <a:lnTo>
                      <a:pt x="80" y="361"/>
                    </a:lnTo>
                    <a:lnTo>
                      <a:pt x="80" y="360"/>
                    </a:lnTo>
                    <a:lnTo>
                      <a:pt x="78" y="356"/>
                    </a:lnTo>
                    <a:lnTo>
                      <a:pt x="78" y="351"/>
                    </a:lnTo>
                    <a:lnTo>
                      <a:pt x="78" y="346"/>
                    </a:lnTo>
                    <a:lnTo>
                      <a:pt x="75" y="341"/>
                    </a:lnTo>
                    <a:lnTo>
                      <a:pt x="77" y="331"/>
                    </a:lnTo>
                    <a:lnTo>
                      <a:pt x="78" y="320"/>
                    </a:lnTo>
                    <a:lnTo>
                      <a:pt x="77" y="310"/>
                    </a:lnTo>
                    <a:lnTo>
                      <a:pt x="77" y="300"/>
                    </a:lnTo>
                    <a:lnTo>
                      <a:pt x="75" y="290"/>
                    </a:lnTo>
                    <a:lnTo>
                      <a:pt x="74" y="280"/>
                    </a:lnTo>
                    <a:lnTo>
                      <a:pt x="73" y="269"/>
                    </a:lnTo>
                    <a:lnTo>
                      <a:pt x="72" y="259"/>
                    </a:lnTo>
                    <a:lnTo>
                      <a:pt x="74" y="255"/>
                    </a:lnTo>
                    <a:lnTo>
                      <a:pt x="75" y="250"/>
                    </a:lnTo>
                    <a:lnTo>
                      <a:pt x="75" y="246"/>
                    </a:lnTo>
                    <a:lnTo>
                      <a:pt x="74" y="241"/>
                    </a:lnTo>
                    <a:lnTo>
                      <a:pt x="73" y="237"/>
                    </a:lnTo>
                    <a:lnTo>
                      <a:pt x="71" y="233"/>
                    </a:lnTo>
                    <a:lnTo>
                      <a:pt x="70" y="229"/>
                    </a:lnTo>
                    <a:lnTo>
                      <a:pt x="68" y="225"/>
                    </a:lnTo>
                    <a:lnTo>
                      <a:pt x="73" y="212"/>
                    </a:lnTo>
                    <a:lnTo>
                      <a:pt x="74" y="198"/>
                    </a:lnTo>
                    <a:lnTo>
                      <a:pt x="74" y="184"/>
                    </a:lnTo>
                    <a:lnTo>
                      <a:pt x="71" y="171"/>
                    </a:lnTo>
                    <a:lnTo>
                      <a:pt x="70" y="157"/>
                    </a:lnTo>
                    <a:lnTo>
                      <a:pt x="68" y="144"/>
                    </a:lnTo>
                    <a:lnTo>
                      <a:pt x="68" y="130"/>
                    </a:lnTo>
                    <a:lnTo>
                      <a:pt x="71" y="116"/>
                    </a:lnTo>
                    <a:lnTo>
                      <a:pt x="71" y="108"/>
                    </a:lnTo>
                    <a:lnTo>
                      <a:pt x="71" y="101"/>
                    </a:lnTo>
                    <a:lnTo>
                      <a:pt x="72" y="94"/>
                    </a:lnTo>
                    <a:lnTo>
                      <a:pt x="74" y="87"/>
                    </a:lnTo>
                    <a:lnTo>
                      <a:pt x="75" y="80"/>
                    </a:lnTo>
                    <a:lnTo>
                      <a:pt x="76" y="73"/>
                    </a:lnTo>
                    <a:lnTo>
                      <a:pt x="77" y="66"/>
                    </a:lnTo>
                    <a:lnTo>
                      <a:pt x="76" y="59"/>
                    </a:lnTo>
                    <a:lnTo>
                      <a:pt x="79" y="52"/>
                    </a:lnTo>
                    <a:lnTo>
                      <a:pt x="81" y="45"/>
                    </a:lnTo>
                    <a:lnTo>
                      <a:pt x="81" y="38"/>
                    </a:lnTo>
                    <a:lnTo>
                      <a:pt x="80" y="32"/>
                    </a:lnTo>
                    <a:lnTo>
                      <a:pt x="79" y="25"/>
                    </a:lnTo>
                    <a:lnTo>
                      <a:pt x="78" y="18"/>
                    </a:lnTo>
                    <a:lnTo>
                      <a:pt x="78" y="11"/>
                    </a:lnTo>
                    <a:lnTo>
                      <a:pt x="78" y="5"/>
                    </a:lnTo>
                    <a:lnTo>
                      <a:pt x="77" y="3"/>
                    </a:lnTo>
                    <a:lnTo>
                      <a:pt x="75" y="2"/>
                    </a:lnTo>
                    <a:lnTo>
                      <a:pt x="72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4" y="1"/>
                    </a:lnTo>
                    <a:lnTo>
                      <a:pt x="61" y="1"/>
                    </a:lnTo>
                    <a:lnTo>
                      <a:pt x="59" y="0"/>
                    </a:lnTo>
                    <a:lnTo>
                      <a:pt x="56" y="6"/>
                    </a:lnTo>
                    <a:lnTo>
                      <a:pt x="54" y="12"/>
                    </a:lnTo>
                    <a:lnTo>
                      <a:pt x="53" y="19"/>
                    </a:lnTo>
                    <a:lnTo>
                      <a:pt x="53" y="26"/>
                    </a:lnTo>
                    <a:lnTo>
                      <a:pt x="53" y="34"/>
                    </a:lnTo>
                    <a:lnTo>
                      <a:pt x="53" y="41"/>
                    </a:lnTo>
                    <a:lnTo>
                      <a:pt x="52" y="48"/>
                    </a:lnTo>
                    <a:lnTo>
                      <a:pt x="51" y="54"/>
                    </a:lnTo>
                    <a:lnTo>
                      <a:pt x="51" y="57"/>
                    </a:lnTo>
                    <a:lnTo>
                      <a:pt x="50" y="61"/>
                    </a:lnTo>
                    <a:lnTo>
                      <a:pt x="49" y="64"/>
                    </a:lnTo>
                    <a:lnTo>
                      <a:pt x="47" y="67"/>
                    </a:lnTo>
                    <a:lnTo>
                      <a:pt x="46" y="70"/>
                    </a:lnTo>
                    <a:lnTo>
                      <a:pt x="45" y="73"/>
                    </a:lnTo>
                    <a:lnTo>
                      <a:pt x="45" y="76"/>
                    </a:lnTo>
                    <a:lnTo>
                      <a:pt x="47" y="79"/>
                    </a:lnTo>
                    <a:lnTo>
                      <a:pt x="48" y="80"/>
                    </a:lnTo>
                    <a:lnTo>
                      <a:pt x="49" y="81"/>
                    </a:lnTo>
                    <a:lnTo>
                      <a:pt x="50" y="82"/>
                    </a:lnTo>
                    <a:lnTo>
                      <a:pt x="51" y="82"/>
                    </a:lnTo>
                    <a:lnTo>
                      <a:pt x="52" y="94"/>
                    </a:lnTo>
                    <a:lnTo>
                      <a:pt x="51" y="97"/>
                    </a:lnTo>
                    <a:lnTo>
                      <a:pt x="48" y="101"/>
                    </a:lnTo>
                    <a:lnTo>
                      <a:pt x="46" y="105"/>
                    </a:lnTo>
                    <a:lnTo>
                      <a:pt x="43" y="108"/>
                    </a:lnTo>
                    <a:lnTo>
                      <a:pt x="41" y="112"/>
                    </a:lnTo>
                    <a:lnTo>
                      <a:pt x="39" y="116"/>
                    </a:lnTo>
                    <a:lnTo>
                      <a:pt x="39" y="121"/>
                    </a:lnTo>
                    <a:lnTo>
                      <a:pt x="40" y="126"/>
                    </a:lnTo>
                    <a:lnTo>
                      <a:pt x="42" y="130"/>
                    </a:lnTo>
                    <a:lnTo>
                      <a:pt x="43" y="135"/>
                    </a:lnTo>
                    <a:lnTo>
                      <a:pt x="44" y="139"/>
                    </a:lnTo>
                    <a:lnTo>
                      <a:pt x="44" y="144"/>
                    </a:lnTo>
                    <a:lnTo>
                      <a:pt x="44" y="148"/>
                    </a:lnTo>
                    <a:lnTo>
                      <a:pt x="43" y="152"/>
                    </a:lnTo>
                    <a:lnTo>
                      <a:pt x="41" y="156"/>
                    </a:lnTo>
                    <a:lnTo>
                      <a:pt x="38" y="160"/>
                    </a:lnTo>
                    <a:lnTo>
                      <a:pt x="37" y="162"/>
                    </a:lnTo>
                    <a:lnTo>
                      <a:pt x="36" y="165"/>
                    </a:lnTo>
                    <a:lnTo>
                      <a:pt x="35" y="167"/>
                    </a:lnTo>
                    <a:lnTo>
                      <a:pt x="35" y="169"/>
                    </a:lnTo>
                    <a:lnTo>
                      <a:pt x="36" y="175"/>
                    </a:lnTo>
                    <a:lnTo>
                      <a:pt x="36" y="181"/>
                    </a:lnTo>
                    <a:lnTo>
                      <a:pt x="35" y="188"/>
                    </a:lnTo>
                    <a:lnTo>
                      <a:pt x="35" y="194"/>
                    </a:lnTo>
                    <a:lnTo>
                      <a:pt x="34" y="200"/>
                    </a:lnTo>
                    <a:lnTo>
                      <a:pt x="35" y="207"/>
                    </a:lnTo>
                    <a:lnTo>
                      <a:pt x="36" y="213"/>
                    </a:lnTo>
                    <a:lnTo>
                      <a:pt x="39" y="219"/>
                    </a:lnTo>
                    <a:lnTo>
                      <a:pt x="40" y="227"/>
                    </a:lnTo>
                    <a:lnTo>
                      <a:pt x="39" y="234"/>
                    </a:lnTo>
                    <a:lnTo>
                      <a:pt x="38" y="241"/>
                    </a:lnTo>
                    <a:lnTo>
                      <a:pt x="36" y="248"/>
                    </a:lnTo>
                    <a:lnTo>
                      <a:pt x="32" y="254"/>
                    </a:lnTo>
                    <a:lnTo>
                      <a:pt x="30" y="261"/>
                    </a:lnTo>
                    <a:lnTo>
                      <a:pt x="30" y="267"/>
                    </a:lnTo>
                    <a:lnTo>
                      <a:pt x="30" y="274"/>
                    </a:lnTo>
                    <a:lnTo>
                      <a:pt x="30" y="282"/>
                    </a:lnTo>
                    <a:lnTo>
                      <a:pt x="30" y="289"/>
                    </a:lnTo>
                    <a:lnTo>
                      <a:pt x="29" y="295"/>
                    </a:lnTo>
                    <a:lnTo>
                      <a:pt x="27" y="302"/>
                    </a:lnTo>
                    <a:lnTo>
                      <a:pt x="27" y="303"/>
                    </a:lnTo>
                    <a:lnTo>
                      <a:pt x="27" y="304"/>
                    </a:lnTo>
                    <a:lnTo>
                      <a:pt x="26" y="306"/>
                    </a:lnTo>
                    <a:lnTo>
                      <a:pt x="26" y="307"/>
                    </a:lnTo>
                    <a:lnTo>
                      <a:pt x="26" y="306"/>
                    </a:lnTo>
                    <a:lnTo>
                      <a:pt x="26" y="305"/>
                    </a:lnTo>
                    <a:lnTo>
                      <a:pt x="26" y="304"/>
                    </a:lnTo>
                    <a:lnTo>
                      <a:pt x="26" y="303"/>
                    </a:lnTo>
                    <a:lnTo>
                      <a:pt x="24" y="301"/>
                    </a:lnTo>
                    <a:lnTo>
                      <a:pt x="23" y="299"/>
                    </a:lnTo>
                    <a:lnTo>
                      <a:pt x="22" y="296"/>
                    </a:lnTo>
                    <a:lnTo>
                      <a:pt x="21" y="292"/>
                    </a:lnTo>
                    <a:lnTo>
                      <a:pt x="20" y="291"/>
                    </a:lnTo>
                    <a:lnTo>
                      <a:pt x="19" y="290"/>
                    </a:lnTo>
                    <a:lnTo>
                      <a:pt x="18" y="290"/>
                    </a:lnTo>
                    <a:lnTo>
                      <a:pt x="16" y="289"/>
                    </a:lnTo>
                    <a:lnTo>
                      <a:pt x="15" y="289"/>
                    </a:lnTo>
                    <a:lnTo>
                      <a:pt x="13" y="289"/>
                    </a:lnTo>
                    <a:lnTo>
                      <a:pt x="12" y="288"/>
                    </a:lnTo>
                    <a:lnTo>
                      <a:pt x="11" y="288"/>
                    </a:lnTo>
                    <a:lnTo>
                      <a:pt x="10" y="286"/>
                    </a:lnTo>
                    <a:lnTo>
                      <a:pt x="9" y="285"/>
                    </a:lnTo>
                    <a:lnTo>
                      <a:pt x="8" y="285"/>
                    </a:lnTo>
                    <a:lnTo>
                      <a:pt x="6" y="287"/>
                    </a:lnTo>
                    <a:lnTo>
                      <a:pt x="5" y="289"/>
                    </a:lnTo>
                    <a:lnTo>
                      <a:pt x="3" y="291"/>
                    </a:lnTo>
                    <a:lnTo>
                      <a:pt x="2" y="294"/>
                    </a:lnTo>
                    <a:lnTo>
                      <a:pt x="1" y="298"/>
                    </a:lnTo>
                    <a:lnTo>
                      <a:pt x="0" y="301"/>
                    </a:lnTo>
                    <a:lnTo>
                      <a:pt x="0" y="304"/>
                    </a:lnTo>
                    <a:lnTo>
                      <a:pt x="0" y="306"/>
                    </a:lnTo>
                    <a:lnTo>
                      <a:pt x="3" y="314"/>
                    </a:lnTo>
                    <a:lnTo>
                      <a:pt x="4" y="322"/>
                    </a:lnTo>
                    <a:lnTo>
                      <a:pt x="4" y="329"/>
                    </a:lnTo>
                    <a:lnTo>
                      <a:pt x="4" y="336"/>
                    </a:lnTo>
                    <a:lnTo>
                      <a:pt x="3" y="344"/>
                    </a:lnTo>
                    <a:lnTo>
                      <a:pt x="2" y="351"/>
                    </a:lnTo>
                    <a:lnTo>
                      <a:pt x="3" y="358"/>
                    </a:lnTo>
                    <a:lnTo>
                      <a:pt x="5" y="365"/>
                    </a:lnTo>
                    <a:lnTo>
                      <a:pt x="0" y="373"/>
                    </a:lnTo>
                    <a:lnTo>
                      <a:pt x="2" y="378"/>
                    </a:lnTo>
                    <a:lnTo>
                      <a:pt x="3" y="382"/>
                    </a:lnTo>
                    <a:lnTo>
                      <a:pt x="3" y="387"/>
                    </a:lnTo>
                    <a:lnTo>
                      <a:pt x="3" y="391"/>
                    </a:lnTo>
                    <a:lnTo>
                      <a:pt x="3" y="396"/>
                    </a:lnTo>
                    <a:lnTo>
                      <a:pt x="3" y="400"/>
                    </a:lnTo>
                    <a:lnTo>
                      <a:pt x="3" y="405"/>
                    </a:lnTo>
                    <a:lnTo>
                      <a:pt x="5" y="410"/>
                    </a:lnTo>
                    <a:lnTo>
                      <a:pt x="4" y="420"/>
                    </a:lnTo>
                    <a:lnTo>
                      <a:pt x="2" y="430"/>
                    </a:lnTo>
                    <a:lnTo>
                      <a:pt x="1" y="439"/>
                    </a:lnTo>
                    <a:lnTo>
                      <a:pt x="1" y="448"/>
                    </a:lnTo>
                    <a:lnTo>
                      <a:pt x="2" y="449"/>
                    </a:lnTo>
                    <a:lnTo>
                      <a:pt x="3" y="450"/>
                    </a:lnTo>
                    <a:lnTo>
                      <a:pt x="4" y="450"/>
                    </a:lnTo>
                    <a:lnTo>
                      <a:pt x="5" y="451"/>
                    </a:lnTo>
                    <a:lnTo>
                      <a:pt x="6" y="452"/>
                    </a:lnTo>
                    <a:lnTo>
                      <a:pt x="7" y="453"/>
                    </a:lnTo>
                    <a:lnTo>
                      <a:pt x="8" y="454"/>
                    </a:lnTo>
                    <a:lnTo>
                      <a:pt x="8" y="456"/>
                    </a:lnTo>
                    <a:lnTo>
                      <a:pt x="7" y="458"/>
                    </a:lnTo>
                    <a:lnTo>
                      <a:pt x="6" y="461"/>
                    </a:lnTo>
                    <a:lnTo>
                      <a:pt x="5" y="464"/>
                    </a:lnTo>
                    <a:lnTo>
                      <a:pt x="6" y="468"/>
                    </a:lnTo>
                    <a:lnTo>
                      <a:pt x="8" y="468"/>
                    </a:lnTo>
                    <a:lnTo>
                      <a:pt x="11" y="468"/>
                    </a:lnTo>
                    <a:lnTo>
                      <a:pt x="14" y="468"/>
                    </a:lnTo>
                    <a:lnTo>
                      <a:pt x="17" y="468"/>
                    </a:lnTo>
                    <a:lnTo>
                      <a:pt x="19" y="469"/>
                    </a:lnTo>
                    <a:lnTo>
                      <a:pt x="21" y="470"/>
                    </a:lnTo>
                    <a:lnTo>
                      <a:pt x="23" y="472"/>
                    </a:lnTo>
                    <a:lnTo>
                      <a:pt x="24" y="474"/>
                    </a:lnTo>
                    <a:lnTo>
                      <a:pt x="24" y="476"/>
                    </a:lnTo>
                    <a:lnTo>
                      <a:pt x="23" y="477"/>
                    </a:lnTo>
                    <a:lnTo>
                      <a:pt x="21" y="477"/>
                    </a:lnTo>
                    <a:lnTo>
                      <a:pt x="18" y="478"/>
                    </a:lnTo>
                    <a:lnTo>
                      <a:pt x="17" y="478"/>
                    </a:lnTo>
                    <a:lnTo>
                      <a:pt x="16" y="477"/>
                    </a:lnTo>
                    <a:lnTo>
                      <a:pt x="14" y="477"/>
                    </a:lnTo>
                    <a:lnTo>
                      <a:pt x="12" y="477"/>
                    </a:lnTo>
                    <a:lnTo>
                      <a:pt x="10" y="478"/>
                    </a:lnTo>
                    <a:lnTo>
                      <a:pt x="8" y="478"/>
                    </a:lnTo>
                    <a:lnTo>
                      <a:pt x="6" y="478"/>
                    </a:lnTo>
                    <a:lnTo>
                      <a:pt x="5" y="479"/>
                    </a:lnTo>
                    <a:lnTo>
                      <a:pt x="0" y="486"/>
                    </a:lnTo>
                    <a:lnTo>
                      <a:pt x="6" y="497"/>
                    </a:lnTo>
                    <a:lnTo>
                      <a:pt x="6" y="498"/>
                    </a:lnTo>
                    <a:lnTo>
                      <a:pt x="5" y="499"/>
                    </a:lnTo>
                    <a:lnTo>
                      <a:pt x="4" y="500"/>
                    </a:lnTo>
                    <a:lnTo>
                      <a:pt x="3" y="502"/>
                    </a:lnTo>
                    <a:lnTo>
                      <a:pt x="4" y="503"/>
                    </a:lnTo>
                    <a:lnTo>
                      <a:pt x="4" y="505"/>
                    </a:lnTo>
                    <a:lnTo>
                      <a:pt x="5" y="507"/>
                    </a:lnTo>
                    <a:lnTo>
                      <a:pt x="6" y="508"/>
                    </a:lnTo>
                    <a:lnTo>
                      <a:pt x="6" y="509"/>
                    </a:lnTo>
                    <a:lnTo>
                      <a:pt x="6" y="510"/>
                    </a:lnTo>
                    <a:lnTo>
                      <a:pt x="5" y="511"/>
                    </a:lnTo>
                    <a:lnTo>
                      <a:pt x="6" y="513"/>
                    </a:lnTo>
                    <a:lnTo>
                      <a:pt x="8" y="516"/>
                    </a:lnTo>
                    <a:lnTo>
                      <a:pt x="8" y="519"/>
                    </a:lnTo>
                    <a:lnTo>
                      <a:pt x="8" y="522"/>
                    </a:lnTo>
                    <a:lnTo>
                      <a:pt x="1" y="530"/>
                    </a:lnTo>
                    <a:lnTo>
                      <a:pt x="3" y="538"/>
                    </a:lnTo>
                    <a:lnTo>
                      <a:pt x="5" y="539"/>
                    </a:lnTo>
                    <a:lnTo>
                      <a:pt x="6" y="539"/>
                    </a:lnTo>
                    <a:lnTo>
                      <a:pt x="7" y="539"/>
                    </a:lnTo>
                    <a:lnTo>
                      <a:pt x="8" y="540"/>
                    </a:lnTo>
                    <a:lnTo>
                      <a:pt x="9" y="541"/>
                    </a:lnTo>
                    <a:lnTo>
                      <a:pt x="10" y="542"/>
                    </a:lnTo>
                    <a:lnTo>
                      <a:pt x="11" y="543"/>
                    </a:lnTo>
                    <a:lnTo>
                      <a:pt x="12" y="544"/>
                    </a:lnTo>
                    <a:lnTo>
                      <a:pt x="8" y="548"/>
                    </a:lnTo>
                    <a:lnTo>
                      <a:pt x="8" y="549"/>
                    </a:lnTo>
                    <a:lnTo>
                      <a:pt x="6" y="550"/>
                    </a:lnTo>
                    <a:lnTo>
                      <a:pt x="5" y="552"/>
                    </a:lnTo>
                    <a:lnTo>
                      <a:pt x="4" y="553"/>
                    </a:lnTo>
                    <a:lnTo>
                      <a:pt x="3" y="554"/>
                    </a:lnTo>
                    <a:lnTo>
                      <a:pt x="3" y="555"/>
                    </a:lnTo>
                    <a:lnTo>
                      <a:pt x="3" y="557"/>
                    </a:lnTo>
                    <a:lnTo>
                      <a:pt x="4" y="559"/>
                    </a:lnTo>
                    <a:lnTo>
                      <a:pt x="5" y="559"/>
                    </a:lnTo>
                    <a:lnTo>
                      <a:pt x="6" y="560"/>
                    </a:lnTo>
                    <a:lnTo>
                      <a:pt x="7" y="561"/>
                    </a:lnTo>
                    <a:lnTo>
                      <a:pt x="8" y="562"/>
                    </a:lnTo>
                    <a:lnTo>
                      <a:pt x="8" y="573"/>
                    </a:lnTo>
                    <a:lnTo>
                      <a:pt x="18" y="604"/>
                    </a:lnTo>
                    <a:lnTo>
                      <a:pt x="19" y="604"/>
                    </a:lnTo>
                    <a:lnTo>
                      <a:pt x="21" y="604"/>
                    </a:lnTo>
                    <a:lnTo>
                      <a:pt x="22" y="604"/>
                    </a:lnTo>
                    <a:lnTo>
                      <a:pt x="24" y="604"/>
                    </a:lnTo>
                    <a:lnTo>
                      <a:pt x="26" y="604"/>
                    </a:lnTo>
                    <a:lnTo>
                      <a:pt x="27" y="604"/>
                    </a:lnTo>
                    <a:lnTo>
                      <a:pt x="28" y="603"/>
                    </a:lnTo>
                    <a:lnTo>
                      <a:pt x="29" y="601"/>
                    </a:lnTo>
                    <a:lnTo>
                      <a:pt x="29" y="599"/>
                    </a:lnTo>
                    <a:lnTo>
                      <a:pt x="31" y="598"/>
                    </a:lnTo>
                    <a:lnTo>
                      <a:pt x="33" y="599"/>
                    </a:lnTo>
                    <a:lnTo>
                      <a:pt x="34" y="600"/>
                    </a:lnTo>
                    <a:lnTo>
                      <a:pt x="35" y="601"/>
                    </a:lnTo>
                    <a:lnTo>
                      <a:pt x="36" y="603"/>
                    </a:lnTo>
                    <a:lnTo>
                      <a:pt x="33" y="619"/>
                    </a:lnTo>
                    <a:lnTo>
                      <a:pt x="33" y="620"/>
                    </a:lnTo>
                    <a:lnTo>
                      <a:pt x="32" y="620"/>
                    </a:lnTo>
                    <a:lnTo>
                      <a:pt x="31" y="620"/>
                    </a:lnTo>
                    <a:lnTo>
                      <a:pt x="30" y="620"/>
                    </a:lnTo>
                    <a:lnTo>
                      <a:pt x="30" y="619"/>
                    </a:lnTo>
                    <a:lnTo>
                      <a:pt x="29" y="617"/>
                    </a:lnTo>
                    <a:lnTo>
                      <a:pt x="29" y="616"/>
                    </a:lnTo>
                    <a:lnTo>
                      <a:pt x="27" y="615"/>
                    </a:lnTo>
                    <a:lnTo>
                      <a:pt x="26" y="614"/>
                    </a:lnTo>
                    <a:lnTo>
                      <a:pt x="25" y="613"/>
                    </a:lnTo>
                    <a:lnTo>
                      <a:pt x="25" y="612"/>
                    </a:lnTo>
                    <a:lnTo>
                      <a:pt x="24" y="610"/>
                    </a:lnTo>
                    <a:lnTo>
                      <a:pt x="24" y="609"/>
                    </a:lnTo>
                    <a:lnTo>
                      <a:pt x="22" y="608"/>
                    </a:lnTo>
                    <a:lnTo>
                      <a:pt x="19" y="611"/>
                    </a:lnTo>
                    <a:lnTo>
                      <a:pt x="16" y="614"/>
                    </a:lnTo>
                    <a:lnTo>
                      <a:pt x="14" y="619"/>
                    </a:lnTo>
                    <a:lnTo>
                      <a:pt x="13" y="623"/>
                    </a:lnTo>
                    <a:lnTo>
                      <a:pt x="12" y="628"/>
                    </a:lnTo>
                    <a:lnTo>
                      <a:pt x="11" y="633"/>
                    </a:lnTo>
                    <a:lnTo>
                      <a:pt x="11" y="638"/>
                    </a:lnTo>
                    <a:lnTo>
                      <a:pt x="11" y="643"/>
                    </a:lnTo>
                    <a:lnTo>
                      <a:pt x="12" y="645"/>
                    </a:lnTo>
                    <a:lnTo>
                      <a:pt x="13" y="647"/>
                    </a:lnTo>
                    <a:lnTo>
                      <a:pt x="14" y="648"/>
                    </a:lnTo>
                    <a:lnTo>
                      <a:pt x="15" y="649"/>
                    </a:lnTo>
                    <a:lnTo>
                      <a:pt x="13" y="652"/>
                    </a:lnTo>
                    <a:lnTo>
                      <a:pt x="11" y="655"/>
                    </a:lnTo>
                    <a:lnTo>
                      <a:pt x="11" y="659"/>
                    </a:lnTo>
                    <a:lnTo>
                      <a:pt x="11" y="662"/>
                    </a:lnTo>
                    <a:lnTo>
                      <a:pt x="11" y="665"/>
                    </a:lnTo>
                    <a:lnTo>
                      <a:pt x="11" y="668"/>
                    </a:lnTo>
                    <a:lnTo>
                      <a:pt x="11" y="672"/>
                    </a:lnTo>
                    <a:lnTo>
                      <a:pt x="10" y="676"/>
                    </a:lnTo>
                    <a:lnTo>
                      <a:pt x="9" y="677"/>
                    </a:lnTo>
                    <a:lnTo>
                      <a:pt x="8" y="679"/>
                    </a:lnTo>
                    <a:lnTo>
                      <a:pt x="7" y="681"/>
                    </a:lnTo>
                    <a:lnTo>
                      <a:pt x="7" y="682"/>
                    </a:lnTo>
                    <a:lnTo>
                      <a:pt x="6" y="685"/>
                    </a:lnTo>
                    <a:lnTo>
                      <a:pt x="7" y="687"/>
                    </a:lnTo>
                    <a:lnTo>
                      <a:pt x="8" y="689"/>
                    </a:lnTo>
                    <a:lnTo>
                      <a:pt x="9" y="692"/>
                    </a:lnTo>
                    <a:lnTo>
                      <a:pt x="10" y="694"/>
                    </a:lnTo>
                    <a:lnTo>
                      <a:pt x="12" y="696"/>
                    </a:lnTo>
                    <a:lnTo>
                      <a:pt x="14" y="698"/>
                    </a:lnTo>
                    <a:lnTo>
                      <a:pt x="16" y="700"/>
                    </a:lnTo>
                    <a:lnTo>
                      <a:pt x="16" y="701"/>
                    </a:lnTo>
                    <a:lnTo>
                      <a:pt x="15" y="700"/>
                    </a:lnTo>
                    <a:lnTo>
                      <a:pt x="14" y="699"/>
                    </a:lnTo>
                    <a:lnTo>
                      <a:pt x="12" y="698"/>
                    </a:lnTo>
                    <a:lnTo>
                      <a:pt x="10" y="699"/>
                    </a:lnTo>
                    <a:lnTo>
                      <a:pt x="9" y="702"/>
                    </a:lnTo>
                    <a:lnTo>
                      <a:pt x="8" y="704"/>
                    </a:lnTo>
                    <a:lnTo>
                      <a:pt x="7" y="706"/>
                    </a:lnTo>
                    <a:lnTo>
                      <a:pt x="7" y="707"/>
                    </a:lnTo>
                    <a:lnTo>
                      <a:pt x="7" y="709"/>
                    </a:lnTo>
                    <a:lnTo>
                      <a:pt x="7" y="710"/>
                    </a:lnTo>
                    <a:lnTo>
                      <a:pt x="8" y="711"/>
                    </a:lnTo>
                    <a:lnTo>
                      <a:pt x="9" y="712"/>
                    </a:lnTo>
                    <a:lnTo>
                      <a:pt x="11" y="713"/>
                    </a:lnTo>
                    <a:lnTo>
                      <a:pt x="13" y="714"/>
                    </a:lnTo>
                    <a:lnTo>
                      <a:pt x="14" y="716"/>
                    </a:lnTo>
                    <a:lnTo>
                      <a:pt x="14" y="717"/>
                    </a:lnTo>
                    <a:lnTo>
                      <a:pt x="13" y="718"/>
                    </a:lnTo>
                    <a:lnTo>
                      <a:pt x="11" y="719"/>
                    </a:lnTo>
                    <a:lnTo>
                      <a:pt x="9" y="719"/>
                    </a:lnTo>
                    <a:lnTo>
                      <a:pt x="10" y="737"/>
                    </a:lnTo>
                    <a:lnTo>
                      <a:pt x="18" y="739"/>
                    </a:lnTo>
                    <a:lnTo>
                      <a:pt x="18" y="738"/>
                    </a:lnTo>
                    <a:lnTo>
                      <a:pt x="18" y="739"/>
                    </a:lnTo>
                    <a:lnTo>
                      <a:pt x="17" y="740"/>
                    </a:lnTo>
                    <a:lnTo>
                      <a:pt x="16" y="741"/>
                    </a:lnTo>
                    <a:lnTo>
                      <a:pt x="15" y="742"/>
                    </a:lnTo>
                    <a:lnTo>
                      <a:pt x="13" y="743"/>
                    </a:lnTo>
                    <a:lnTo>
                      <a:pt x="12" y="744"/>
                    </a:lnTo>
                    <a:lnTo>
                      <a:pt x="10" y="744"/>
                    </a:lnTo>
                    <a:lnTo>
                      <a:pt x="9" y="745"/>
                    </a:lnTo>
                    <a:lnTo>
                      <a:pt x="9" y="754"/>
                    </a:lnTo>
                    <a:lnTo>
                      <a:pt x="6" y="762"/>
                    </a:lnTo>
                    <a:lnTo>
                      <a:pt x="5" y="770"/>
                    </a:lnTo>
                    <a:lnTo>
                      <a:pt x="4" y="779"/>
                    </a:lnTo>
                    <a:lnTo>
                      <a:pt x="3" y="787"/>
                    </a:lnTo>
                    <a:lnTo>
                      <a:pt x="4" y="794"/>
                    </a:lnTo>
                    <a:lnTo>
                      <a:pt x="5" y="802"/>
                    </a:lnTo>
                    <a:lnTo>
                      <a:pt x="6" y="809"/>
                    </a:lnTo>
                    <a:lnTo>
                      <a:pt x="7" y="817"/>
                    </a:lnTo>
                    <a:lnTo>
                      <a:pt x="7" y="825"/>
                    </a:lnTo>
                    <a:lnTo>
                      <a:pt x="7" y="832"/>
                    </a:lnTo>
                    <a:lnTo>
                      <a:pt x="5" y="840"/>
                    </a:lnTo>
                    <a:lnTo>
                      <a:pt x="7" y="843"/>
                    </a:lnTo>
                    <a:lnTo>
                      <a:pt x="8" y="847"/>
                    </a:lnTo>
                    <a:lnTo>
                      <a:pt x="9" y="851"/>
                    </a:lnTo>
                    <a:lnTo>
                      <a:pt x="8" y="854"/>
                    </a:lnTo>
                    <a:lnTo>
                      <a:pt x="9" y="855"/>
                    </a:lnTo>
                    <a:lnTo>
                      <a:pt x="9" y="856"/>
                    </a:lnTo>
                    <a:lnTo>
                      <a:pt x="10" y="857"/>
                    </a:lnTo>
                    <a:lnTo>
                      <a:pt x="11" y="858"/>
                    </a:lnTo>
                    <a:lnTo>
                      <a:pt x="12" y="858"/>
                    </a:lnTo>
                    <a:lnTo>
                      <a:pt x="14" y="859"/>
                    </a:lnTo>
                    <a:lnTo>
                      <a:pt x="14" y="860"/>
                    </a:lnTo>
                    <a:lnTo>
                      <a:pt x="15" y="860"/>
                    </a:lnTo>
                    <a:lnTo>
                      <a:pt x="16" y="861"/>
                    </a:lnTo>
                    <a:lnTo>
                      <a:pt x="18" y="863"/>
                    </a:lnTo>
                    <a:lnTo>
                      <a:pt x="19" y="865"/>
                    </a:lnTo>
                    <a:lnTo>
                      <a:pt x="21" y="866"/>
                    </a:lnTo>
                    <a:lnTo>
                      <a:pt x="23" y="868"/>
                    </a:lnTo>
                    <a:lnTo>
                      <a:pt x="25" y="869"/>
                    </a:lnTo>
                    <a:lnTo>
                      <a:pt x="27" y="871"/>
                    </a:lnTo>
                    <a:lnTo>
                      <a:pt x="29" y="871"/>
                    </a:lnTo>
                    <a:lnTo>
                      <a:pt x="31" y="871"/>
                    </a:lnTo>
                    <a:lnTo>
                      <a:pt x="33" y="872"/>
                    </a:lnTo>
                    <a:lnTo>
                      <a:pt x="35" y="873"/>
                    </a:lnTo>
                    <a:lnTo>
                      <a:pt x="37" y="873"/>
                    </a:lnTo>
                    <a:lnTo>
                      <a:pt x="38" y="875"/>
                    </a:lnTo>
                    <a:lnTo>
                      <a:pt x="40" y="876"/>
                    </a:lnTo>
                    <a:lnTo>
                      <a:pt x="41" y="878"/>
                    </a:lnTo>
                    <a:lnTo>
                      <a:pt x="42" y="879"/>
                    </a:lnTo>
                    <a:lnTo>
                      <a:pt x="43" y="881"/>
                    </a:lnTo>
                    <a:lnTo>
                      <a:pt x="44" y="882"/>
                    </a:lnTo>
                    <a:lnTo>
                      <a:pt x="45" y="882"/>
                    </a:lnTo>
                    <a:lnTo>
                      <a:pt x="45" y="883"/>
                    </a:lnTo>
                    <a:lnTo>
                      <a:pt x="56" y="886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auto">
              <a:xfrm>
                <a:off x="1250" y="2989"/>
                <a:ext cx="21" cy="79"/>
              </a:xfrm>
              <a:custGeom>
                <a:avLst/>
                <a:gdLst/>
                <a:ahLst/>
                <a:cxnLst>
                  <a:cxn ang="0">
                    <a:pos x="6" y="38"/>
                  </a:cxn>
                  <a:cxn ang="0">
                    <a:pos x="7" y="38"/>
                  </a:cxn>
                  <a:cxn ang="0">
                    <a:pos x="10" y="1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3" y="1"/>
                  </a:cxn>
                  <a:cxn ang="0">
                    <a:pos x="0" y="30"/>
                  </a:cxn>
                  <a:cxn ang="0">
                    <a:pos x="0" y="32"/>
                  </a:cxn>
                  <a:cxn ang="0">
                    <a:pos x="1" y="35"/>
                  </a:cxn>
                  <a:cxn ang="0">
                    <a:pos x="3" y="37"/>
                  </a:cxn>
                  <a:cxn ang="0">
                    <a:pos x="4" y="38"/>
                  </a:cxn>
                  <a:cxn ang="0">
                    <a:pos x="5" y="38"/>
                  </a:cxn>
                  <a:cxn ang="0">
                    <a:pos x="6" y="38"/>
                  </a:cxn>
                </a:cxnLst>
                <a:rect l="0" t="0" r="r" b="b"/>
                <a:pathLst>
                  <a:path w="11" h="39">
                    <a:moveTo>
                      <a:pt x="6" y="38"/>
                    </a:moveTo>
                    <a:lnTo>
                      <a:pt x="7" y="38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3" y="1"/>
                    </a:lnTo>
                    <a:lnTo>
                      <a:pt x="0" y="30"/>
                    </a:lnTo>
                    <a:lnTo>
                      <a:pt x="0" y="32"/>
                    </a:lnTo>
                    <a:lnTo>
                      <a:pt x="1" y="35"/>
                    </a:lnTo>
                    <a:lnTo>
                      <a:pt x="3" y="37"/>
                    </a:lnTo>
                    <a:lnTo>
                      <a:pt x="4" y="38"/>
                    </a:lnTo>
                    <a:lnTo>
                      <a:pt x="5" y="38"/>
                    </a:lnTo>
                    <a:lnTo>
                      <a:pt x="6" y="38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2" name="Freeform 38"/>
              <p:cNvSpPr>
                <a:spLocks/>
              </p:cNvSpPr>
              <p:nvPr/>
            </p:nvSpPr>
            <p:spPr bwMode="auto">
              <a:xfrm>
                <a:off x="1217" y="2930"/>
                <a:ext cx="54" cy="59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8" y="27"/>
                  </a:cxn>
                  <a:cxn ang="0">
                    <a:pos x="9" y="26"/>
                  </a:cxn>
                  <a:cxn ang="0">
                    <a:pos x="11" y="25"/>
                  </a:cxn>
                  <a:cxn ang="0">
                    <a:pos x="12" y="24"/>
                  </a:cxn>
                  <a:cxn ang="0">
                    <a:pos x="14" y="24"/>
                  </a:cxn>
                  <a:cxn ang="0">
                    <a:pos x="16" y="23"/>
                  </a:cxn>
                  <a:cxn ang="0">
                    <a:pos x="18" y="23"/>
                  </a:cxn>
                  <a:cxn ang="0">
                    <a:pos x="20" y="23"/>
                  </a:cxn>
                  <a:cxn ang="0">
                    <a:pos x="27" y="4"/>
                  </a:cxn>
                  <a:cxn ang="0">
                    <a:pos x="26" y="3"/>
                  </a:cxn>
                  <a:cxn ang="0">
                    <a:pos x="25" y="2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22" y="0"/>
                  </a:cxn>
                  <a:cxn ang="0">
                    <a:pos x="21" y="0"/>
                  </a:cxn>
                  <a:cxn ang="0">
                    <a:pos x="20" y="0"/>
                  </a:cxn>
                  <a:cxn ang="0">
                    <a:pos x="12" y="17"/>
                  </a:cxn>
                  <a:cxn ang="0">
                    <a:pos x="7" y="20"/>
                  </a:cxn>
                  <a:cxn ang="0">
                    <a:pos x="4" y="20"/>
                  </a:cxn>
                  <a:cxn ang="0">
                    <a:pos x="4" y="22"/>
                  </a:cxn>
                  <a:cxn ang="0">
                    <a:pos x="2" y="24"/>
                  </a:cxn>
                  <a:cxn ang="0">
                    <a:pos x="1" y="26"/>
                  </a:cxn>
                  <a:cxn ang="0">
                    <a:pos x="0" y="28"/>
                  </a:cxn>
                  <a:cxn ang="0">
                    <a:pos x="1" y="28"/>
                  </a:cxn>
                  <a:cxn ang="0">
                    <a:pos x="2" y="28"/>
                  </a:cxn>
                  <a:cxn ang="0">
                    <a:pos x="4" y="28"/>
                  </a:cxn>
                  <a:cxn ang="0">
                    <a:pos x="5" y="28"/>
                  </a:cxn>
                  <a:cxn ang="0">
                    <a:pos x="6" y="28"/>
                  </a:cxn>
                  <a:cxn ang="0">
                    <a:pos x="7" y="28"/>
                  </a:cxn>
                </a:cxnLst>
                <a:rect l="0" t="0" r="r" b="b"/>
                <a:pathLst>
                  <a:path w="28" h="29">
                    <a:moveTo>
                      <a:pt x="7" y="28"/>
                    </a:moveTo>
                    <a:lnTo>
                      <a:pt x="8" y="27"/>
                    </a:lnTo>
                    <a:lnTo>
                      <a:pt x="9" y="26"/>
                    </a:lnTo>
                    <a:lnTo>
                      <a:pt x="11" y="25"/>
                    </a:lnTo>
                    <a:lnTo>
                      <a:pt x="12" y="24"/>
                    </a:lnTo>
                    <a:lnTo>
                      <a:pt x="14" y="24"/>
                    </a:lnTo>
                    <a:lnTo>
                      <a:pt x="16" y="23"/>
                    </a:lnTo>
                    <a:lnTo>
                      <a:pt x="18" y="23"/>
                    </a:lnTo>
                    <a:lnTo>
                      <a:pt x="20" y="23"/>
                    </a:lnTo>
                    <a:lnTo>
                      <a:pt x="27" y="4"/>
                    </a:lnTo>
                    <a:lnTo>
                      <a:pt x="26" y="3"/>
                    </a:lnTo>
                    <a:lnTo>
                      <a:pt x="25" y="2"/>
                    </a:lnTo>
                    <a:lnTo>
                      <a:pt x="24" y="1"/>
                    </a:lnTo>
                    <a:lnTo>
                      <a:pt x="23" y="1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20" y="0"/>
                    </a:lnTo>
                    <a:lnTo>
                      <a:pt x="12" y="17"/>
                    </a:lnTo>
                    <a:lnTo>
                      <a:pt x="7" y="20"/>
                    </a:lnTo>
                    <a:lnTo>
                      <a:pt x="4" y="20"/>
                    </a:lnTo>
                    <a:lnTo>
                      <a:pt x="4" y="22"/>
                    </a:lnTo>
                    <a:lnTo>
                      <a:pt x="2" y="24"/>
                    </a:lnTo>
                    <a:lnTo>
                      <a:pt x="1" y="26"/>
                    </a:lnTo>
                    <a:lnTo>
                      <a:pt x="0" y="28"/>
                    </a:lnTo>
                    <a:lnTo>
                      <a:pt x="1" y="28"/>
                    </a:lnTo>
                    <a:lnTo>
                      <a:pt x="2" y="28"/>
                    </a:lnTo>
                    <a:lnTo>
                      <a:pt x="4" y="28"/>
                    </a:lnTo>
                    <a:lnTo>
                      <a:pt x="5" y="28"/>
                    </a:lnTo>
                    <a:lnTo>
                      <a:pt x="6" y="28"/>
                    </a:lnTo>
                    <a:lnTo>
                      <a:pt x="7" y="28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3" name="Freeform 39"/>
              <p:cNvSpPr>
                <a:spLocks/>
              </p:cNvSpPr>
              <p:nvPr/>
            </p:nvSpPr>
            <p:spPr bwMode="auto">
              <a:xfrm>
                <a:off x="1343" y="2938"/>
                <a:ext cx="10" cy="44"/>
              </a:xfrm>
              <a:custGeom>
                <a:avLst/>
                <a:gdLst/>
                <a:ahLst/>
                <a:cxnLst>
                  <a:cxn ang="0">
                    <a:pos x="2" y="21"/>
                  </a:cxn>
                  <a:cxn ang="0">
                    <a:pos x="3" y="21"/>
                  </a:cxn>
                  <a:cxn ang="0">
                    <a:pos x="4" y="21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1"/>
                  </a:cxn>
                  <a:cxn ang="0">
                    <a:pos x="1" y="21"/>
                  </a:cxn>
                  <a:cxn ang="0">
                    <a:pos x="2" y="21"/>
                  </a:cxn>
                </a:cxnLst>
                <a:rect l="0" t="0" r="r" b="b"/>
                <a:pathLst>
                  <a:path w="5" h="22">
                    <a:moveTo>
                      <a:pt x="2" y="21"/>
                    </a:moveTo>
                    <a:lnTo>
                      <a:pt x="3" y="21"/>
                    </a:lnTo>
                    <a:lnTo>
                      <a:pt x="4" y="21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21"/>
                    </a:lnTo>
                    <a:lnTo>
                      <a:pt x="1" y="21"/>
                    </a:lnTo>
                    <a:lnTo>
                      <a:pt x="2" y="21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auto">
              <a:xfrm>
                <a:off x="1174" y="2834"/>
                <a:ext cx="39" cy="63"/>
              </a:xfrm>
              <a:custGeom>
                <a:avLst/>
                <a:gdLst/>
                <a:ahLst/>
                <a:cxnLst>
                  <a:cxn ang="0">
                    <a:pos x="3" y="30"/>
                  </a:cxn>
                  <a:cxn ang="0">
                    <a:pos x="6" y="29"/>
                  </a:cxn>
                  <a:cxn ang="0">
                    <a:pos x="8" y="28"/>
                  </a:cxn>
                  <a:cxn ang="0">
                    <a:pos x="10" y="27"/>
                  </a:cxn>
                  <a:cxn ang="0">
                    <a:pos x="11" y="24"/>
                  </a:cxn>
                  <a:cxn ang="0">
                    <a:pos x="12" y="22"/>
                  </a:cxn>
                  <a:cxn ang="0">
                    <a:pos x="13" y="20"/>
                  </a:cxn>
                  <a:cxn ang="0">
                    <a:pos x="14" y="17"/>
                  </a:cxn>
                  <a:cxn ang="0">
                    <a:pos x="15" y="15"/>
                  </a:cxn>
                  <a:cxn ang="0">
                    <a:pos x="16" y="13"/>
                  </a:cxn>
                  <a:cxn ang="0">
                    <a:pos x="17" y="12"/>
                  </a:cxn>
                  <a:cxn ang="0">
                    <a:pos x="18" y="11"/>
                  </a:cxn>
                  <a:cxn ang="0">
                    <a:pos x="19" y="11"/>
                  </a:cxn>
                  <a:cxn ang="0">
                    <a:pos x="18" y="9"/>
                  </a:cxn>
                  <a:cxn ang="0">
                    <a:pos x="18" y="8"/>
                  </a:cxn>
                  <a:cxn ang="0">
                    <a:pos x="16" y="7"/>
                  </a:cxn>
                  <a:cxn ang="0">
                    <a:pos x="15" y="6"/>
                  </a:cxn>
                  <a:cxn ang="0">
                    <a:pos x="13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10" y="2"/>
                  </a:cxn>
                  <a:cxn ang="0">
                    <a:pos x="10" y="1"/>
                  </a:cxn>
                  <a:cxn ang="0">
                    <a:pos x="8" y="0"/>
                  </a:cxn>
                  <a:cxn ang="0">
                    <a:pos x="7" y="0"/>
                  </a:cxn>
                  <a:cxn ang="0">
                    <a:pos x="6" y="1"/>
                  </a:cxn>
                  <a:cxn ang="0">
                    <a:pos x="0" y="29"/>
                  </a:cxn>
                  <a:cxn ang="0">
                    <a:pos x="1" y="29"/>
                  </a:cxn>
                  <a:cxn ang="0">
                    <a:pos x="2" y="29"/>
                  </a:cxn>
                  <a:cxn ang="0">
                    <a:pos x="3" y="30"/>
                  </a:cxn>
                </a:cxnLst>
                <a:rect l="0" t="0" r="r" b="b"/>
                <a:pathLst>
                  <a:path w="20" h="31">
                    <a:moveTo>
                      <a:pt x="3" y="30"/>
                    </a:moveTo>
                    <a:lnTo>
                      <a:pt x="6" y="29"/>
                    </a:lnTo>
                    <a:lnTo>
                      <a:pt x="8" y="28"/>
                    </a:lnTo>
                    <a:lnTo>
                      <a:pt x="10" y="27"/>
                    </a:lnTo>
                    <a:lnTo>
                      <a:pt x="11" y="24"/>
                    </a:lnTo>
                    <a:lnTo>
                      <a:pt x="12" y="22"/>
                    </a:lnTo>
                    <a:lnTo>
                      <a:pt x="13" y="20"/>
                    </a:lnTo>
                    <a:lnTo>
                      <a:pt x="14" y="17"/>
                    </a:lnTo>
                    <a:lnTo>
                      <a:pt x="15" y="15"/>
                    </a:lnTo>
                    <a:lnTo>
                      <a:pt x="16" y="13"/>
                    </a:lnTo>
                    <a:lnTo>
                      <a:pt x="17" y="12"/>
                    </a:lnTo>
                    <a:lnTo>
                      <a:pt x="18" y="11"/>
                    </a:lnTo>
                    <a:lnTo>
                      <a:pt x="19" y="11"/>
                    </a:lnTo>
                    <a:lnTo>
                      <a:pt x="18" y="9"/>
                    </a:lnTo>
                    <a:lnTo>
                      <a:pt x="18" y="8"/>
                    </a:lnTo>
                    <a:lnTo>
                      <a:pt x="16" y="7"/>
                    </a:lnTo>
                    <a:lnTo>
                      <a:pt x="15" y="6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10" y="2"/>
                    </a:lnTo>
                    <a:lnTo>
                      <a:pt x="10" y="1"/>
                    </a:lnTo>
                    <a:lnTo>
                      <a:pt x="8" y="0"/>
                    </a:lnTo>
                    <a:lnTo>
                      <a:pt x="7" y="0"/>
                    </a:lnTo>
                    <a:lnTo>
                      <a:pt x="6" y="1"/>
                    </a:lnTo>
                    <a:lnTo>
                      <a:pt x="0" y="29"/>
                    </a:lnTo>
                    <a:lnTo>
                      <a:pt x="1" y="29"/>
                    </a:lnTo>
                    <a:lnTo>
                      <a:pt x="2" y="29"/>
                    </a:lnTo>
                    <a:lnTo>
                      <a:pt x="3" y="30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auto">
              <a:xfrm>
                <a:off x="1184" y="2692"/>
                <a:ext cx="29" cy="126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6" y="61"/>
                  </a:cxn>
                  <a:cxn ang="0">
                    <a:pos x="7" y="61"/>
                  </a:cxn>
                  <a:cxn ang="0">
                    <a:pos x="8" y="61"/>
                  </a:cxn>
                  <a:cxn ang="0">
                    <a:pos x="14" y="6"/>
                  </a:cxn>
                  <a:cxn ang="0">
                    <a:pos x="14" y="5"/>
                  </a:cxn>
                  <a:cxn ang="0">
                    <a:pos x="13" y="4"/>
                  </a:cxn>
                  <a:cxn ang="0">
                    <a:pos x="12" y="3"/>
                  </a:cxn>
                  <a:cxn ang="0">
                    <a:pos x="10" y="2"/>
                  </a:cxn>
                  <a:cxn ang="0">
                    <a:pos x="10" y="1"/>
                  </a:cxn>
                  <a:cxn ang="0">
                    <a:pos x="9" y="1"/>
                  </a:cxn>
                  <a:cxn ang="0">
                    <a:pos x="8" y="0"/>
                  </a:cxn>
                  <a:cxn ang="0">
                    <a:pos x="5" y="6"/>
                  </a:cxn>
                  <a:cxn ang="0">
                    <a:pos x="5" y="13"/>
                  </a:cxn>
                  <a:cxn ang="0">
                    <a:pos x="4" y="19"/>
                  </a:cxn>
                  <a:cxn ang="0">
                    <a:pos x="4" y="26"/>
                  </a:cxn>
                  <a:cxn ang="0">
                    <a:pos x="4" y="34"/>
                  </a:cxn>
                  <a:cxn ang="0">
                    <a:pos x="3" y="41"/>
                  </a:cxn>
                  <a:cxn ang="0">
                    <a:pos x="2" y="48"/>
                  </a:cxn>
                  <a:cxn ang="0">
                    <a:pos x="0" y="55"/>
                  </a:cxn>
                  <a:cxn ang="0">
                    <a:pos x="1" y="56"/>
                  </a:cxn>
                  <a:cxn ang="0">
                    <a:pos x="1" y="57"/>
                  </a:cxn>
                  <a:cxn ang="0">
                    <a:pos x="1" y="59"/>
                  </a:cxn>
                  <a:cxn ang="0">
                    <a:pos x="1" y="60"/>
                  </a:cxn>
                  <a:cxn ang="0">
                    <a:pos x="2" y="60"/>
                  </a:cxn>
                  <a:cxn ang="0">
                    <a:pos x="3" y="61"/>
                  </a:cxn>
                  <a:cxn ang="0">
                    <a:pos x="4" y="61"/>
                  </a:cxn>
                  <a:cxn ang="0">
                    <a:pos x="5" y="61"/>
                  </a:cxn>
                </a:cxnLst>
                <a:rect l="0" t="0" r="r" b="b"/>
                <a:pathLst>
                  <a:path w="15" h="62">
                    <a:moveTo>
                      <a:pt x="5" y="61"/>
                    </a:moveTo>
                    <a:lnTo>
                      <a:pt x="6" y="61"/>
                    </a:lnTo>
                    <a:lnTo>
                      <a:pt x="7" y="61"/>
                    </a:lnTo>
                    <a:lnTo>
                      <a:pt x="8" y="61"/>
                    </a:lnTo>
                    <a:lnTo>
                      <a:pt x="14" y="6"/>
                    </a:lnTo>
                    <a:lnTo>
                      <a:pt x="14" y="5"/>
                    </a:lnTo>
                    <a:lnTo>
                      <a:pt x="13" y="4"/>
                    </a:lnTo>
                    <a:lnTo>
                      <a:pt x="12" y="3"/>
                    </a:lnTo>
                    <a:lnTo>
                      <a:pt x="10" y="2"/>
                    </a:lnTo>
                    <a:lnTo>
                      <a:pt x="10" y="1"/>
                    </a:lnTo>
                    <a:lnTo>
                      <a:pt x="9" y="1"/>
                    </a:lnTo>
                    <a:lnTo>
                      <a:pt x="8" y="0"/>
                    </a:lnTo>
                    <a:lnTo>
                      <a:pt x="5" y="6"/>
                    </a:lnTo>
                    <a:lnTo>
                      <a:pt x="5" y="13"/>
                    </a:lnTo>
                    <a:lnTo>
                      <a:pt x="4" y="19"/>
                    </a:lnTo>
                    <a:lnTo>
                      <a:pt x="4" y="26"/>
                    </a:lnTo>
                    <a:lnTo>
                      <a:pt x="4" y="34"/>
                    </a:lnTo>
                    <a:lnTo>
                      <a:pt x="3" y="41"/>
                    </a:lnTo>
                    <a:lnTo>
                      <a:pt x="2" y="48"/>
                    </a:lnTo>
                    <a:lnTo>
                      <a:pt x="0" y="55"/>
                    </a:lnTo>
                    <a:lnTo>
                      <a:pt x="1" y="56"/>
                    </a:lnTo>
                    <a:lnTo>
                      <a:pt x="1" y="57"/>
                    </a:lnTo>
                    <a:lnTo>
                      <a:pt x="1" y="59"/>
                    </a:lnTo>
                    <a:lnTo>
                      <a:pt x="1" y="60"/>
                    </a:lnTo>
                    <a:lnTo>
                      <a:pt x="2" y="60"/>
                    </a:lnTo>
                    <a:lnTo>
                      <a:pt x="3" y="61"/>
                    </a:lnTo>
                    <a:lnTo>
                      <a:pt x="4" y="61"/>
                    </a:lnTo>
                    <a:lnTo>
                      <a:pt x="5" y="61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6" name="Freeform 42"/>
              <p:cNvSpPr>
                <a:spLocks/>
              </p:cNvSpPr>
              <p:nvPr/>
            </p:nvSpPr>
            <p:spPr bwMode="auto">
              <a:xfrm>
                <a:off x="1203" y="2661"/>
                <a:ext cx="6" cy="15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2" y="4"/>
                  </a:cxn>
                  <a:cxn ang="0">
                    <a:pos x="2" y="3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1" y="6"/>
                  </a:cxn>
                  <a:cxn ang="0">
                    <a:pos x="2" y="6"/>
                  </a:cxn>
                </a:cxnLst>
                <a:rect l="0" t="0" r="r" b="b"/>
                <a:pathLst>
                  <a:path w="3" h="7">
                    <a:moveTo>
                      <a:pt x="2" y="6"/>
                    </a:moveTo>
                    <a:lnTo>
                      <a:pt x="2" y="4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2" y="6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1269" y="2133"/>
                <a:ext cx="35" cy="175"/>
              </a:xfrm>
              <a:custGeom>
                <a:avLst/>
                <a:gdLst/>
                <a:ahLst/>
                <a:cxnLst>
                  <a:cxn ang="0">
                    <a:pos x="7" y="85"/>
                  </a:cxn>
                  <a:cxn ang="0">
                    <a:pos x="13" y="85"/>
                  </a:cxn>
                  <a:cxn ang="0">
                    <a:pos x="16" y="76"/>
                  </a:cxn>
                  <a:cxn ang="0">
                    <a:pos x="16" y="66"/>
                  </a:cxn>
                  <a:cxn ang="0">
                    <a:pos x="16" y="56"/>
                  </a:cxn>
                  <a:cxn ang="0">
                    <a:pos x="16" y="45"/>
                  </a:cxn>
                  <a:cxn ang="0">
                    <a:pos x="15" y="34"/>
                  </a:cxn>
                  <a:cxn ang="0">
                    <a:pos x="15" y="24"/>
                  </a:cxn>
                  <a:cxn ang="0">
                    <a:pos x="15" y="13"/>
                  </a:cxn>
                  <a:cxn ang="0">
                    <a:pos x="17" y="3"/>
                  </a:cxn>
                  <a:cxn ang="0">
                    <a:pos x="16" y="2"/>
                  </a:cxn>
                  <a:cxn ang="0">
                    <a:pos x="15" y="2"/>
                  </a:cxn>
                  <a:cxn ang="0">
                    <a:pos x="14" y="1"/>
                  </a:cxn>
                  <a:cxn ang="0">
                    <a:pos x="12" y="1"/>
                  </a:cxn>
                  <a:cxn ang="0">
                    <a:pos x="11" y="0"/>
                  </a:cxn>
                  <a:cxn ang="0">
                    <a:pos x="10" y="0"/>
                  </a:cxn>
                  <a:cxn ang="0">
                    <a:pos x="7" y="7"/>
                  </a:cxn>
                  <a:cxn ang="0">
                    <a:pos x="5" y="14"/>
                  </a:cxn>
                  <a:cxn ang="0">
                    <a:pos x="3" y="22"/>
                  </a:cxn>
                  <a:cxn ang="0">
                    <a:pos x="2" y="29"/>
                  </a:cxn>
                  <a:cxn ang="0">
                    <a:pos x="1" y="37"/>
                  </a:cxn>
                  <a:cxn ang="0">
                    <a:pos x="0" y="45"/>
                  </a:cxn>
                  <a:cxn ang="0">
                    <a:pos x="0" y="52"/>
                  </a:cxn>
                  <a:cxn ang="0">
                    <a:pos x="0" y="60"/>
                  </a:cxn>
                  <a:cxn ang="0">
                    <a:pos x="1" y="61"/>
                  </a:cxn>
                  <a:cxn ang="0">
                    <a:pos x="1" y="62"/>
                  </a:cxn>
                  <a:cxn ang="0">
                    <a:pos x="2" y="64"/>
                  </a:cxn>
                  <a:cxn ang="0">
                    <a:pos x="4" y="65"/>
                  </a:cxn>
                  <a:cxn ang="0">
                    <a:pos x="3" y="84"/>
                  </a:cxn>
                  <a:cxn ang="0">
                    <a:pos x="4" y="84"/>
                  </a:cxn>
                  <a:cxn ang="0">
                    <a:pos x="5" y="84"/>
                  </a:cxn>
                  <a:cxn ang="0">
                    <a:pos x="6" y="84"/>
                  </a:cxn>
                  <a:cxn ang="0">
                    <a:pos x="7" y="85"/>
                  </a:cxn>
                </a:cxnLst>
                <a:rect l="0" t="0" r="r" b="b"/>
                <a:pathLst>
                  <a:path w="18" h="86">
                    <a:moveTo>
                      <a:pt x="7" y="85"/>
                    </a:moveTo>
                    <a:lnTo>
                      <a:pt x="13" y="85"/>
                    </a:lnTo>
                    <a:lnTo>
                      <a:pt x="16" y="76"/>
                    </a:lnTo>
                    <a:lnTo>
                      <a:pt x="16" y="66"/>
                    </a:lnTo>
                    <a:lnTo>
                      <a:pt x="16" y="56"/>
                    </a:lnTo>
                    <a:lnTo>
                      <a:pt x="16" y="45"/>
                    </a:lnTo>
                    <a:lnTo>
                      <a:pt x="15" y="34"/>
                    </a:lnTo>
                    <a:lnTo>
                      <a:pt x="15" y="24"/>
                    </a:lnTo>
                    <a:lnTo>
                      <a:pt x="15" y="13"/>
                    </a:lnTo>
                    <a:lnTo>
                      <a:pt x="17" y="3"/>
                    </a:lnTo>
                    <a:lnTo>
                      <a:pt x="16" y="2"/>
                    </a:lnTo>
                    <a:lnTo>
                      <a:pt x="15" y="2"/>
                    </a:lnTo>
                    <a:lnTo>
                      <a:pt x="14" y="1"/>
                    </a:lnTo>
                    <a:lnTo>
                      <a:pt x="12" y="1"/>
                    </a:lnTo>
                    <a:lnTo>
                      <a:pt x="11" y="0"/>
                    </a:lnTo>
                    <a:lnTo>
                      <a:pt x="10" y="0"/>
                    </a:lnTo>
                    <a:lnTo>
                      <a:pt x="7" y="7"/>
                    </a:lnTo>
                    <a:lnTo>
                      <a:pt x="5" y="14"/>
                    </a:lnTo>
                    <a:lnTo>
                      <a:pt x="3" y="22"/>
                    </a:lnTo>
                    <a:lnTo>
                      <a:pt x="2" y="29"/>
                    </a:lnTo>
                    <a:lnTo>
                      <a:pt x="1" y="37"/>
                    </a:lnTo>
                    <a:lnTo>
                      <a:pt x="0" y="45"/>
                    </a:lnTo>
                    <a:lnTo>
                      <a:pt x="0" y="52"/>
                    </a:lnTo>
                    <a:lnTo>
                      <a:pt x="0" y="60"/>
                    </a:lnTo>
                    <a:lnTo>
                      <a:pt x="1" y="61"/>
                    </a:lnTo>
                    <a:lnTo>
                      <a:pt x="1" y="62"/>
                    </a:lnTo>
                    <a:lnTo>
                      <a:pt x="2" y="64"/>
                    </a:lnTo>
                    <a:lnTo>
                      <a:pt x="4" y="65"/>
                    </a:lnTo>
                    <a:lnTo>
                      <a:pt x="3" y="84"/>
                    </a:lnTo>
                    <a:lnTo>
                      <a:pt x="4" y="84"/>
                    </a:lnTo>
                    <a:lnTo>
                      <a:pt x="5" y="84"/>
                    </a:lnTo>
                    <a:lnTo>
                      <a:pt x="6" y="84"/>
                    </a:lnTo>
                    <a:lnTo>
                      <a:pt x="7" y="85"/>
                    </a:lnTo>
                  </a:path>
                </a:pathLst>
              </a:custGeom>
              <a:solidFill>
                <a:srgbClr val="A0FFC0"/>
              </a:soli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068" name="Rectangle 44"/>
            <p:cNvSpPr>
              <a:spLocks noChangeArrowheads="1"/>
            </p:cNvSpPr>
            <p:nvPr/>
          </p:nvSpPr>
          <p:spPr bwMode="auto">
            <a:xfrm>
              <a:off x="5091" y="1593"/>
              <a:ext cx="1072" cy="4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8100" tIns="23812" rIns="38100" bIns="23812">
              <a:spAutoFit/>
            </a:bodyPr>
            <a:lstStyle/>
            <a:p>
              <a:pPr defTabSz="339725">
                <a:lnSpc>
                  <a:spcPct val="80000"/>
                </a:lnSpc>
              </a:pPr>
              <a:r>
                <a:rPr lang="fr-FR" sz="1100" i="1">
                  <a:solidFill>
                    <a:srgbClr val="C03050"/>
                  </a:solidFill>
                </a:rPr>
                <a:t>Les Hôpitaux</a:t>
              </a:r>
              <a:endParaRPr lang="fr-FR" sz="900" i="1">
                <a:solidFill>
                  <a:srgbClr val="C03050"/>
                </a:solidFill>
              </a:endParaRPr>
            </a:p>
            <a:p>
              <a:pPr defTabSz="339725">
                <a:lnSpc>
                  <a:spcPct val="80000"/>
                </a:lnSpc>
              </a:pPr>
              <a:r>
                <a:rPr lang="fr-FR" sz="1000" i="1">
                  <a:solidFill>
                    <a:srgbClr val="C03050"/>
                  </a:solidFill>
                </a:rPr>
                <a:t>Universitaires</a:t>
              </a:r>
              <a:endParaRPr lang="fr-FR" sz="900" i="1">
                <a:solidFill>
                  <a:srgbClr val="C03050"/>
                </a:solidFill>
              </a:endParaRPr>
            </a:p>
            <a:p>
              <a:pPr defTabSz="339725">
                <a:lnSpc>
                  <a:spcPct val="80000"/>
                </a:lnSpc>
              </a:pPr>
              <a:r>
                <a:rPr lang="fr-FR" sz="800" i="1">
                  <a:solidFill>
                    <a:srgbClr val="C03050"/>
                  </a:solidFill>
                </a:rPr>
                <a:t>de STRASBOURG</a:t>
              </a:r>
              <a:endParaRPr lang="fr-FR" sz="1800" i="1">
                <a:solidFill>
                  <a:srgbClr val="C0305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wipe dir="r"/>
  </p:transition>
  <p:txStyles>
    <p:titleStyle>
      <a:lvl1pPr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2pPr>
      <a:lvl3pPr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3pPr>
      <a:lvl4pPr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4pPr>
      <a:lvl5pPr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5pPr>
      <a:lvl6pPr marL="457200"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6pPr>
      <a:lvl7pPr marL="914400"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7pPr>
      <a:lvl8pPr marL="1371600"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8pPr>
      <a:lvl9pPr marL="1828800" algn="ctr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Futura" charset="0"/>
        </a:defRPr>
      </a:lvl9pPr>
    </p:titleStyle>
    <p:bodyStyle>
      <a:lvl1pPr marL="285750" indent="-2857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Clr>
          <a:schemeClr val="tx1"/>
        </a:buClr>
        <a:buSzPct val="56000"/>
        <a:buFont typeface="Monotype Sorts" pitchFamily="2" charset="2"/>
        <a:buChar char="t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SzPct val="76000"/>
        <a:buFont typeface="Symbol" pitchFamily="18" charset="2"/>
        <a:buChar char="·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SzPct val="76000"/>
        <a:buFont typeface="Symbol" pitchFamily="18" charset="2"/>
        <a:buChar char="-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Font typeface="Symbol" pitchFamily="18" charset="2"/>
        <a:buChar char="-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Font typeface="MT Extra" pitchFamily="18" charset="2"/>
        <a:buChar char=" 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Font typeface="MT Extra" pitchFamily="18" charset="2"/>
        <a:buChar char=" 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Font typeface="MT Extra" pitchFamily="18" charset="2"/>
        <a:buChar char=" 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Font typeface="MT Extra" pitchFamily="18" charset="2"/>
        <a:buChar char=" 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87000"/>
        </a:lnSpc>
        <a:spcBef>
          <a:spcPct val="30000"/>
        </a:spcBef>
        <a:spcAft>
          <a:spcPct val="0"/>
        </a:spcAft>
        <a:buFont typeface="MT Extra" pitchFamily="18" charset="2"/>
        <a:buChar char=" 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9563" y="2209800"/>
            <a:ext cx="8512175" cy="1143000"/>
          </a:xfrm>
        </p:spPr>
        <p:txBody>
          <a:bodyPr/>
          <a:lstStyle/>
          <a:p>
            <a:r>
              <a:rPr lang="fr-FR" sz="3200" dirty="0" smtClean="0">
                <a:solidFill>
                  <a:srgbClr val="000099"/>
                </a:solidFill>
              </a:rPr>
              <a:t>Certification </a:t>
            </a:r>
            <a:r>
              <a:rPr lang="fr-FR" sz="3200" dirty="0">
                <a:solidFill>
                  <a:srgbClr val="000099"/>
                </a:solidFill>
              </a:rPr>
              <a:t>des comptes</a:t>
            </a:r>
            <a:br>
              <a:rPr lang="fr-FR" sz="3200" dirty="0">
                <a:solidFill>
                  <a:srgbClr val="000099"/>
                </a:solidFill>
              </a:rPr>
            </a:br>
            <a:r>
              <a:rPr lang="fr-FR" sz="3200" dirty="0">
                <a:solidFill>
                  <a:srgbClr val="000099"/>
                </a:solidFill>
              </a:rPr>
              <a:t>point de vue d’un médecin de DIM</a:t>
            </a:r>
            <a:br>
              <a:rPr lang="fr-FR" sz="3200" dirty="0">
                <a:solidFill>
                  <a:srgbClr val="000099"/>
                </a:solidFill>
              </a:rPr>
            </a:br>
            <a:endParaRPr lang="fr-FR" sz="3200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812800" y="3886200"/>
            <a:ext cx="7670800" cy="1752600"/>
          </a:xfrm>
        </p:spPr>
        <p:txBody>
          <a:bodyPr/>
          <a:lstStyle/>
          <a:p>
            <a:pPr lvl="0"/>
            <a:r>
              <a:rPr lang="fr-FR" sz="2000" dirty="0"/>
              <a:t>Dr. Gabriel </a:t>
            </a:r>
            <a:r>
              <a:rPr lang="fr-FR" sz="2000" dirty="0" err="1"/>
              <a:t>Nisand</a:t>
            </a:r>
            <a:r>
              <a:rPr lang="fr-FR" sz="2000" dirty="0"/>
              <a:t> (hôpitaux Universitaires de Strasbourg</a:t>
            </a:r>
            <a:r>
              <a:rPr lang="fr-FR" sz="2000" dirty="0" smtClean="0"/>
              <a:t>)</a:t>
            </a:r>
          </a:p>
          <a:p>
            <a:pPr lvl="0"/>
            <a:r>
              <a:rPr lang="fr-FR" sz="2000" dirty="0" smtClean="0"/>
              <a:t>Collège </a:t>
            </a:r>
            <a:r>
              <a:rPr lang="fr-FR" sz="2000" smtClean="0"/>
              <a:t>des médecins de DIM de CHU</a:t>
            </a:r>
            <a:endParaRPr lang="fr-FR" sz="2000" dirty="0"/>
          </a:p>
          <a:p>
            <a:endParaRPr lang="fr-FR" dirty="0"/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5400"/>
            <a:ext cx="8737600" cy="32131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dirty="0" smtClean="0">
                <a:solidFill>
                  <a:srgbClr val="C00000"/>
                </a:solidFill>
                <a:latin typeface="Times New Roman" pitchFamily="-1" charset="0"/>
                <a:sym typeface="Wingdings" pitchFamily="2" charset="2"/>
              </a:rPr>
              <a:t> </a:t>
            </a:r>
            <a:r>
              <a:rPr lang="fr-FR" sz="2000" dirty="0" smtClean="0">
                <a:solidFill>
                  <a:srgbClr val="C00000"/>
                </a:solidFill>
                <a:latin typeface="Times New Roman" pitchFamily="-1" charset="0"/>
              </a:rPr>
              <a:t>mauvaise facturation </a:t>
            </a:r>
            <a:r>
              <a:rPr lang="fr-FR" sz="1800" dirty="0" smtClean="0">
                <a:solidFill>
                  <a:srgbClr val="C00000"/>
                </a:solidFill>
                <a:latin typeface="Times New Roman" pitchFamily="-1" charset="0"/>
              </a:rPr>
              <a:t>(sous, sur, non conforme, non étayée, tardive, trop coûteuse) </a:t>
            </a:r>
            <a:endParaRPr lang="fr-FR" sz="2000" dirty="0" smtClean="0">
              <a:solidFill>
                <a:srgbClr val="C00000"/>
              </a:solidFill>
              <a:latin typeface="Times New Roman" pitchFamily="-1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PIE, séjours contigus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Type de séjour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Étiquettes (d’un séjour précédent)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Facturation d’actes non réalisés, non tracés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Exhaustivité, qualité, rapidité du codage des actes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Problème de SI, de référentiel (CCAM, LPP, RPPS, </a:t>
            </a:r>
            <a:r>
              <a:rPr lang="fr-FR" sz="2000" b="0" dirty="0" err="1" smtClean="0">
                <a:latin typeface="Times New Roman" pitchFamily="-1" charset="0"/>
              </a:rPr>
              <a:t>INSc</a:t>
            </a:r>
            <a:r>
              <a:rPr lang="fr-FR" sz="2000" b="0" dirty="0" smtClean="0">
                <a:latin typeface="Times New Roman" pitchFamily="-1" charset="0"/>
              </a:rPr>
              <a:t>, UCD), d’interfaces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Codage des diagnostics, hiérarchisation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Tenue du dossier et traçabilité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MO, DMI, respect des recommandations HAS, horodatage et synchronisation, traçabilité 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>
              <a:latin typeface="Times New Roman" pitchFamily="-1" charset="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2600"/>
            <a:ext cx="7772400" cy="6604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dirty="0" smtClean="0">
                <a:solidFill>
                  <a:srgbClr val="000099"/>
                </a:solidFill>
                <a:latin typeface="Times New Roman" pitchFamily="-1" charset="0"/>
              </a:rPr>
              <a:t>Cartographie des risques et DIM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5400"/>
            <a:ext cx="8737600" cy="32131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Le </a:t>
            </a:r>
            <a:r>
              <a:rPr lang="fr-FR" sz="2000" b="0" dirty="0">
                <a:latin typeface="Times New Roman" pitchFamily="-1" charset="0"/>
              </a:rPr>
              <a:t>contrôle interne est un projet transversal long et chronophage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Les </a:t>
            </a:r>
            <a:r>
              <a:rPr lang="fr-FR" sz="2000" b="0" dirty="0">
                <a:latin typeface="Times New Roman" pitchFamily="-1" charset="0"/>
              </a:rPr>
              <a:t>délais nécessaires dans la mise à niveau de certains comptes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 	Nécessité d’une vision claire et précise du rôle des acteurs, des compétences à réunir, changement fréquent des intervenants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Nécessité d’un travail d’équipe pluridisciplinaire sans conflit de pouvoir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</a:t>
            </a:r>
            <a:r>
              <a:rPr lang="fr-FR" sz="2000" b="0" dirty="0">
                <a:latin typeface="Times New Roman" pitchFamily="-1" charset="0"/>
              </a:rPr>
              <a:t>	Bien déterminer les moyens humains et matériels nécessaires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Risque </a:t>
            </a:r>
            <a:r>
              <a:rPr lang="fr-FR" sz="2000" b="0" dirty="0">
                <a:latin typeface="Times New Roman" pitchFamily="-1" charset="0"/>
              </a:rPr>
              <a:t>d’impossibilité pour les référents d’y consacrer le temps nécessaire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Risque </a:t>
            </a:r>
            <a:r>
              <a:rPr lang="fr-FR" sz="2000" b="0" dirty="0">
                <a:latin typeface="Times New Roman" pitchFamily="-1" charset="0"/>
              </a:rPr>
              <a:t>d’une faible </a:t>
            </a:r>
            <a:r>
              <a:rPr lang="fr-FR" sz="2000" b="0" dirty="0" smtClean="0">
                <a:latin typeface="Times New Roman" pitchFamily="-1" charset="0"/>
              </a:rPr>
              <a:t>adhésion, voire d’un rejet des services de la démarche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84200"/>
            <a:ext cx="7772400" cy="6604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smtClean="0">
                <a:solidFill>
                  <a:srgbClr val="000099"/>
                </a:solidFill>
                <a:latin typeface="Times New Roman" pitchFamily="-1" charset="0"/>
              </a:rPr>
              <a:t>Projet à risque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3600">
                <a:solidFill>
                  <a:srgbClr val="000099"/>
                </a:solidFill>
                <a:latin typeface="Times New Roman" pitchFamily="-1" charset="0"/>
              </a:rPr>
              <a:t>Conclusion</a:t>
            </a:r>
            <a:endParaRPr lang="fr-FR">
              <a:latin typeface="Times New Roman" pitchFamily="-1" charset="0"/>
            </a:endParaRP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" y="1562100"/>
            <a:ext cx="8636000" cy="41148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r>
              <a:rPr lang="fr-FR" dirty="0" smtClean="0">
                <a:latin typeface="Times New Roman" pitchFamily="-1" charset="0"/>
              </a:rPr>
              <a:t>Opportunité pour les hôpitaux qui perdent des moyens par une adaptation incomplète aux nouvelles règles d’obtention des moyens</a:t>
            </a: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r>
              <a:rPr lang="fr-FR" dirty="0" smtClean="0">
                <a:latin typeface="Times New Roman" pitchFamily="-1" charset="0"/>
              </a:rPr>
              <a:t>Cela nous oblige à structurer en démarche projet systématique des actions d’amélioration qui relevaient avant d’opportunités ou de découvertes fortuites </a:t>
            </a: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r>
              <a:rPr lang="fr-FR" dirty="0" smtClean="0">
                <a:latin typeface="Times New Roman" pitchFamily="-1" charset="0"/>
              </a:rPr>
              <a:t>Méthode pour renforcer nos actions T2A dont certaines exigences sont partagées avec FIDES, le contrôle AM</a:t>
            </a: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r>
              <a:rPr lang="fr-FR" dirty="0" smtClean="0">
                <a:latin typeface="Times New Roman" pitchFamily="-1" charset="0"/>
              </a:rPr>
              <a:t>Démarche en profondeur et remise à plat de tous nos </a:t>
            </a:r>
            <a:r>
              <a:rPr lang="fr-FR" dirty="0" err="1" smtClean="0">
                <a:latin typeface="Times New Roman" pitchFamily="-1" charset="0"/>
              </a:rPr>
              <a:t>process</a:t>
            </a:r>
            <a:r>
              <a:rPr lang="fr-FR" dirty="0" smtClean="0">
                <a:latin typeface="Times New Roman" pitchFamily="-1" charset="0"/>
              </a:rPr>
              <a:t> (entrée, sortie, SI, organisation des recueils, complétude, contrôles)</a:t>
            </a: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r>
              <a:rPr lang="fr-FR" dirty="0" smtClean="0">
                <a:latin typeface="Times New Roman" pitchFamily="-1" charset="0"/>
              </a:rPr>
              <a:t>Sensibilisation, formation, responsabilisation des acteurs</a:t>
            </a: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r>
              <a:rPr lang="fr-FR" dirty="0" smtClean="0">
                <a:latin typeface="Times New Roman" pitchFamily="-1" charset="0"/>
              </a:rPr>
              <a:t>TEMPS et RESSOURCES pour mener cela à bien</a:t>
            </a: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endParaRPr lang="fr-FR" dirty="0" smtClean="0">
              <a:latin typeface="Times New Roman" pitchFamily="-1" charset="0"/>
            </a:endParaRPr>
          </a:p>
          <a:p>
            <a:pPr algn="just">
              <a:buClr>
                <a:srgbClr val="000099"/>
              </a:buClr>
              <a:buFont typeface="Monotype Sorts" pitchFamily="2" charset="2"/>
              <a:buChar char="l"/>
            </a:pPr>
            <a:endParaRPr lang="fr-FR" dirty="0"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610600" cy="1143000"/>
          </a:xfrm>
          <a:noFill/>
          <a:ln w="12700">
            <a:miter lim="800000"/>
            <a:headEnd/>
            <a:tailEnd/>
          </a:ln>
        </p:spPr>
        <p:txBody>
          <a:bodyPr vert="horz" wrap="square" lIns="0" tIns="38100" rIns="0" bIns="38100" numCol="1" anchor="ctr" anchorCtr="0" compatLnSpc="1">
            <a:prstTxWarp prst="textNoShape">
              <a:avLst/>
            </a:prstTxWarp>
          </a:bodyPr>
          <a:lstStyle/>
          <a:p>
            <a:r>
              <a:rPr lang="fr-FR" sz="2800" b="0" dirty="0" smtClean="0">
                <a:solidFill>
                  <a:srgbClr val="000099"/>
                </a:solidFill>
                <a:latin typeface="Arial" charset="0"/>
              </a:rPr>
              <a:t>Compréhension des enjeux</a:t>
            </a:r>
            <a:endParaRPr lang="fr-FR" sz="36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 w="12700">
            <a:miter lim="800000"/>
            <a:headEnd/>
            <a:tailEnd/>
          </a:ln>
        </p:spPr>
        <p:txBody>
          <a:bodyPr vert="horz" wrap="square" lIns="0" tIns="38100" rIns="0" bIns="38100" numCol="1" anchor="t" anchorCtr="0" compatLnSpc="1">
            <a:prstTxWarp prst="textNoShape">
              <a:avLst/>
            </a:prstTxWarp>
          </a:bodyPr>
          <a:lstStyle/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Arial" charset="0"/>
              </a:rPr>
              <a:t>La comptabilité permet de mieux connaître, mieux gérer, mieux préserver le patrimoine matériel et immatériel d’un établissement et donc les finances publiques dans leur ensemble</a:t>
            </a: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endParaRPr lang="fr-FR" b="0" dirty="0" smtClean="0">
              <a:latin typeface="Arial" charset="0"/>
            </a:endParaRP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Arial" charset="0"/>
              </a:rPr>
              <a:t>Elle permet de guider les décisions et l’évaluation de ces dernières avec certitude</a:t>
            </a: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endParaRPr lang="fr-FR" b="0" dirty="0" smtClean="0">
              <a:latin typeface="Arial" charset="0"/>
            </a:endParaRP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Arial" charset="0"/>
              </a:rPr>
              <a:t>C’est une source d’information claire et pertinente pour la Direction, le conseil de surveillance, l’ARS, l’AM, l’état et (financeurs, fournisseurs, créanciers publics, salariés, banques, …)</a:t>
            </a:r>
          </a:p>
          <a:p>
            <a:pPr marL="342900" indent="-342900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endParaRPr lang="fr-FR" b="0" dirty="0" smtClean="0"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 w="12700">
            <a:miter lim="800000"/>
            <a:headEnd/>
            <a:tailEnd/>
          </a:ln>
        </p:spPr>
        <p:txBody>
          <a:bodyPr vert="horz" wrap="square" lIns="0" tIns="38100" rIns="0" bIns="38100" numCol="1" anchor="t" anchorCtr="0" compatLnSpc="1">
            <a:prstTxWarp prst="textNoShape">
              <a:avLst/>
            </a:prstTxWarp>
          </a:bodyPr>
          <a:lstStyle/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Arial" charset="0"/>
              </a:rPr>
              <a:t>La fiabilisation des comptes améliore la gestion, le pilotage et de ce fait la performance</a:t>
            </a: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endParaRPr lang="fr-FR" b="0" dirty="0" smtClean="0">
              <a:latin typeface="Arial" charset="0"/>
            </a:endParaRP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Arial" charset="0"/>
              </a:rPr>
              <a:t>Le contrôle interne est un attribut d’une gestion responsable avec prise de conscience des risques. Il est un objectif en soi, et un pré-requis de la certification</a:t>
            </a:r>
          </a:p>
          <a:p>
            <a:pPr marL="342900" indent="-342900" algn="just">
              <a:buClr>
                <a:schemeClr val="hlink"/>
              </a:buClr>
              <a:buSzPct val="50000"/>
              <a:buNone/>
            </a:pPr>
            <a:endParaRPr lang="fr-FR" b="0" dirty="0" smtClean="0">
              <a:latin typeface="Arial" charset="0"/>
            </a:endParaRPr>
          </a:p>
          <a:p>
            <a:pPr marL="342900" indent="-342900" algn="just">
              <a:buClr>
                <a:schemeClr val="hlink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Arial" charset="0"/>
              </a:rPr>
              <a:t>La certification des comptes est inscrite dans la loi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58800" y="490538"/>
            <a:ext cx="8229600" cy="715962"/>
          </a:xfrm>
        </p:spPr>
        <p:txBody>
          <a:bodyPr/>
          <a:lstStyle/>
          <a:p>
            <a:pPr lvl="0"/>
            <a:r>
              <a:rPr lang="fr-FR" sz="2800" b="0" dirty="0">
                <a:solidFill>
                  <a:srgbClr val="000099"/>
                </a:solidFill>
                <a:latin typeface="Arial" charset="0"/>
              </a:rPr>
              <a:t>Compréhension des enjeux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765300"/>
            <a:ext cx="8737600" cy="41148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b="0" dirty="0" smtClean="0">
                <a:latin typeface="Times New Roman" pitchFamily="-1" charset="0"/>
              </a:rPr>
              <a:t>« Régularité, sincérité, image fidèle du résultat de la gestion »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Réalité (les événements se sont produits et se rattachent à l’entité)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Exhaustivité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Exactitude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Rattachement au bon exercice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Bonne imputation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Régularité (conformité aux lois traçabilité et justificatifs)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b="0" dirty="0" smtClean="0">
                <a:latin typeface="Times New Roman" pitchFamily="-1" charset="0"/>
              </a:rPr>
              <a:t>Sincérité</a:t>
            </a:r>
          </a:p>
          <a:p>
            <a:pPr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b="0" dirty="0">
              <a:latin typeface="Times New Roman" pitchFamily="-1" charset="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95300"/>
            <a:ext cx="7772400" cy="635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dirty="0" smtClean="0">
                <a:solidFill>
                  <a:srgbClr val="000099"/>
                </a:solidFill>
                <a:latin typeface="Times New Roman" pitchFamily="-1" charset="0"/>
              </a:rPr>
              <a:t>Principes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447800"/>
            <a:ext cx="8737600" cy="41148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Démarche : itérative, long terme, vertueuse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sz="2000" b="0" dirty="0" smtClean="0">
                <a:latin typeface="Times New Roman" pitchFamily="-1" charset="0"/>
              </a:rPr>
              <a:t>Préconisations générales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sz="2000" b="0" dirty="0" smtClean="0">
                <a:latin typeface="Times New Roman" pitchFamily="-1" charset="0"/>
              </a:rPr>
              <a:t>Plan d’action sur la fiabilisation des états financiers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sz="2000" b="0" dirty="0" smtClean="0">
                <a:latin typeface="Times New Roman" pitchFamily="-1" charset="0"/>
              </a:rPr>
              <a:t>Déploiement d’un dispositif contrôle interne et de maîtrise des risques comptables et financiers (organisé, documenté, tracé, évalué, en lien avec contrôle de gestion)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r>
              <a:rPr lang="fr-FR" sz="2000" b="0" dirty="0" smtClean="0">
                <a:latin typeface="Times New Roman" pitchFamily="-1" charset="0"/>
              </a:rPr>
              <a:t>Documentation (descriptions, procédures, trace des actions, …). Les procédures doivent être formalisées, documentées, connues et aboutir à une harmonisation des pratiques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>
              <a:latin typeface="Times New Roman" pitchFamily="-1" charset="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44500"/>
            <a:ext cx="7772400" cy="6350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dirty="0" smtClean="0">
                <a:solidFill>
                  <a:srgbClr val="000099"/>
                </a:solidFill>
                <a:latin typeface="Times New Roman" pitchFamily="-1" charset="0"/>
              </a:rPr>
              <a:t>Méthode de préparation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447800"/>
            <a:ext cx="8737600" cy="41148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5 niveaux : Cycles, processus, procédures, tâches , opérations comptables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6 cycles : personnel, immobilisations,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-1" charset="0"/>
              </a:rPr>
              <a:t>recettes ou produits</a:t>
            </a:r>
            <a:r>
              <a:rPr lang="fr-FR" sz="2000" b="0" dirty="0" smtClean="0">
                <a:latin typeface="Times New Roman" pitchFamily="-1" charset="0"/>
              </a:rPr>
              <a:t>, achats, endettement ou trésorerie, fonds déposés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La méthode d’audit permet :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L’identification des processus les plus à risque avec une </a:t>
            </a:r>
            <a:r>
              <a:rPr lang="fr-FR" sz="2000" u="sng" dirty="0" smtClean="0">
                <a:solidFill>
                  <a:srgbClr val="FF0000"/>
                </a:solidFill>
                <a:latin typeface="Times New Roman" pitchFamily="-1" charset="0"/>
              </a:rPr>
              <a:t>cartographie des risques par processus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-1" charset="0"/>
              </a:rPr>
              <a:t> </a:t>
            </a:r>
            <a:r>
              <a:rPr lang="fr-FR" sz="2000" b="0" dirty="0" smtClean="0">
                <a:latin typeface="Times New Roman" pitchFamily="-1" charset="0"/>
              </a:rPr>
              <a:t>(qui permet d’Identifier les points de fragilité des SI)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Les risques sont évalués selon :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La probabilité de survenance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-	Les impacts sur les comptes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Un plan d’action est formalisé avec des échéances réalistes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Suivi du plan d’action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>
              <a:latin typeface="Times New Roman" pitchFamily="-1" charset="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44500"/>
            <a:ext cx="7772400" cy="6096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dirty="0" smtClean="0">
                <a:solidFill>
                  <a:srgbClr val="000099"/>
                </a:solidFill>
                <a:latin typeface="Times New Roman" pitchFamily="-1" charset="0"/>
              </a:rPr>
              <a:t>Méthode contrôle interne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À l’issue de la démarche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9300" cy="4525963"/>
          </a:xfrm>
        </p:spPr>
        <p:txBody>
          <a:bodyPr/>
          <a:lstStyle/>
          <a:p>
            <a:pPr>
              <a:buNone/>
            </a:pPr>
            <a:r>
              <a:rPr lang="fr-FR" sz="2000" dirty="0" smtClean="0"/>
              <a:t>Le certificateur exprime son opinion</a:t>
            </a:r>
          </a:p>
          <a:p>
            <a:pPr>
              <a:buNone/>
            </a:pPr>
            <a:r>
              <a:rPr lang="fr-FR" sz="1800" b="0" dirty="0" smtClean="0"/>
              <a:t>« Les comptes annuels sont réguliers, sincères et donnent une image fidèle »</a:t>
            </a:r>
          </a:p>
          <a:p>
            <a:pPr>
              <a:buNone/>
            </a:pPr>
            <a:endParaRPr lang="fr-FR" sz="1800" b="0" dirty="0" smtClean="0"/>
          </a:p>
          <a:p>
            <a:pPr>
              <a:buNone/>
            </a:pPr>
            <a:r>
              <a:rPr lang="fr-FR" sz="1800" b="0" dirty="0" smtClean="0"/>
              <a:t>Ou 	- Certification avec réserves</a:t>
            </a:r>
          </a:p>
          <a:p>
            <a:pPr>
              <a:buNone/>
            </a:pPr>
            <a:r>
              <a:rPr lang="fr-FR" sz="1800" b="0" dirty="0" smtClean="0"/>
              <a:t>		- Refus de la certification des comptes</a:t>
            </a:r>
          </a:p>
          <a:p>
            <a:pPr>
              <a:buNone/>
            </a:pPr>
            <a:r>
              <a:rPr lang="fr-FR" sz="1800" b="0" dirty="0" smtClean="0"/>
              <a:t>		- Impossibilité de certifier</a:t>
            </a:r>
          </a:p>
          <a:p>
            <a:pPr>
              <a:buNone/>
            </a:pPr>
            <a:endParaRPr lang="fr-FR" sz="1800" b="0" dirty="0" smtClean="0"/>
          </a:p>
          <a:p>
            <a:pPr>
              <a:buNone/>
            </a:pPr>
            <a:r>
              <a:rPr lang="fr-FR" sz="2000" dirty="0" smtClean="0"/>
              <a:t>Compte-tenu de la masse des opérations, le certificateur ne vérifie pas tout (limites de la confidentialité médicale). Sa mission est d’analyser et d’évaluer avec une approche par les risques :</a:t>
            </a:r>
          </a:p>
          <a:p>
            <a:pPr>
              <a:buNone/>
            </a:pPr>
            <a:r>
              <a:rPr lang="fr-FR" dirty="0" smtClean="0"/>
              <a:t>		</a:t>
            </a:r>
            <a:r>
              <a:rPr lang="fr-FR" sz="2000" b="0" dirty="0" smtClean="0"/>
              <a:t>- Les organisations</a:t>
            </a:r>
          </a:p>
          <a:p>
            <a:pPr>
              <a:buNone/>
            </a:pPr>
            <a:r>
              <a:rPr lang="fr-FR" sz="2000" b="0" dirty="0" smtClean="0"/>
              <a:t>		- Les méthodes</a:t>
            </a:r>
          </a:p>
          <a:p>
            <a:pPr>
              <a:buNone/>
            </a:pPr>
            <a:r>
              <a:rPr lang="fr-FR" sz="2000" b="0" dirty="0" smtClean="0"/>
              <a:t>		- Les systèmes d’information</a:t>
            </a:r>
          </a:p>
          <a:p>
            <a:pPr>
              <a:buNone/>
            </a:pPr>
            <a:r>
              <a:rPr lang="fr-FR" sz="2000" b="0" dirty="0" smtClean="0"/>
              <a:t>		- Les processus et les dispositifs de contrôle mis en place</a:t>
            </a:r>
            <a:endParaRPr lang="fr-FR" sz="2000" b="0" dirty="0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752600"/>
            <a:ext cx="8737600" cy="32131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Recettes et produits (T2A) sont issus de la « facturation médicale » , du PMSI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Système d’information, informatisation de la production des soins, paramétrage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Participation à la gestion du fichier commun de structure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Rôle important dans la politique d’</a:t>
            </a:r>
            <a:r>
              <a:rPr lang="fr-FR" sz="2000" b="0" dirty="0" err="1" smtClean="0">
                <a:latin typeface="Times New Roman" pitchFamily="-1" charset="0"/>
              </a:rPr>
              <a:t>identito</a:t>
            </a:r>
            <a:r>
              <a:rPr lang="fr-FR" sz="2000" b="0" dirty="0" smtClean="0">
                <a:latin typeface="Times New Roman" pitchFamily="-1" charset="0"/>
              </a:rPr>
              <a:t>-vigilance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Contrôles internes, évaluations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Organisation des processus (admission, identification, recueils des actes, des diagnostics, des molécules onéreuses, des DMI, des IGS, tenue du dossier, sortie,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>
                <a:latin typeface="Times New Roman" pitchFamily="-1" charset="0"/>
              </a:rPr>
              <a:t>C</a:t>
            </a:r>
            <a:r>
              <a:rPr lang="fr-FR" sz="2000" b="0" dirty="0" smtClean="0">
                <a:latin typeface="Times New Roman" pitchFamily="-1" charset="0"/>
              </a:rPr>
              <a:t>onfidentialité des données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>
              <a:latin typeface="Times New Roman" pitchFamily="-1" charset="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2600"/>
            <a:ext cx="7772400" cy="6604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dirty="0" smtClean="0">
                <a:solidFill>
                  <a:srgbClr val="000099"/>
                </a:solidFill>
                <a:latin typeface="Times New Roman" pitchFamily="-1" charset="0"/>
              </a:rPr>
              <a:t>Place du DIM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5400"/>
            <a:ext cx="8737600" cy="3213100"/>
          </a:xfrm>
          <a:noFill/>
          <a:ln w="12700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r>
              <a:rPr lang="fr-FR" sz="2000" b="0" dirty="0" smtClean="0">
                <a:latin typeface="Times New Roman" pitchFamily="-1" charset="0"/>
              </a:rPr>
              <a:t>Cycle produits :</a:t>
            </a: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None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 smtClean="0">
              <a:latin typeface="Times New Roman" pitchFamily="-1" charset="0"/>
            </a:endParaRPr>
          </a:p>
          <a:p>
            <a:pPr>
              <a:lnSpc>
                <a:spcPct val="120000"/>
              </a:lnSpc>
              <a:spcBef>
                <a:spcPct val="60000"/>
              </a:spcBef>
              <a:buClr>
                <a:schemeClr val="tx2"/>
              </a:buClr>
              <a:buSzPct val="50000"/>
              <a:buFont typeface="Monotype Sorts" pitchFamily="2" charset="2"/>
              <a:buChar char="l"/>
            </a:pPr>
            <a:endParaRPr lang="fr-FR" sz="2000" b="0" dirty="0">
              <a:latin typeface="Times New Roman" pitchFamily="-1" charset="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2600"/>
            <a:ext cx="7772400" cy="660400"/>
          </a:xfr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fr-FR" sz="3600" dirty="0" smtClean="0">
                <a:solidFill>
                  <a:srgbClr val="000099"/>
                </a:solidFill>
                <a:latin typeface="Times New Roman" pitchFamily="-1" charset="0"/>
              </a:rPr>
              <a:t>Cartographie des risques et DIM</a:t>
            </a:r>
            <a:endParaRPr lang="fr-FR" sz="3600" dirty="0">
              <a:solidFill>
                <a:srgbClr val="000099"/>
              </a:solidFill>
              <a:latin typeface="Times New Roman" pitchFamily="-1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41300" y="1866899"/>
          <a:ext cx="8674100" cy="2599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8525"/>
                <a:gridCol w="2168525"/>
                <a:gridCol w="2168525"/>
                <a:gridCol w="2168525"/>
              </a:tblGrid>
              <a:tr h="8930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Processus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Procédure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Tâche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risque</a:t>
                      </a:r>
                      <a:endParaRPr lang="fr-FR" dirty="0"/>
                    </a:p>
                  </a:txBody>
                  <a:tcPr/>
                </a:tc>
              </a:tr>
              <a:tr h="517404">
                <a:tc>
                  <a:txBody>
                    <a:bodyPr/>
                    <a:lstStyle/>
                    <a:p>
                      <a:r>
                        <a:rPr lang="fr-FR" dirty="0" smtClean="0"/>
                        <a:t>produit</a:t>
                      </a:r>
                      <a:r>
                        <a:rPr lang="fr-FR" baseline="0" dirty="0" smtClean="0"/>
                        <a:t> de l’activité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Accueil patient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identification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erreurs</a:t>
                      </a:r>
                      <a:endParaRPr lang="fr-FR" dirty="0"/>
                    </a:p>
                  </a:txBody>
                  <a:tcPr/>
                </a:tc>
              </a:tr>
              <a:tr h="5174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PIE, urgences, soins urgents, AME, soins non AM, 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98100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981001">
      <a:majorFont>
        <a:latin typeface="Futura"/>
        <a:ea typeface=""/>
        <a:cs typeface=""/>
      </a:majorFont>
      <a:minorFont>
        <a:latin typeface="Futu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" charset="0"/>
          </a:defRPr>
        </a:defPPr>
      </a:lstStyle>
    </a:lnDef>
  </a:objectDefaults>
  <a:extraClrSchemeLst>
    <a:extraClrScheme>
      <a:clrScheme name="98100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81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8100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8100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8100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8100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8100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1490589261</TotalTime>
  <Pages>2</Pages>
  <Words>569</Words>
  <Application>Microsoft PowerPoint 4.0</Application>
  <PresentationFormat>Affichage à l'écran (4:3)</PresentationFormat>
  <Paragraphs>112</Paragraphs>
  <Slides>12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981001</vt:lpstr>
      <vt:lpstr>Certification des comptes point de vue d’un médecin de DIM </vt:lpstr>
      <vt:lpstr>Compréhension des enjeux</vt:lpstr>
      <vt:lpstr>Compréhension des enjeux</vt:lpstr>
      <vt:lpstr>Principes</vt:lpstr>
      <vt:lpstr>Méthode de préparation</vt:lpstr>
      <vt:lpstr>Méthode contrôle interne</vt:lpstr>
      <vt:lpstr>À l’issue de la démarche</vt:lpstr>
      <vt:lpstr>Place du DIM</vt:lpstr>
      <vt:lpstr>Cartographie des risques et DIM</vt:lpstr>
      <vt:lpstr>Cartographie des risques et DIM</vt:lpstr>
      <vt:lpstr>Projet à risque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subject/>
  <dc:creator>ISR</dc:creator>
  <cp:keywords/>
  <dc:description/>
  <cp:lastModifiedBy>NISANDG</cp:lastModifiedBy>
  <cp:revision>1346190424</cp:revision>
  <cp:lastPrinted>2003-04-30T15:24:13Z</cp:lastPrinted>
  <dcterms:created xsi:type="dcterms:W3CDTF">1996-05-02T16:45:50Z</dcterms:created>
  <dcterms:modified xsi:type="dcterms:W3CDTF">2012-05-22T18:37:14Z</dcterms:modified>
</cp:coreProperties>
</file>