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31"/>
  </p:notesMasterIdLst>
  <p:sldIdLst>
    <p:sldId id="298" r:id="rId5"/>
    <p:sldId id="385" r:id="rId6"/>
    <p:sldId id="299" r:id="rId7"/>
    <p:sldId id="300" r:id="rId8"/>
    <p:sldId id="366" r:id="rId9"/>
    <p:sldId id="302" r:id="rId10"/>
    <p:sldId id="301" r:id="rId11"/>
    <p:sldId id="303" r:id="rId12"/>
    <p:sldId id="367" r:id="rId13"/>
    <p:sldId id="368" r:id="rId14"/>
    <p:sldId id="369" r:id="rId15"/>
    <p:sldId id="370" r:id="rId16"/>
    <p:sldId id="371" r:id="rId17"/>
    <p:sldId id="372" r:id="rId18"/>
    <p:sldId id="373" r:id="rId19"/>
    <p:sldId id="374" r:id="rId20"/>
    <p:sldId id="375" r:id="rId21"/>
    <p:sldId id="376" r:id="rId22"/>
    <p:sldId id="377" r:id="rId23"/>
    <p:sldId id="378" r:id="rId24"/>
    <p:sldId id="379" r:id="rId25"/>
    <p:sldId id="380" r:id="rId26"/>
    <p:sldId id="381" r:id="rId27"/>
    <p:sldId id="382" r:id="rId28"/>
    <p:sldId id="383" r:id="rId29"/>
    <p:sldId id="384" r:id="rId30"/>
  </p:sldIdLst>
  <p:sldSz cx="12192000" cy="6858000"/>
  <p:notesSz cx="12192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4" d="100"/>
          <a:sy n="54" d="100"/>
        </p:scale>
        <p:origin x="2742" y="1194"/>
      </p:cViewPr>
      <p:guideLst>
        <p:guide orient="horz" pos="2880"/>
        <p:guide pos="2160"/>
      </p:guideLst>
    </p:cSldViewPr>
  </p:slideViewPr>
  <p:notesTextViewPr>
    <p:cViewPr>
      <p:scale>
        <a:sx n="1" d="1"/>
        <a:sy n="1" d="1"/>
      </p:scale>
      <p:origin x="0" y="0"/>
    </p:cViewPr>
  </p:notesTextViewPr>
  <p:sorterViewPr>
    <p:cViewPr>
      <p:scale>
        <a:sx n="100" d="100"/>
        <a:sy n="100" d="100"/>
      </p:scale>
      <p:origin x="0" y="-5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EL Xavier" userId="106a5ed4-abaa-439b-96c5-9af38dd086ff" providerId="ADAL" clId="{3DCA0F9B-0209-4CB9-BE72-D83E5FFA3215}"/>
    <pc:docChg chg="undo redo custSel modSld">
      <pc:chgData name="MOREL Xavier" userId="106a5ed4-abaa-439b-96c5-9af38dd086ff" providerId="ADAL" clId="{3DCA0F9B-0209-4CB9-BE72-D83E5FFA3215}" dt="2024-06-11T07:09:13.257" v="1499" actId="20577"/>
      <pc:docMkLst>
        <pc:docMk/>
      </pc:docMkLst>
      <pc:sldChg chg="modSp mod">
        <pc:chgData name="MOREL Xavier" userId="106a5ed4-abaa-439b-96c5-9af38dd086ff" providerId="ADAL" clId="{3DCA0F9B-0209-4CB9-BE72-D83E5FFA3215}" dt="2024-06-11T06:33:47.749" v="702" actId="122"/>
        <pc:sldMkLst>
          <pc:docMk/>
          <pc:sldMk cId="0" sldId="301"/>
        </pc:sldMkLst>
        <pc:graphicFrameChg chg="modGraphic">
          <ac:chgData name="MOREL Xavier" userId="106a5ed4-abaa-439b-96c5-9af38dd086ff" providerId="ADAL" clId="{3DCA0F9B-0209-4CB9-BE72-D83E5FFA3215}" dt="2024-06-11T06:33:47.749" v="702" actId="122"/>
          <ac:graphicFrameMkLst>
            <pc:docMk/>
            <pc:sldMk cId="0" sldId="301"/>
            <ac:graphicFrameMk id="11" creationId="{08B0F4AE-F5A8-B78E-DCF5-CF7626767D4E}"/>
          </ac:graphicFrameMkLst>
        </pc:graphicFrameChg>
      </pc:sldChg>
      <pc:sldChg chg="modSp mod">
        <pc:chgData name="MOREL Xavier" userId="106a5ed4-abaa-439b-96c5-9af38dd086ff" providerId="ADAL" clId="{3DCA0F9B-0209-4CB9-BE72-D83E5FFA3215}" dt="2024-06-11T06:02:52.440" v="701" actId="20577"/>
        <pc:sldMkLst>
          <pc:docMk/>
          <pc:sldMk cId="186964484" sldId="302"/>
        </pc:sldMkLst>
        <pc:spChg chg="mod">
          <ac:chgData name="MOREL Xavier" userId="106a5ed4-abaa-439b-96c5-9af38dd086ff" providerId="ADAL" clId="{3DCA0F9B-0209-4CB9-BE72-D83E5FFA3215}" dt="2024-06-11T06:02:52.440" v="701" actId="20577"/>
          <ac:spMkLst>
            <pc:docMk/>
            <pc:sldMk cId="186964484" sldId="302"/>
            <ac:spMk id="5" creationId="{E16D8155-49BE-4796-B82F-DF65F1A5DD33}"/>
          </ac:spMkLst>
        </pc:spChg>
      </pc:sldChg>
      <pc:sldChg chg="modSp mod">
        <pc:chgData name="MOREL Xavier" userId="106a5ed4-abaa-439b-96c5-9af38dd086ff" providerId="ADAL" clId="{3DCA0F9B-0209-4CB9-BE72-D83E5FFA3215}" dt="2024-06-11T06:34:52.041" v="703" actId="1076"/>
        <pc:sldMkLst>
          <pc:docMk/>
          <pc:sldMk cId="1894759281" sldId="303"/>
        </pc:sldMkLst>
        <pc:spChg chg="mod">
          <ac:chgData name="MOREL Xavier" userId="106a5ed4-abaa-439b-96c5-9af38dd086ff" providerId="ADAL" clId="{3DCA0F9B-0209-4CB9-BE72-D83E5FFA3215}" dt="2024-06-11T06:34:52.041" v="703" actId="1076"/>
          <ac:spMkLst>
            <pc:docMk/>
            <pc:sldMk cId="1894759281" sldId="303"/>
            <ac:spMk id="3" creationId="{095899FB-344D-A890-469F-63A93595C68F}"/>
          </ac:spMkLst>
        </pc:spChg>
      </pc:sldChg>
      <pc:sldChg chg="modSp mod">
        <pc:chgData name="MOREL Xavier" userId="106a5ed4-abaa-439b-96c5-9af38dd086ff" providerId="ADAL" clId="{3DCA0F9B-0209-4CB9-BE72-D83E5FFA3215}" dt="2024-06-11T05:56:28.893" v="632" actId="20577"/>
        <pc:sldMkLst>
          <pc:docMk/>
          <pc:sldMk cId="0" sldId="366"/>
        </pc:sldMkLst>
        <pc:spChg chg="mod">
          <ac:chgData name="MOREL Xavier" userId="106a5ed4-abaa-439b-96c5-9af38dd086ff" providerId="ADAL" clId="{3DCA0F9B-0209-4CB9-BE72-D83E5FFA3215}" dt="2024-06-11T05:55:47.724" v="558" actId="1076"/>
          <ac:spMkLst>
            <pc:docMk/>
            <pc:sldMk cId="0" sldId="366"/>
            <ac:spMk id="4" creationId="{00000000-0000-0000-0000-000000000000}"/>
          </ac:spMkLst>
        </pc:spChg>
        <pc:graphicFrameChg chg="mod modGraphic">
          <ac:chgData name="MOREL Xavier" userId="106a5ed4-abaa-439b-96c5-9af38dd086ff" providerId="ADAL" clId="{3DCA0F9B-0209-4CB9-BE72-D83E5FFA3215}" dt="2024-06-11T05:56:28.893" v="632" actId="20577"/>
          <ac:graphicFrameMkLst>
            <pc:docMk/>
            <pc:sldMk cId="0" sldId="366"/>
            <ac:graphicFrameMk id="2" creationId="{95474030-4E51-85A2-EE0F-3C0B1F8C3CE6}"/>
          </ac:graphicFrameMkLst>
        </pc:graphicFrameChg>
      </pc:sldChg>
      <pc:sldChg chg="modSp mod">
        <pc:chgData name="MOREL Xavier" userId="106a5ed4-abaa-439b-96c5-9af38dd086ff" providerId="ADAL" clId="{3DCA0F9B-0209-4CB9-BE72-D83E5FFA3215}" dt="2024-06-11T06:34:57.825" v="704" actId="1076"/>
        <pc:sldMkLst>
          <pc:docMk/>
          <pc:sldMk cId="0" sldId="368"/>
        </pc:sldMkLst>
        <pc:spChg chg="mod">
          <ac:chgData name="MOREL Xavier" userId="106a5ed4-abaa-439b-96c5-9af38dd086ff" providerId="ADAL" clId="{3DCA0F9B-0209-4CB9-BE72-D83E5FFA3215}" dt="2024-06-11T06:34:57.825" v="704" actId="1076"/>
          <ac:spMkLst>
            <pc:docMk/>
            <pc:sldMk cId="0" sldId="368"/>
            <ac:spMk id="9" creationId="{E644AEC1-2804-E91B-E6F5-F7703475E3D1}"/>
          </ac:spMkLst>
        </pc:spChg>
      </pc:sldChg>
      <pc:sldChg chg="modSp mod">
        <pc:chgData name="MOREL Xavier" userId="106a5ed4-abaa-439b-96c5-9af38dd086ff" providerId="ADAL" clId="{3DCA0F9B-0209-4CB9-BE72-D83E5FFA3215}" dt="2024-06-10T20:44:43.138" v="1" actId="113"/>
        <pc:sldMkLst>
          <pc:docMk/>
          <pc:sldMk cId="0" sldId="376"/>
        </pc:sldMkLst>
        <pc:spChg chg="mod">
          <ac:chgData name="MOREL Xavier" userId="106a5ed4-abaa-439b-96c5-9af38dd086ff" providerId="ADAL" clId="{3DCA0F9B-0209-4CB9-BE72-D83E5FFA3215}" dt="2024-06-10T20:44:43.138" v="1" actId="113"/>
          <ac:spMkLst>
            <pc:docMk/>
            <pc:sldMk cId="0" sldId="376"/>
            <ac:spMk id="9" creationId="{E93BD30C-9976-2B44-0C51-A851AB93639A}"/>
          </ac:spMkLst>
        </pc:spChg>
      </pc:sldChg>
      <pc:sldChg chg="modSp mod">
        <pc:chgData name="MOREL Xavier" userId="106a5ed4-abaa-439b-96c5-9af38dd086ff" providerId="ADAL" clId="{3DCA0F9B-0209-4CB9-BE72-D83E5FFA3215}" dt="2024-06-11T06:41:45.120" v="808" actId="115"/>
        <pc:sldMkLst>
          <pc:docMk/>
          <pc:sldMk cId="3256960259" sldId="378"/>
        </pc:sldMkLst>
        <pc:spChg chg="mod">
          <ac:chgData name="MOREL Xavier" userId="106a5ed4-abaa-439b-96c5-9af38dd086ff" providerId="ADAL" clId="{3DCA0F9B-0209-4CB9-BE72-D83E5FFA3215}" dt="2024-06-11T06:41:45.120" v="808" actId="115"/>
          <ac:spMkLst>
            <pc:docMk/>
            <pc:sldMk cId="3256960259" sldId="378"/>
            <ac:spMk id="22" creationId="{3934D42E-5445-D1F9-8B1F-4EF5DC8C2ECC}"/>
          </ac:spMkLst>
        </pc:spChg>
      </pc:sldChg>
      <pc:sldChg chg="modSp mod">
        <pc:chgData name="MOREL Xavier" userId="106a5ed4-abaa-439b-96c5-9af38dd086ff" providerId="ADAL" clId="{3DCA0F9B-0209-4CB9-BE72-D83E5FFA3215}" dt="2024-06-11T06:57:42.984" v="1384" actId="207"/>
        <pc:sldMkLst>
          <pc:docMk/>
          <pc:sldMk cId="3563721706" sldId="380"/>
        </pc:sldMkLst>
        <pc:spChg chg="mod">
          <ac:chgData name="MOREL Xavier" userId="106a5ed4-abaa-439b-96c5-9af38dd086ff" providerId="ADAL" clId="{3DCA0F9B-0209-4CB9-BE72-D83E5FFA3215}" dt="2024-06-11T06:57:42.984" v="1384" actId="207"/>
          <ac:spMkLst>
            <pc:docMk/>
            <pc:sldMk cId="3563721706" sldId="380"/>
            <ac:spMk id="4" creationId="{86E6EBA9-155C-0FCA-9414-9FC521A8950C}"/>
          </ac:spMkLst>
        </pc:spChg>
      </pc:sldChg>
      <pc:sldChg chg="modSp mod">
        <pc:chgData name="MOREL Xavier" userId="106a5ed4-abaa-439b-96c5-9af38dd086ff" providerId="ADAL" clId="{3DCA0F9B-0209-4CB9-BE72-D83E5FFA3215}" dt="2024-06-10T20:46:45.328" v="118" actId="20577"/>
        <pc:sldMkLst>
          <pc:docMk/>
          <pc:sldMk cId="1832402517" sldId="381"/>
        </pc:sldMkLst>
        <pc:spChg chg="mod">
          <ac:chgData name="MOREL Xavier" userId="106a5ed4-abaa-439b-96c5-9af38dd086ff" providerId="ADAL" clId="{3DCA0F9B-0209-4CB9-BE72-D83E5FFA3215}" dt="2024-06-10T20:46:45.328" v="118" actId="20577"/>
          <ac:spMkLst>
            <pc:docMk/>
            <pc:sldMk cId="1832402517" sldId="381"/>
            <ac:spMk id="6" creationId="{4E8475BF-9C3D-2C4C-D634-99CA05E2B289}"/>
          </ac:spMkLst>
        </pc:spChg>
      </pc:sldChg>
      <pc:sldChg chg="modSp mod">
        <pc:chgData name="MOREL Xavier" userId="106a5ed4-abaa-439b-96c5-9af38dd086ff" providerId="ADAL" clId="{3DCA0F9B-0209-4CB9-BE72-D83E5FFA3215}" dt="2024-06-11T07:05:39.319" v="1396" actId="20577"/>
        <pc:sldMkLst>
          <pc:docMk/>
          <pc:sldMk cId="2024683727" sldId="382"/>
        </pc:sldMkLst>
        <pc:spChg chg="mod">
          <ac:chgData name="MOREL Xavier" userId="106a5ed4-abaa-439b-96c5-9af38dd086ff" providerId="ADAL" clId="{3DCA0F9B-0209-4CB9-BE72-D83E5FFA3215}" dt="2024-06-11T07:05:39.319" v="1396" actId="20577"/>
          <ac:spMkLst>
            <pc:docMk/>
            <pc:sldMk cId="2024683727" sldId="382"/>
            <ac:spMk id="3" creationId="{2D5F9BE9-1ACB-C938-9DD9-586861CE8C09}"/>
          </ac:spMkLst>
        </pc:spChg>
      </pc:sldChg>
      <pc:sldChg chg="modSp mod">
        <pc:chgData name="MOREL Xavier" userId="106a5ed4-abaa-439b-96c5-9af38dd086ff" providerId="ADAL" clId="{3DCA0F9B-0209-4CB9-BE72-D83E5FFA3215}" dt="2024-06-11T07:09:13.257" v="1499" actId="20577"/>
        <pc:sldMkLst>
          <pc:docMk/>
          <pc:sldMk cId="1608358343" sldId="383"/>
        </pc:sldMkLst>
        <pc:spChg chg="mod">
          <ac:chgData name="MOREL Xavier" userId="106a5ed4-abaa-439b-96c5-9af38dd086ff" providerId="ADAL" clId="{3DCA0F9B-0209-4CB9-BE72-D83E5FFA3215}" dt="2024-06-11T06:54:01.032" v="1330" actId="1076"/>
          <ac:spMkLst>
            <pc:docMk/>
            <pc:sldMk cId="1608358343" sldId="383"/>
            <ac:spMk id="2" creationId="{AA3AA087-645C-22EC-A9D5-6F4A658D853A}"/>
          </ac:spMkLst>
        </pc:spChg>
        <pc:spChg chg="mod">
          <ac:chgData name="MOREL Xavier" userId="106a5ed4-abaa-439b-96c5-9af38dd086ff" providerId="ADAL" clId="{3DCA0F9B-0209-4CB9-BE72-D83E5FFA3215}" dt="2024-06-11T07:09:13.257" v="1499" actId="20577"/>
          <ac:spMkLst>
            <pc:docMk/>
            <pc:sldMk cId="1608358343" sldId="383"/>
            <ac:spMk id="3" creationId="{A86F37B2-176E-CE32-014E-2E28B3C49CF5}"/>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oleObject" Target="file:///C:\Users\MOREL%20Xavier\AppData\Local\Microsoft\Windows\INetCache\Content.Outlook\21VI7EYK\Enqu&#234;te%20financi&#232;re%202023-Occitanie%20(002).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600" b="1"/>
              <a:t>Evolution des taux</a:t>
            </a:r>
            <a:r>
              <a:rPr lang="fr-FR" sz="1600" b="1" baseline="0"/>
              <a:t> d'occupation de 2019 à 2023 (en %)</a:t>
            </a:r>
            <a:endParaRPr lang="fr-FR" sz="1600"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4.5949465189551182E-2"/>
          <c:y val="0.17430555555555555"/>
          <c:w val="0.92657200004922335"/>
          <c:h val="0.74708333333333332"/>
        </c:manualLayout>
      </c:layout>
      <c:barChart>
        <c:barDir val="col"/>
        <c:grouping val="clustered"/>
        <c:varyColors val="0"/>
        <c:ser>
          <c:idx val="0"/>
          <c:order val="0"/>
          <c:spPr>
            <a:solidFill>
              <a:srgbClr val="4F81BD">
                <a:lumMod val="75000"/>
              </a:srgbClr>
            </a:solidFill>
            <a:ln>
              <a:noFill/>
            </a:ln>
            <a:effectLst/>
          </c:spPr>
          <c:invertIfNegative val="0"/>
          <c:dPt>
            <c:idx val="0"/>
            <c:invertIfNegative val="0"/>
            <c:bubble3D val="0"/>
            <c:spPr>
              <a:solidFill>
                <a:srgbClr val="4F81BD">
                  <a:lumMod val="75000"/>
                </a:srgbClr>
              </a:solidFill>
              <a:ln>
                <a:noFill/>
              </a:ln>
              <a:effectLst/>
            </c:spPr>
            <c:extLst>
              <c:ext xmlns:c16="http://schemas.microsoft.com/office/drawing/2014/chart" uri="{C3380CC4-5D6E-409C-BE32-E72D297353CC}">
                <c16:uniqueId val="{00000000-F9E9-4FA2-A2C6-094369761843}"/>
              </c:ext>
            </c:extLst>
          </c:dPt>
          <c:dLbls>
            <c:dLbl>
              <c:idx val="0"/>
              <c:tx>
                <c:rich>
                  <a:bodyPr/>
                  <a:lstStyle/>
                  <a:p>
                    <a:fld id="{D4E5A014-C53F-408B-BB8A-D77269E4DD2C}" type="VALUE">
                      <a:rPr lang="en-US"/>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9E9-4FA2-A2C6-094369761843}"/>
                </c:ext>
              </c:extLst>
            </c:dLbl>
            <c:dLbl>
              <c:idx val="1"/>
              <c:tx>
                <c:rich>
                  <a:bodyPr/>
                  <a:lstStyle/>
                  <a:p>
                    <a:fld id="{12458237-C48A-4EE5-BDDD-999C0611A583}" type="VALUE">
                      <a:rPr lang="en-US"/>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9E9-4FA2-A2C6-094369761843}"/>
                </c:ext>
              </c:extLst>
            </c:dLbl>
            <c:dLbl>
              <c:idx val="2"/>
              <c:tx>
                <c:rich>
                  <a:bodyPr/>
                  <a:lstStyle/>
                  <a:p>
                    <a:fld id="{3F9B46FD-26FE-4DF2-B3F3-64413C0D85AB}" type="VALUE">
                      <a:rPr lang="en-US"/>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9E9-4FA2-A2C6-094369761843}"/>
                </c:ext>
              </c:extLst>
            </c:dLbl>
            <c:dLbl>
              <c:idx val="3"/>
              <c:tx>
                <c:rich>
                  <a:bodyPr/>
                  <a:lstStyle/>
                  <a:p>
                    <a:fld id="{C33D154F-F3F8-4E2D-B82C-D1917A89AF78}" type="VALUE">
                      <a:rPr lang="en-US"/>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9E9-4FA2-A2C6-094369761843}"/>
                </c:ext>
              </c:extLst>
            </c:dLbl>
            <c:dLbl>
              <c:idx val="4"/>
              <c:tx>
                <c:rich>
                  <a:bodyPr/>
                  <a:lstStyle/>
                  <a:p>
                    <a:fld id="{E0FC742E-66FB-4BC3-B071-ED3A7D638302}" type="VALUE">
                      <a:rPr lang="en-US"/>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9E9-4FA2-A2C6-094369761843}"/>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Feuil1!$I$83:$M$83</c:f>
              <c:numCache>
                <c:formatCode>General</c:formatCode>
                <c:ptCount val="5"/>
                <c:pt idx="0">
                  <c:v>2019</c:v>
                </c:pt>
                <c:pt idx="1">
                  <c:v>2020</c:v>
                </c:pt>
                <c:pt idx="2">
                  <c:v>2021</c:v>
                </c:pt>
                <c:pt idx="3">
                  <c:v>2022</c:v>
                </c:pt>
                <c:pt idx="4">
                  <c:v>2023</c:v>
                </c:pt>
              </c:numCache>
            </c:numRef>
          </c:cat>
          <c:val>
            <c:numRef>
              <c:f>Feuil1!$I$84:$M$84</c:f>
              <c:numCache>
                <c:formatCode>0.0</c:formatCode>
                <c:ptCount val="5"/>
                <c:pt idx="0">
                  <c:v>96.887017543859642</c:v>
                </c:pt>
                <c:pt idx="1">
                  <c:v>95.234915254237293</c:v>
                </c:pt>
                <c:pt idx="2">
                  <c:v>92.577187500000008</c:v>
                </c:pt>
                <c:pt idx="3">
                  <c:v>93.550759493670881</c:v>
                </c:pt>
                <c:pt idx="4">
                  <c:v>94.250000000000028</c:v>
                </c:pt>
              </c:numCache>
            </c:numRef>
          </c:val>
          <c:extLst>
            <c:ext xmlns:c16="http://schemas.microsoft.com/office/drawing/2014/chart" uri="{C3380CC4-5D6E-409C-BE32-E72D297353CC}">
              <c16:uniqueId val="{00000005-F9E9-4FA2-A2C6-094369761843}"/>
            </c:ext>
          </c:extLst>
        </c:ser>
        <c:dLbls>
          <c:dLblPos val="outEnd"/>
          <c:showLegendKey val="0"/>
          <c:showVal val="1"/>
          <c:showCatName val="0"/>
          <c:showSerName val="0"/>
          <c:showPercent val="0"/>
          <c:showBubbleSize val="0"/>
        </c:dLbls>
        <c:gapWidth val="219"/>
        <c:overlap val="-27"/>
        <c:axId val="632935296"/>
        <c:axId val="632936256"/>
      </c:barChart>
      <c:catAx>
        <c:axId val="632935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fr-FR"/>
          </a:p>
        </c:txPr>
        <c:crossAx val="632936256"/>
        <c:crosses val="autoZero"/>
        <c:auto val="1"/>
        <c:lblAlgn val="ctr"/>
        <c:lblOffset val="100"/>
        <c:noMultiLvlLbl val="0"/>
      </c:catAx>
      <c:valAx>
        <c:axId val="63293625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fr-FR"/>
          </a:p>
        </c:txPr>
        <c:crossAx val="632935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fr-FR" sz="1400">
                <a:latin typeface="Arial" panose="020B0604020202020204" pitchFamily="34" charset="0"/>
                <a:cs typeface="Arial" panose="020B0604020202020204" pitchFamily="34" charset="0"/>
              </a:rPr>
              <a:t>Evolution 2019-2023 du déficit par place d’EHPAD - Occitanie</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fr-FR"/>
        </a:p>
      </c:txPr>
    </c:title>
    <c:autoTitleDeleted val="0"/>
    <c:plotArea>
      <c:layout/>
      <c:lineChart>
        <c:grouping val="standard"/>
        <c:varyColors val="0"/>
        <c:ser>
          <c:idx val="0"/>
          <c:order val="0"/>
          <c:spPr>
            <a:ln w="22225" cap="rnd">
              <a:solidFill>
                <a:schemeClr val="accent1"/>
              </a:solidFill>
              <a:round/>
            </a:ln>
            <a:effectLst/>
          </c:spPr>
          <c:marker>
            <c:symbol val="diamond"/>
            <c:size val="6"/>
            <c:spPr>
              <a:solidFill>
                <a:schemeClr val="accent1"/>
              </a:solidFill>
              <a:ln w="9525">
                <a:solidFill>
                  <a:schemeClr val="accent1"/>
                </a:solidFill>
                <a:round/>
              </a:ln>
              <a:effectLst/>
            </c:spPr>
          </c:marker>
          <c:dLbls>
            <c:dLbl>
              <c:idx val="0"/>
              <c:layout>
                <c:manualLayout>
                  <c:x val="-5.6687664041994754E-2"/>
                  <c:y val="-9.72222222222222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FB9-40A5-9CDB-1776C762EC5B}"/>
                </c:ext>
              </c:extLst>
            </c:dLbl>
            <c:dLbl>
              <c:idx val="1"/>
              <c:layout>
                <c:manualLayout>
                  <c:x val="-5.9465441819772577E-2"/>
                  <c:y val="-9.72222222222223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FB9-40A5-9CDB-1776C762EC5B}"/>
                </c:ext>
              </c:extLst>
            </c:dLbl>
            <c:dLbl>
              <c:idx val="2"/>
              <c:layout>
                <c:manualLayout>
                  <c:x val="-5.1132108486439093E-2"/>
                  <c:y val="-8.333333333333332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FB9-40A5-9CDB-1776C762EC5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50000"/>
                        <a:lumOff val="50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Feuil1!$O$87:$Q$87</c:f>
              <c:strCache>
                <c:ptCount val="3"/>
                <c:pt idx="0">
                  <c:v>Année 2019</c:v>
                </c:pt>
                <c:pt idx="1">
                  <c:v>Année 2021</c:v>
                </c:pt>
                <c:pt idx="2">
                  <c:v>Année 2023</c:v>
                </c:pt>
              </c:strCache>
            </c:strRef>
          </c:cat>
          <c:val>
            <c:numRef>
              <c:f>Feuil1!$O$88:$Q$88</c:f>
              <c:numCache>
                <c:formatCode>#\ ##0.00\ "€"</c:formatCode>
                <c:ptCount val="3"/>
                <c:pt idx="0">
                  <c:v>-1232</c:v>
                </c:pt>
                <c:pt idx="1">
                  <c:v>-1918</c:v>
                </c:pt>
                <c:pt idx="2">
                  <c:v>-2744</c:v>
                </c:pt>
              </c:numCache>
            </c:numRef>
          </c:val>
          <c:smooth val="0"/>
          <c:extLst>
            <c:ext xmlns:c16="http://schemas.microsoft.com/office/drawing/2014/chart" uri="{C3380CC4-5D6E-409C-BE32-E72D297353CC}">
              <c16:uniqueId val="{00000003-EFB9-40A5-9CDB-1776C762EC5B}"/>
            </c:ext>
          </c:extLst>
        </c:ser>
        <c:dLbls>
          <c:dLblPos val="ctr"/>
          <c:showLegendKey val="0"/>
          <c:showVal val="1"/>
          <c:showCatName val="0"/>
          <c:showSerName val="0"/>
          <c:showPercent val="0"/>
          <c:showBubbleSize val="0"/>
        </c:dLbls>
        <c:marker val="1"/>
        <c:smooth val="0"/>
        <c:axId val="1091965359"/>
        <c:axId val="1091961999"/>
      </c:lineChart>
      <c:catAx>
        <c:axId val="109196535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cap="all" spc="120" normalizeH="0" baseline="0">
                <a:solidFill>
                  <a:schemeClr val="tx1">
                    <a:lumMod val="65000"/>
                    <a:lumOff val="35000"/>
                  </a:schemeClr>
                </a:solidFill>
                <a:latin typeface="+mn-lt"/>
                <a:ea typeface="+mn-ea"/>
                <a:cs typeface="+mn-cs"/>
              </a:defRPr>
            </a:pPr>
            <a:endParaRPr lang="fr-FR"/>
          </a:p>
        </c:txPr>
        <c:crossAx val="1091961999"/>
        <c:crosses val="autoZero"/>
        <c:auto val="1"/>
        <c:lblAlgn val="ctr"/>
        <c:lblOffset val="100"/>
        <c:noMultiLvlLbl val="0"/>
      </c:catAx>
      <c:valAx>
        <c:axId val="1091961999"/>
        <c:scaling>
          <c:orientation val="minMax"/>
        </c:scaling>
        <c:delete val="0"/>
        <c:axPos val="l"/>
        <c:numFmt formatCode="#\ ##0.00\ &quot;€&quot;"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r-FR"/>
          </a:p>
        </c:txPr>
        <c:crossAx val="109196535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79A1E042-E56A-4048-BD3D-25869F8FA371}" type="datetimeFigureOut">
              <a:rPr lang="fr-FR" smtClean="0"/>
              <a:t>10/06/2024</a:t>
            </a:fld>
            <a:endParaRPr lang="fr-FR"/>
          </a:p>
        </p:txBody>
      </p:sp>
      <p:sp>
        <p:nvSpPr>
          <p:cNvPr id="4" name="Espace réservé de l'image des diapositives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1219200" y="3300414"/>
            <a:ext cx="9753600" cy="2700337"/>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13514"/>
            <a:ext cx="5283200" cy="3444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6905625" y="6513514"/>
            <a:ext cx="5283200" cy="344487"/>
          </a:xfrm>
          <a:prstGeom prst="rect">
            <a:avLst/>
          </a:prstGeom>
        </p:spPr>
        <p:txBody>
          <a:bodyPr vert="horz" lIns="91440" tIns="45720" rIns="91440" bIns="45720" rtlCol="0" anchor="b"/>
          <a:lstStyle>
            <a:lvl1pPr algn="r">
              <a:defRPr sz="1200"/>
            </a:lvl1pPr>
          </a:lstStyle>
          <a:p>
            <a:fld id="{9173ED36-5EF3-4C28-8025-DBBFC5086F37}" type="slidenum">
              <a:rPr lang="fr-FR" smtClean="0"/>
              <a:t>‹N°›</a:t>
            </a:fld>
            <a:endParaRPr lang="fr-FR"/>
          </a:p>
        </p:txBody>
      </p:sp>
    </p:spTree>
    <p:extLst>
      <p:ext uri="{BB962C8B-B14F-4D97-AF65-F5344CB8AC3E}">
        <p14:creationId xmlns:p14="http://schemas.microsoft.com/office/powerpoint/2010/main" val="2038466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73ED36-5EF3-4C28-8025-DBBFC5086F37}" type="slidenum">
              <a:rPr kumimoji="0" lang="fr-F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90272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73ED36-5EF3-4C28-8025-DBBFC5086F37}" type="slidenum">
              <a:rPr kumimoji="0" lang="fr-F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62798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317496" y="385571"/>
            <a:ext cx="7557007" cy="299720"/>
          </a:xfrm>
          <a:prstGeom prst="rect">
            <a:avLst/>
          </a:prstGeom>
        </p:spPr>
        <p:txBody>
          <a:bodyPr wrap="square" lIns="0" tIns="0" rIns="0" bIns="0">
            <a:spAutoFit/>
          </a:bodyPr>
          <a:lstStyle>
            <a:lvl1pPr>
              <a:defRPr sz="1800" b="1" i="0">
                <a:solidFill>
                  <a:schemeClr val="bg1"/>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800" b="0" i="0">
                <a:solidFill>
                  <a:schemeClr val="bg1"/>
                </a:solidFill>
                <a:latin typeface="Arial MT"/>
                <a:cs typeface="Arial MT"/>
              </a:defRPr>
            </a:lvl1pPr>
          </a:lstStyle>
          <a:p>
            <a:pPr marL="12700">
              <a:lnSpc>
                <a:spcPts val="2090"/>
              </a:lnSpc>
            </a:pPr>
            <a:r>
              <a:t>Conférence</a:t>
            </a:r>
            <a:r>
              <a:rPr spc="-10"/>
              <a:t> </a:t>
            </a:r>
            <a:r>
              <a:rPr spc="-5"/>
              <a:t>de</a:t>
            </a:r>
            <a:r>
              <a:rPr spc="5"/>
              <a:t> </a:t>
            </a:r>
            <a:r>
              <a:rPr spc="-5"/>
              <a:t>presse</a:t>
            </a:r>
            <a:r>
              <a:rPr spc="10"/>
              <a:t> </a:t>
            </a:r>
            <a:r>
              <a:rPr spc="-5"/>
              <a:t>FHF</a:t>
            </a:r>
            <a:r>
              <a:rPr spc="5"/>
              <a:t> </a:t>
            </a:r>
            <a:r>
              <a:rPr spc="-5"/>
              <a:t>Hauts-de-France</a:t>
            </a:r>
            <a:r>
              <a:rPr spc="-10"/>
              <a:t> </a:t>
            </a:r>
            <a:r>
              <a:t>–</a:t>
            </a:r>
            <a:r>
              <a:rPr spc="5"/>
              <a:t> </a:t>
            </a:r>
            <a:r>
              <a:rPr spc="-15"/>
              <a:t>Vendredi</a:t>
            </a:r>
            <a:r>
              <a:rPr spc="5"/>
              <a:t> </a:t>
            </a:r>
            <a:r>
              <a:rPr spc="-5"/>
              <a:t>22</a:t>
            </a:r>
            <a:r>
              <a:rPr spc="5"/>
              <a:t> </a:t>
            </a:r>
            <a:r>
              <a:t>mars</a:t>
            </a:r>
            <a:r>
              <a:rPr spc="10"/>
              <a:t> </a:t>
            </a:r>
            <a:r>
              <a:rPr spc="-5"/>
              <a:t>2024</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1" i="0">
                <a:solidFill>
                  <a:srgbClr val="006FC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800" b="0" i="0">
                <a:solidFill>
                  <a:schemeClr val="bg1"/>
                </a:solidFill>
                <a:latin typeface="Arial MT"/>
                <a:cs typeface="Arial MT"/>
              </a:defRPr>
            </a:lvl1pPr>
          </a:lstStyle>
          <a:p>
            <a:pPr marL="12700">
              <a:lnSpc>
                <a:spcPts val="2090"/>
              </a:lnSpc>
            </a:pPr>
            <a:r>
              <a:t>Conférence</a:t>
            </a:r>
            <a:r>
              <a:rPr spc="-10"/>
              <a:t> </a:t>
            </a:r>
            <a:r>
              <a:rPr spc="-5"/>
              <a:t>de</a:t>
            </a:r>
            <a:r>
              <a:rPr spc="5"/>
              <a:t> </a:t>
            </a:r>
            <a:r>
              <a:rPr spc="-5"/>
              <a:t>presse</a:t>
            </a:r>
            <a:r>
              <a:rPr spc="10"/>
              <a:t> </a:t>
            </a:r>
            <a:r>
              <a:rPr spc="-5"/>
              <a:t>FHF</a:t>
            </a:r>
            <a:r>
              <a:rPr spc="5"/>
              <a:t> </a:t>
            </a:r>
            <a:r>
              <a:rPr spc="-5"/>
              <a:t>Hauts-de-France</a:t>
            </a:r>
            <a:r>
              <a:rPr spc="-10"/>
              <a:t> </a:t>
            </a:r>
            <a:r>
              <a:t>–</a:t>
            </a:r>
            <a:r>
              <a:rPr spc="5"/>
              <a:t> </a:t>
            </a:r>
            <a:r>
              <a:rPr spc="-15"/>
              <a:t>Vendredi</a:t>
            </a:r>
            <a:r>
              <a:rPr spc="5"/>
              <a:t> </a:t>
            </a:r>
            <a:r>
              <a:rPr spc="-5"/>
              <a:t>22</a:t>
            </a:r>
            <a:r>
              <a:rPr spc="5"/>
              <a:t> </a:t>
            </a:r>
            <a:r>
              <a:t>mars</a:t>
            </a:r>
            <a:r>
              <a:rPr spc="10"/>
              <a:t> </a:t>
            </a:r>
            <a:r>
              <a:rPr spc="-5"/>
              <a:t>2024</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bg1"/>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800" b="0" i="0">
                <a:solidFill>
                  <a:schemeClr val="bg1"/>
                </a:solidFill>
                <a:latin typeface="Arial MT"/>
                <a:cs typeface="Arial MT"/>
              </a:defRPr>
            </a:lvl1pPr>
          </a:lstStyle>
          <a:p>
            <a:pPr marL="12700">
              <a:lnSpc>
                <a:spcPts val="2090"/>
              </a:lnSpc>
            </a:pPr>
            <a:r>
              <a:t>Conférence</a:t>
            </a:r>
            <a:r>
              <a:rPr spc="-10"/>
              <a:t> </a:t>
            </a:r>
            <a:r>
              <a:rPr spc="-5"/>
              <a:t>de</a:t>
            </a:r>
            <a:r>
              <a:rPr spc="5"/>
              <a:t> </a:t>
            </a:r>
            <a:r>
              <a:rPr spc="-5"/>
              <a:t>presse</a:t>
            </a:r>
            <a:r>
              <a:rPr spc="10"/>
              <a:t> </a:t>
            </a:r>
            <a:r>
              <a:rPr spc="-5"/>
              <a:t>FHF</a:t>
            </a:r>
            <a:r>
              <a:rPr spc="5"/>
              <a:t> </a:t>
            </a:r>
            <a:r>
              <a:rPr spc="-5"/>
              <a:t>Hauts-de-France</a:t>
            </a:r>
            <a:r>
              <a:rPr spc="-10"/>
              <a:t> </a:t>
            </a:r>
            <a:r>
              <a:t>–</a:t>
            </a:r>
            <a:r>
              <a:rPr spc="5"/>
              <a:t> </a:t>
            </a:r>
            <a:r>
              <a:rPr spc="-15"/>
              <a:t>Vendredi</a:t>
            </a:r>
            <a:r>
              <a:rPr spc="5"/>
              <a:t> </a:t>
            </a:r>
            <a:r>
              <a:rPr spc="-5"/>
              <a:t>22</a:t>
            </a:r>
            <a:r>
              <a:rPr spc="5"/>
              <a:t> </a:t>
            </a:r>
            <a:r>
              <a:t>mars</a:t>
            </a:r>
            <a:r>
              <a:rPr spc="10"/>
              <a:t> </a:t>
            </a:r>
            <a:r>
              <a:rPr spc="-5"/>
              <a:t>2024</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6/10/2024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34328"/>
            <a:ext cx="12192000" cy="424180"/>
          </a:xfrm>
          <a:custGeom>
            <a:avLst/>
            <a:gdLst/>
            <a:ahLst/>
            <a:cxnLst/>
            <a:rect l="l" t="t" r="r" b="b"/>
            <a:pathLst>
              <a:path w="12192000" h="424179">
                <a:moveTo>
                  <a:pt x="12192000" y="0"/>
                </a:moveTo>
                <a:lnTo>
                  <a:pt x="0" y="0"/>
                </a:lnTo>
                <a:lnTo>
                  <a:pt x="0" y="423672"/>
                </a:lnTo>
                <a:lnTo>
                  <a:pt x="12192000" y="423672"/>
                </a:lnTo>
                <a:lnTo>
                  <a:pt x="12192000" y="0"/>
                </a:lnTo>
                <a:close/>
              </a:path>
            </a:pathLst>
          </a:custGeom>
          <a:solidFill>
            <a:srgbClr val="5592C8"/>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180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800" b="0" i="0">
                <a:solidFill>
                  <a:schemeClr val="bg1"/>
                </a:solidFill>
                <a:latin typeface="Arial MT"/>
                <a:cs typeface="Arial MT"/>
              </a:defRPr>
            </a:lvl1pPr>
          </a:lstStyle>
          <a:p>
            <a:pPr marL="12700">
              <a:lnSpc>
                <a:spcPts val="2090"/>
              </a:lnSpc>
            </a:pPr>
            <a:r>
              <a:t>Conférence</a:t>
            </a:r>
            <a:r>
              <a:rPr spc="-10"/>
              <a:t> </a:t>
            </a:r>
            <a:r>
              <a:rPr spc="-5"/>
              <a:t>de</a:t>
            </a:r>
            <a:r>
              <a:rPr spc="5"/>
              <a:t> </a:t>
            </a:r>
            <a:r>
              <a:rPr spc="-5"/>
              <a:t>presse</a:t>
            </a:r>
            <a:r>
              <a:rPr spc="10"/>
              <a:t> </a:t>
            </a:r>
            <a:r>
              <a:rPr spc="-5"/>
              <a:t>FHF</a:t>
            </a:r>
            <a:r>
              <a:rPr spc="5"/>
              <a:t> </a:t>
            </a:r>
            <a:r>
              <a:rPr spc="-5"/>
              <a:t>Hauts-de-France</a:t>
            </a:r>
            <a:r>
              <a:rPr spc="-10"/>
              <a:t> </a:t>
            </a:r>
            <a:r>
              <a:t>–</a:t>
            </a:r>
            <a:r>
              <a:rPr spc="5"/>
              <a:t> </a:t>
            </a:r>
            <a:r>
              <a:rPr spc="-15"/>
              <a:t>Vendredi</a:t>
            </a:r>
            <a:r>
              <a:rPr spc="5"/>
              <a:t> </a:t>
            </a:r>
            <a:r>
              <a:rPr spc="-5"/>
              <a:t>22</a:t>
            </a:r>
            <a:r>
              <a:rPr spc="5"/>
              <a:t> </a:t>
            </a:r>
            <a:r>
              <a:t>mars</a:t>
            </a:r>
            <a:r>
              <a:rPr spc="10"/>
              <a:t> </a:t>
            </a:r>
            <a:r>
              <a:rPr spc="-5"/>
              <a:t>2024</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6/10/2024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800" b="0" i="0">
                <a:solidFill>
                  <a:schemeClr val="bg1"/>
                </a:solidFill>
                <a:latin typeface="Arial MT"/>
                <a:cs typeface="Arial MT"/>
              </a:defRPr>
            </a:lvl1pPr>
          </a:lstStyle>
          <a:p>
            <a:pPr marL="12700">
              <a:lnSpc>
                <a:spcPts val="2090"/>
              </a:lnSpc>
            </a:pPr>
            <a:r>
              <a:t>Conférence</a:t>
            </a:r>
            <a:r>
              <a:rPr spc="-10"/>
              <a:t> </a:t>
            </a:r>
            <a:r>
              <a:rPr spc="-5"/>
              <a:t>de</a:t>
            </a:r>
            <a:r>
              <a:rPr spc="5"/>
              <a:t> </a:t>
            </a:r>
            <a:r>
              <a:rPr spc="-5"/>
              <a:t>presse</a:t>
            </a:r>
            <a:r>
              <a:rPr spc="10"/>
              <a:t> </a:t>
            </a:r>
            <a:r>
              <a:rPr spc="-5"/>
              <a:t>FHF</a:t>
            </a:r>
            <a:r>
              <a:rPr spc="5"/>
              <a:t> </a:t>
            </a:r>
            <a:r>
              <a:rPr spc="-5"/>
              <a:t>Hauts-de-France</a:t>
            </a:r>
            <a:r>
              <a:rPr spc="-10"/>
              <a:t> </a:t>
            </a:r>
            <a:r>
              <a:t>–</a:t>
            </a:r>
            <a:r>
              <a:rPr spc="5"/>
              <a:t> </a:t>
            </a:r>
            <a:r>
              <a:rPr spc="-15"/>
              <a:t>Vendredi</a:t>
            </a:r>
            <a:r>
              <a:rPr spc="5"/>
              <a:t> </a:t>
            </a:r>
            <a:r>
              <a:rPr spc="-5"/>
              <a:t>22</a:t>
            </a:r>
            <a:r>
              <a:rPr spc="5"/>
              <a:t> </a:t>
            </a:r>
            <a:r>
              <a:t>mars</a:t>
            </a:r>
            <a:r>
              <a:rPr spc="10"/>
              <a:t> </a:t>
            </a:r>
            <a:r>
              <a:rPr spc="-5"/>
              <a:t>2024</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6/10/2024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34328"/>
            <a:ext cx="12192000" cy="424180"/>
          </a:xfrm>
          <a:custGeom>
            <a:avLst/>
            <a:gdLst/>
            <a:ahLst/>
            <a:cxnLst/>
            <a:rect l="l" t="t" r="r" b="b"/>
            <a:pathLst>
              <a:path w="12192000" h="424179">
                <a:moveTo>
                  <a:pt x="12192000" y="0"/>
                </a:moveTo>
                <a:lnTo>
                  <a:pt x="0" y="0"/>
                </a:lnTo>
                <a:lnTo>
                  <a:pt x="0" y="423672"/>
                </a:lnTo>
                <a:lnTo>
                  <a:pt x="12192000" y="423672"/>
                </a:lnTo>
                <a:lnTo>
                  <a:pt x="12192000" y="0"/>
                </a:lnTo>
                <a:close/>
              </a:path>
            </a:pathLst>
          </a:custGeom>
          <a:solidFill>
            <a:srgbClr val="5592C8"/>
          </a:solidFill>
        </p:spPr>
        <p:txBody>
          <a:bodyPr wrap="square" lIns="0" tIns="0" rIns="0" bIns="0" rtlCol="0"/>
          <a:lstStyle/>
          <a:p>
            <a:endParaRPr/>
          </a:p>
        </p:txBody>
      </p:sp>
      <p:sp>
        <p:nvSpPr>
          <p:cNvPr id="17" name="bg object 17"/>
          <p:cNvSpPr/>
          <p:nvPr/>
        </p:nvSpPr>
        <p:spPr>
          <a:xfrm>
            <a:off x="4679441" y="0"/>
            <a:ext cx="7512684" cy="1031875"/>
          </a:xfrm>
          <a:custGeom>
            <a:avLst/>
            <a:gdLst/>
            <a:ahLst/>
            <a:cxnLst/>
            <a:rect l="l" t="t" r="r" b="b"/>
            <a:pathLst>
              <a:path w="7512684" h="1031875">
                <a:moveTo>
                  <a:pt x="7512558" y="0"/>
                </a:moveTo>
                <a:lnTo>
                  <a:pt x="0" y="0"/>
                </a:lnTo>
                <a:lnTo>
                  <a:pt x="0" y="1031748"/>
                </a:lnTo>
                <a:lnTo>
                  <a:pt x="7512558" y="1031748"/>
                </a:lnTo>
                <a:lnTo>
                  <a:pt x="7512558" y="0"/>
                </a:lnTo>
                <a:close/>
              </a:path>
            </a:pathLst>
          </a:custGeom>
          <a:solidFill>
            <a:srgbClr val="005A9D"/>
          </a:solidFill>
        </p:spPr>
        <p:txBody>
          <a:bodyPr wrap="square" lIns="0" tIns="0" rIns="0" bIns="0" rtlCol="0"/>
          <a:lstStyle/>
          <a:p>
            <a:endParaRPr/>
          </a:p>
        </p:txBody>
      </p:sp>
      <p:sp>
        <p:nvSpPr>
          <p:cNvPr id="18" name="bg object 18"/>
          <p:cNvSpPr/>
          <p:nvPr/>
        </p:nvSpPr>
        <p:spPr>
          <a:xfrm>
            <a:off x="2957322" y="0"/>
            <a:ext cx="1238250" cy="1031875"/>
          </a:xfrm>
          <a:custGeom>
            <a:avLst/>
            <a:gdLst/>
            <a:ahLst/>
            <a:cxnLst/>
            <a:rect l="l" t="t" r="r" b="b"/>
            <a:pathLst>
              <a:path w="1238250" h="1031875">
                <a:moveTo>
                  <a:pt x="1238250" y="0"/>
                </a:moveTo>
                <a:lnTo>
                  <a:pt x="0" y="0"/>
                </a:lnTo>
                <a:lnTo>
                  <a:pt x="0" y="1031748"/>
                </a:lnTo>
                <a:lnTo>
                  <a:pt x="1238250" y="1031748"/>
                </a:lnTo>
                <a:lnTo>
                  <a:pt x="1238250" y="0"/>
                </a:lnTo>
                <a:close/>
              </a:path>
            </a:pathLst>
          </a:custGeom>
          <a:solidFill>
            <a:srgbClr val="5592C8"/>
          </a:solidFill>
        </p:spPr>
        <p:txBody>
          <a:bodyPr wrap="square" lIns="0" tIns="0" rIns="0" bIns="0" rtlCol="0"/>
          <a:lstStyle/>
          <a:p>
            <a:endParaRPr/>
          </a:p>
        </p:txBody>
      </p:sp>
      <p:pic>
        <p:nvPicPr>
          <p:cNvPr id="19" name="bg object 19"/>
          <p:cNvPicPr/>
          <p:nvPr/>
        </p:nvPicPr>
        <p:blipFill>
          <a:blip r:embed="rId7" cstate="print"/>
          <a:stretch>
            <a:fillRect/>
          </a:stretch>
        </p:blipFill>
        <p:spPr>
          <a:xfrm>
            <a:off x="417266" y="261809"/>
            <a:ext cx="1669103" cy="806205"/>
          </a:xfrm>
          <a:prstGeom prst="rect">
            <a:avLst/>
          </a:prstGeom>
        </p:spPr>
      </p:pic>
      <p:sp>
        <p:nvSpPr>
          <p:cNvPr id="2" name="Holder 2"/>
          <p:cNvSpPr>
            <a:spLocks noGrp="1"/>
          </p:cNvSpPr>
          <p:nvPr>
            <p:ph type="title"/>
          </p:nvPr>
        </p:nvSpPr>
        <p:spPr>
          <a:xfrm>
            <a:off x="2317369" y="385571"/>
            <a:ext cx="7557261" cy="299720"/>
          </a:xfrm>
          <a:prstGeom prst="rect">
            <a:avLst/>
          </a:prstGeom>
        </p:spPr>
        <p:txBody>
          <a:bodyPr wrap="square" lIns="0" tIns="0" rIns="0" bIns="0">
            <a:spAutoFit/>
          </a:bodyPr>
          <a:lstStyle>
            <a:lvl1pPr>
              <a:defRPr sz="1800" b="1" i="0">
                <a:solidFill>
                  <a:schemeClr val="bg1"/>
                </a:solidFill>
                <a:latin typeface="Arial"/>
                <a:cs typeface="Arial"/>
              </a:defRPr>
            </a:lvl1pPr>
          </a:lstStyle>
          <a:p>
            <a:endParaRPr/>
          </a:p>
        </p:txBody>
      </p:sp>
      <p:sp>
        <p:nvSpPr>
          <p:cNvPr id="3" name="Holder 3"/>
          <p:cNvSpPr>
            <a:spLocks noGrp="1"/>
          </p:cNvSpPr>
          <p:nvPr>
            <p:ph type="body" idx="1"/>
          </p:nvPr>
        </p:nvSpPr>
        <p:spPr>
          <a:xfrm>
            <a:off x="513080" y="1119632"/>
            <a:ext cx="11184890" cy="2965450"/>
          </a:xfrm>
          <a:prstGeom prst="rect">
            <a:avLst/>
          </a:prstGeom>
        </p:spPr>
        <p:txBody>
          <a:bodyPr wrap="square" lIns="0" tIns="0" rIns="0" bIns="0">
            <a:spAutoFit/>
          </a:bodyPr>
          <a:lstStyle>
            <a:lvl1pPr>
              <a:defRPr sz="2400" b="1" i="0">
                <a:solidFill>
                  <a:srgbClr val="006FC0"/>
                </a:solidFill>
                <a:latin typeface="Arial"/>
                <a:cs typeface="Arial"/>
              </a:defRPr>
            </a:lvl1pPr>
          </a:lstStyle>
          <a:p>
            <a:endParaRPr/>
          </a:p>
        </p:txBody>
      </p:sp>
      <p:sp>
        <p:nvSpPr>
          <p:cNvPr id="4" name="Holder 4"/>
          <p:cNvSpPr>
            <a:spLocks noGrp="1"/>
          </p:cNvSpPr>
          <p:nvPr>
            <p:ph type="ftr" sz="quarter" idx="5"/>
          </p:nvPr>
        </p:nvSpPr>
        <p:spPr>
          <a:xfrm>
            <a:off x="2507995" y="6503480"/>
            <a:ext cx="7177405" cy="281304"/>
          </a:xfrm>
          <a:prstGeom prst="rect">
            <a:avLst/>
          </a:prstGeom>
        </p:spPr>
        <p:txBody>
          <a:bodyPr wrap="square" lIns="0" tIns="0" rIns="0" bIns="0">
            <a:spAutoFit/>
          </a:bodyPr>
          <a:lstStyle>
            <a:lvl1pPr>
              <a:defRPr sz="1800" b="0" i="0">
                <a:solidFill>
                  <a:schemeClr val="bg1"/>
                </a:solidFill>
                <a:latin typeface="Arial MT"/>
                <a:cs typeface="Arial MT"/>
              </a:defRPr>
            </a:lvl1pPr>
          </a:lstStyle>
          <a:p>
            <a:pPr marL="12700">
              <a:lnSpc>
                <a:spcPts val="2090"/>
              </a:lnSpc>
            </a:pPr>
            <a:r>
              <a:t>Conférence</a:t>
            </a:r>
            <a:r>
              <a:rPr spc="-10"/>
              <a:t> </a:t>
            </a:r>
            <a:r>
              <a:rPr spc="-5"/>
              <a:t>de</a:t>
            </a:r>
            <a:r>
              <a:rPr spc="5"/>
              <a:t> </a:t>
            </a:r>
            <a:r>
              <a:rPr spc="-5"/>
              <a:t>presse</a:t>
            </a:r>
            <a:r>
              <a:rPr spc="10"/>
              <a:t> </a:t>
            </a:r>
            <a:r>
              <a:rPr spc="-5"/>
              <a:t>FHF</a:t>
            </a:r>
            <a:r>
              <a:rPr spc="5"/>
              <a:t> </a:t>
            </a:r>
            <a:r>
              <a:rPr spc="-5"/>
              <a:t>Hauts-de-France</a:t>
            </a:r>
            <a:r>
              <a:rPr spc="-10"/>
              <a:t> </a:t>
            </a:r>
            <a:r>
              <a:t>–</a:t>
            </a:r>
            <a:r>
              <a:rPr spc="5"/>
              <a:t> </a:t>
            </a:r>
            <a:r>
              <a:rPr spc="-15"/>
              <a:t>Vendredi</a:t>
            </a:r>
            <a:r>
              <a:rPr spc="5"/>
              <a:t> </a:t>
            </a:r>
            <a:r>
              <a:rPr spc="-5"/>
              <a:t>22</a:t>
            </a:r>
            <a:r>
              <a:rPr spc="5"/>
              <a:t> </a:t>
            </a:r>
            <a:r>
              <a:t>mars</a:t>
            </a:r>
            <a:r>
              <a:rPr spc="10"/>
              <a:t> </a:t>
            </a:r>
            <a:r>
              <a:rPr spc="-5"/>
              <a:t>2024</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6/10/2024</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pic>
        <p:nvPicPr>
          <p:cNvPr id="8" name="Image 7" descr="Une image contenant oiseau, logo, clipart, Graphique&#10;&#10;Description générée automatiquement">
            <a:extLst>
              <a:ext uri="{FF2B5EF4-FFF2-40B4-BE49-F238E27FC236}">
                <a16:creationId xmlns:a16="http://schemas.microsoft.com/office/drawing/2014/main" id="{A568CF85-28D2-7618-3EC5-20D8A9356B6D}"/>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36668" y="67755"/>
            <a:ext cx="2136785" cy="1235072"/>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428231"/>
            <a:ext cx="12192000" cy="424180"/>
          </a:xfrm>
          <a:custGeom>
            <a:avLst/>
            <a:gdLst/>
            <a:ahLst/>
            <a:cxnLst/>
            <a:rect l="l" t="t" r="r" b="b"/>
            <a:pathLst>
              <a:path w="12192000" h="424179">
                <a:moveTo>
                  <a:pt x="12192000" y="0"/>
                </a:moveTo>
                <a:lnTo>
                  <a:pt x="0" y="0"/>
                </a:lnTo>
                <a:lnTo>
                  <a:pt x="0" y="423671"/>
                </a:lnTo>
                <a:lnTo>
                  <a:pt x="12192000" y="423671"/>
                </a:lnTo>
                <a:lnTo>
                  <a:pt x="12192000" y="0"/>
                </a:lnTo>
                <a:close/>
              </a:path>
            </a:pathLst>
          </a:custGeom>
          <a:solidFill>
            <a:srgbClr val="5592C8"/>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txBox="1">
            <a:spLocks noGrp="1"/>
          </p:cNvSpPr>
          <p:nvPr>
            <p:ph type="body" idx="1"/>
          </p:nvPr>
        </p:nvSpPr>
        <p:spPr>
          <a:xfrm>
            <a:off x="503555" y="1432248"/>
            <a:ext cx="11184890" cy="2355003"/>
          </a:xfrm>
          <a:prstGeom prst="rect">
            <a:avLst/>
          </a:prstGeom>
        </p:spPr>
        <p:txBody>
          <a:bodyPr vert="horz" wrap="square" lIns="0" tIns="930147" rIns="0" bIns="0" rtlCol="0">
            <a:spAutoFit/>
          </a:bodyPr>
          <a:lstStyle/>
          <a:p>
            <a:pPr algn="ctr">
              <a:lnSpc>
                <a:spcPct val="100000"/>
              </a:lnSpc>
              <a:spcBef>
                <a:spcPts val="100"/>
              </a:spcBef>
            </a:pPr>
            <a:r>
              <a:rPr sz="2800">
                <a:solidFill>
                  <a:srgbClr val="005A9D"/>
                </a:solidFill>
              </a:rPr>
              <a:t>Situation</a:t>
            </a:r>
            <a:r>
              <a:rPr sz="2800" spc="-20">
                <a:solidFill>
                  <a:srgbClr val="005A9D"/>
                </a:solidFill>
              </a:rPr>
              <a:t> </a:t>
            </a:r>
            <a:r>
              <a:rPr sz="2800">
                <a:solidFill>
                  <a:srgbClr val="005A9D"/>
                </a:solidFill>
              </a:rPr>
              <a:t>financière</a:t>
            </a:r>
            <a:r>
              <a:rPr lang="fr-FR" sz="2800"/>
              <a:t> </a:t>
            </a:r>
            <a:r>
              <a:rPr sz="2800" spc="-5">
                <a:solidFill>
                  <a:srgbClr val="005A9D"/>
                </a:solidFill>
              </a:rPr>
              <a:t>des </a:t>
            </a:r>
            <a:r>
              <a:rPr sz="2800" spc="-75">
                <a:solidFill>
                  <a:srgbClr val="005A9D"/>
                </a:solidFill>
              </a:rPr>
              <a:t>EHPAD</a:t>
            </a:r>
            <a:r>
              <a:rPr lang="fr-FR" sz="2800" spc="-20">
                <a:solidFill>
                  <a:srgbClr val="005A9D"/>
                </a:solidFill>
              </a:rPr>
              <a:t> de la fonction publique hospitalière, </a:t>
            </a:r>
            <a:r>
              <a:rPr lang="fr-FR" sz="2800" b="1">
                <a:solidFill>
                  <a:srgbClr val="005A9D"/>
                </a:solidFill>
                <a:latin typeface="Arial"/>
                <a:cs typeface="Arial"/>
              </a:rPr>
              <a:t>exercice budgétaire 2023</a:t>
            </a:r>
            <a:endParaRPr lang="fr-FR" sz="2800">
              <a:latin typeface="Arial"/>
              <a:cs typeface="Arial"/>
            </a:endParaRPr>
          </a:p>
          <a:p>
            <a:pPr algn="ctr">
              <a:lnSpc>
                <a:spcPct val="100000"/>
              </a:lnSpc>
            </a:pPr>
            <a:endParaRPr sz="3600"/>
          </a:p>
        </p:txBody>
      </p:sp>
      <p:sp>
        <p:nvSpPr>
          <p:cNvPr id="4" name="object 4"/>
          <p:cNvSpPr txBox="1"/>
          <p:nvPr/>
        </p:nvSpPr>
        <p:spPr>
          <a:xfrm>
            <a:off x="1028700" y="3474557"/>
            <a:ext cx="10134600" cy="382156"/>
          </a:xfrm>
          <a:prstGeom prst="rect">
            <a:avLst/>
          </a:prstGeom>
        </p:spPr>
        <p:txBody>
          <a:bodyPr vert="horz" wrap="square" lIns="0" tIns="12700" rIns="0" bIns="0" rtlCol="0">
            <a:spAutoFit/>
          </a:bodyPr>
          <a:lstStyle/>
          <a:p>
            <a:pPr marL="12065" marR="5080" lvl="0" indent="0" algn="ctr"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5" normalizeH="0" baseline="0" noProof="0">
                <a:ln>
                  <a:noFill/>
                </a:ln>
                <a:solidFill>
                  <a:srgbClr val="5592C8"/>
                </a:solidFill>
                <a:effectLst/>
                <a:uLnTx/>
                <a:uFillTx/>
                <a:latin typeface="Arial"/>
                <a:ea typeface="+mn-ea"/>
                <a:cs typeface="Arial"/>
              </a:rPr>
              <a:t>Résultats Occitanie de l’e</a:t>
            </a:r>
            <a:r>
              <a:rPr kumimoji="0" sz="2400" b="0" i="0" u="none" strike="noStrike" kern="1200" cap="none" spc="-5" normalizeH="0" baseline="0" noProof="0" err="1">
                <a:ln>
                  <a:noFill/>
                </a:ln>
                <a:solidFill>
                  <a:srgbClr val="5592C8"/>
                </a:solidFill>
                <a:effectLst/>
                <a:uLnTx/>
                <a:uFillTx/>
                <a:latin typeface="Arial"/>
                <a:ea typeface="+mn-ea"/>
                <a:cs typeface="Arial"/>
              </a:rPr>
              <a:t>nquête</a:t>
            </a:r>
            <a:r>
              <a:rPr kumimoji="0" sz="2400" b="0" i="0" u="none" strike="noStrike" kern="1200" cap="none" spc="-35" normalizeH="0" baseline="0" noProof="0">
                <a:ln>
                  <a:noFill/>
                </a:ln>
                <a:solidFill>
                  <a:srgbClr val="5592C8"/>
                </a:solidFill>
                <a:effectLst/>
                <a:uLnTx/>
                <a:uFillTx/>
                <a:latin typeface="Arial"/>
                <a:ea typeface="+mn-ea"/>
                <a:cs typeface="Arial"/>
              </a:rPr>
              <a:t> </a:t>
            </a:r>
            <a:r>
              <a:rPr kumimoji="0" sz="2400" b="0" i="0" u="none" strike="noStrike" kern="1200" cap="none" spc="-5" normalizeH="0" baseline="0" noProof="0">
                <a:ln>
                  <a:noFill/>
                </a:ln>
                <a:solidFill>
                  <a:srgbClr val="5592C8"/>
                </a:solidFill>
                <a:effectLst/>
                <a:uLnTx/>
                <a:uFillTx/>
                <a:latin typeface="Arial"/>
                <a:ea typeface="+mn-ea"/>
                <a:cs typeface="Arial"/>
              </a:rPr>
              <a:t>FHF</a:t>
            </a:r>
            <a:r>
              <a:rPr kumimoji="0" lang="fr-FR" sz="2400" b="0" i="0" u="none" strike="noStrike" kern="1200" cap="none" spc="-5" normalizeH="0" baseline="0" noProof="0">
                <a:ln>
                  <a:noFill/>
                </a:ln>
                <a:solidFill>
                  <a:srgbClr val="5592C8"/>
                </a:solidFill>
                <a:effectLst/>
                <a:uLnTx/>
                <a:uFillTx/>
                <a:latin typeface="Arial"/>
                <a:ea typeface="+mn-ea"/>
                <a:cs typeface="Arial"/>
              </a:rPr>
              <a:t> Nationale</a:t>
            </a:r>
            <a:r>
              <a:rPr kumimoji="0" sz="2400" b="0" i="0" u="none" strike="noStrike" kern="1200" cap="none" spc="-5" normalizeH="0" baseline="0" noProof="0">
                <a:ln>
                  <a:noFill/>
                </a:ln>
                <a:solidFill>
                  <a:srgbClr val="5592C8"/>
                </a:solidFill>
                <a:effectLst/>
                <a:uLnTx/>
                <a:uFillTx/>
                <a:latin typeface="Arial"/>
                <a:ea typeface="+mn-ea"/>
                <a:cs typeface="Arial"/>
              </a:rPr>
              <a:t> </a:t>
            </a:r>
            <a:r>
              <a:rPr kumimoji="0" sz="2400" b="0" i="0" u="none" strike="noStrike" kern="1200" cap="none" spc="-875" normalizeH="0" baseline="0" noProof="0">
                <a:ln>
                  <a:noFill/>
                </a:ln>
                <a:solidFill>
                  <a:srgbClr val="5592C8"/>
                </a:solidFill>
                <a:effectLst/>
                <a:uLnTx/>
                <a:uFillTx/>
                <a:latin typeface="Arial"/>
                <a:ea typeface="+mn-ea"/>
                <a:cs typeface="Arial"/>
              </a:rPr>
              <a:t> </a:t>
            </a:r>
            <a:r>
              <a:rPr kumimoji="0" lang="fr-FR" sz="2400" b="0" i="0" u="none" strike="noStrike" kern="1200" cap="none" spc="-5" normalizeH="0" baseline="0" noProof="0" err="1">
                <a:ln>
                  <a:noFill/>
                </a:ln>
                <a:solidFill>
                  <a:srgbClr val="5592C8"/>
                </a:solidFill>
                <a:effectLst/>
                <a:uLnTx/>
                <a:uFillTx/>
                <a:latin typeface="Arial"/>
                <a:ea typeface="+mn-ea"/>
                <a:cs typeface="Arial"/>
              </a:rPr>
              <a:t>menée</a:t>
            </a:r>
            <a:r>
              <a:rPr kumimoji="0" sz="2400" b="0" i="0" u="none" strike="noStrike" kern="1200" cap="none" spc="-20" normalizeH="0" baseline="0" noProof="0">
                <a:ln>
                  <a:noFill/>
                </a:ln>
                <a:solidFill>
                  <a:srgbClr val="5592C8"/>
                </a:solidFill>
                <a:effectLst/>
                <a:uLnTx/>
                <a:uFillTx/>
                <a:latin typeface="Arial"/>
                <a:ea typeface="+mn-ea"/>
                <a:cs typeface="Arial"/>
              </a:rPr>
              <a:t> </a:t>
            </a:r>
            <a:r>
              <a:rPr kumimoji="0" sz="2400" b="0" i="0" u="none" strike="noStrike" kern="1200" cap="none" spc="-5" normalizeH="0" baseline="0" noProof="0" err="1">
                <a:ln>
                  <a:noFill/>
                </a:ln>
                <a:solidFill>
                  <a:srgbClr val="5592C8"/>
                </a:solidFill>
                <a:effectLst/>
                <a:uLnTx/>
                <a:uFillTx/>
                <a:latin typeface="Arial"/>
                <a:ea typeface="+mn-ea"/>
                <a:cs typeface="Arial"/>
              </a:rPr>
              <a:t>en</a:t>
            </a:r>
            <a:r>
              <a:rPr kumimoji="0" sz="2400" b="0" i="0" u="none" strike="noStrike" kern="1200" cap="none" spc="-5" normalizeH="0" baseline="0" noProof="0">
                <a:ln>
                  <a:noFill/>
                </a:ln>
                <a:solidFill>
                  <a:srgbClr val="5592C8"/>
                </a:solidFill>
                <a:effectLst/>
                <a:uLnTx/>
                <a:uFillTx/>
                <a:latin typeface="Arial"/>
                <a:ea typeface="+mn-ea"/>
                <a:cs typeface="Arial"/>
              </a:rPr>
              <a:t> </a:t>
            </a:r>
            <a:r>
              <a:rPr kumimoji="0" lang="fr-FR" sz="2400" b="0" i="0" u="none" strike="noStrike" kern="1200" cap="none" spc="-5" normalizeH="0" baseline="0" noProof="0">
                <a:ln>
                  <a:noFill/>
                </a:ln>
                <a:solidFill>
                  <a:srgbClr val="5592C8"/>
                </a:solidFill>
                <a:effectLst/>
                <a:uLnTx/>
                <a:uFillTx/>
                <a:latin typeface="Arial"/>
                <a:ea typeface="+mn-ea"/>
                <a:cs typeface="Arial"/>
              </a:rPr>
              <a:t>mars</a:t>
            </a:r>
            <a:r>
              <a:rPr kumimoji="0" sz="2400" b="0" i="0" u="none" strike="noStrike" kern="1200" cap="none" spc="-10" normalizeH="0" baseline="0" noProof="0">
                <a:ln>
                  <a:noFill/>
                </a:ln>
                <a:solidFill>
                  <a:srgbClr val="5592C8"/>
                </a:solidFill>
                <a:effectLst/>
                <a:uLnTx/>
                <a:uFillTx/>
                <a:latin typeface="Arial"/>
                <a:ea typeface="+mn-ea"/>
                <a:cs typeface="Arial"/>
              </a:rPr>
              <a:t> </a:t>
            </a:r>
            <a:r>
              <a:rPr kumimoji="0" sz="2400" b="0" i="0" u="none" strike="noStrike" kern="1200" cap="none" spc="-5" normalizeH="0" baseline="0" noProof="0">
                <a:ln>
                  <a:noFill/>
                </a:ln>
                <a:solidFill>
                  <a:srgbClr val="5592C8"/>
                </a:solidFill>
                <a:effectLst/>
                <a:uLnTx/>
                <a:uFillTx/>
                <a:latin typeface="Arial"/>
                <a:ea typeface="+mn-ea"/>
                <a:cs typeface="Arial"/>
              </a:rPr>
              <a:t>2024</a:t>
            </a:r>
            <a:endParaRPr kumimoji="0" sz="2400" b="0" i="0" u="none" strike="noStrike" kern="1200" cap="none" spc="0" normalizeH="0" baseline="0" noProof="0">
              <a:ln>
                <a:noFill/>
              </a:ln>
              <a:solidFill>
                <a:prstClr val="black"/>
              </a:solidFill>
              <a:effectLst/>
              <a:uLnTx/>
              <a:uFillTx/>
              <a:latin typeface="Arial"/>
              <a:ea typeface="+mn-ea"/>
              <a:cs typeface="Arial"/>
            </a:endParaRPr>
          </a:p>
        </p:txBody>
      </p:sp>
      <p:sp>
        <p:nvSpPr>
          <p:cNvPr id="5" name="object 5"/>
          <p:cNvSpPr/>
          <p:nvPr/>
        </p:nvSpPr>
        <p:spPr>
          <a:xfrm>
            <a:off x="4679441" y="0"/>
            <a:ext cx="7512684" cy="1031875"/>
          </a:xfrm>
          <a:custGeom>
            <a:avLst/>
            <a:gdLst/>
            <a:ahLst/>
            <a:cxnLst/>
            <a:rect l="l" t="t" r="r" b="b"/>
            <a:pathLst>
              <a:path w="7512684" h="1031875">
                <a:moveTo>
                  <a:pt x="7512558" y="0"/>
                </a:moveTo>
                <a:lnTo>
                  <a:pt x="0" y="0"/>
                </a:lnTo>
                <a:lnTo>
                  <a:pt x="0" y="1031748"/>
                </a:lnTo>
                <a:lnTo>
                  <a:pt x="7512558" y="1031748"/>
                </a:lnTo>
                <a:lnTo>
                  <a:pt x="7512558" y="0"/>
                </a:lnTo>
                <a:close/>
              </a:path>
            </a:pathLst>
          </a:custGeom>
          <a:solidFill>
            <a:srgbClr val="005A9D"/>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p:nvPr/>
        </p:nvSpPr>
        <p:spPr>
          <a:xfrm>
            <a:off x="2957322" y="0"/>
            <a:ext cx="1238250" cy="1031875"/>
          </a:xfrm>
          <a:custGeom>
            <a:avLst/>
            <a:gdLst/>
            <a:ahLst/>
            <a:cxnLst/>
            <a:rect l="l" t="t" r="r" b="b"/>
            <a:pathLst>
              <a:path w="1238250" h="1031875">
                <a:moveTo>
                  <a:pt x="1238250" y="0"/>
                </a:moveTo>
                <a:lnTo>
                  <a:pt x="0" y="0"/>
                </a:lnTo>
                <a:lnTo>
                  <a:pt x="0" y="1031748"/>
                </a:lnTo>
                <a:lnTo>
                  <a:pt x="1238250" y="1031748"/>
                </a:lnTo>
                <a:lnTo>
                  <a:pt x="1238250" y="0"/>
                </a:lnTo>
                <a:close/>
              </a:path>
            </a:pathLst>
          </a:custGeom>
          <a:solidFill>
            <a:srgbClr val="5592C8"/>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object 8">
            <a:extLst>
              <a:ext uri="{FF2B5EF4-FFF2-40B4-BE49-F238E27FC236}">
                <a16:creationId xmlns:a16="http://schemas.microsoft.com/office/drawing/2014/main" id="{32194DC7-B50E-E596-FDE6-694BD7D91E52}"/>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304800" y="85725"/>
            <a:ext cx="11269980" cy="874598"/>
          </a:xfrm>
          <a:prstGeom prst="rect">
            <a:avLst/>
          </a:prstGeom>
        </p:spPr>
        <p:txBody>
          <a:bodyPr vert="horz" wrap="square" lIns="0" tIns="12700" rIns="0" bIns="0" rtlCol="0">
            <a:spAutoFit/>
          </a:bodyPr>
          <a:lstStyle/>
          <a:p>
            <a:pPr marL="4672330">
              <a:lnSpc>
                <a:spcPct val="100000"/>
              </a:lnSpc>
              <a:spcBef>
                <a:spcPts val="100"/>
              </a:spcBef>
            </a:pPr>
            <a:r>
              <a:rPr lang="fr-FR" sz="2800" spc="-5"/>
              <a:t>Et pourtant, une situation financière inédite</a:t>
            </a:r>
            <a:endParaRPr sz="2800" spc="-5"/>
          </a:p>
        </p:txBody>
      </p:sp>
      <p:sp>
        <p:nvSpPr>
          <p:cNvPr id="6" name="object 8">
            <a:extLst>
              <a:ext uri="{FF2B5EF4-FFF2-40B4-BE49-F238E27FC236}">
                <a16:creationId xmlns:a16="http://schemas.microsoft.com/office/drawing/2014/main" id="{27A624B9-5BEE-E35C-AF1E-2FA851EA2805}"/>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
        <p:nvSpPr>
          <p:cNvPr id="9" name="ZoneTexte 8">
            <a:extLst>
              <a:ext uri="{FF2B5EF4-FFF2-40B4-BE49-F238E27FC236}">
                <a16:creationId xmlns:a16="http://schemas.microsoft.com/office/drawing/2014/main" id="{E644AEC1-2804-E91B-E6F5-F7703475E3D1}"/>
              </a:ext>
            </a:extLst>
          </p:cNvPr>
          <p:cNvSpPr txBox="1"/>
          <p:nvPr/>
        </p:nvSpPr>
        <p:spPr>
          <a:xfrm>
            <a:off x="304800" y="1949586"/>
            <a:ext cx="11582400" cy="341632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 dégradation de la situation financière des EHPAD publics hospitaliers se caractérise par </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mouvements de fond :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D’une part, une </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tendance à la généralisation des déficits </a:t>
            </a: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on parle ici du % des EHPAD publics hospitaliers en situation de déficit par rapport à l’ensemble des EHPAD publics hospitaliers d’Occitanie ;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D’autre part, une </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tendance à l’augmentation du niveau de déficit </a:t>
            </a:r>
            <a:r>
              <a:rPr kumimoji="0" lang="fr-FR" sz="18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par place</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d’EHPAD public </a:t>
            </a: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on utilise ici le critère de </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déficit par place </a:t>
            </a: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afin de neutraliser la variable du nombre de place par EHPAD, qui fausserait l’image des déficits (-&gt; 50K euros de déficit/place pour un EHPAD de 50 lits d’hébergement permanent ≠ 50K euros de déficit pour un EHPAD de 200 lits d’hébergement permanent).</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endPar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Aujourd’hui, la situation financière est décorrélée du niveau d’activité.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6CC170-4A84-5CFB-5FA9-FEB8B8DFE1D1}"/>
              </a:ext>
            </a:extLst>
          </p:cNvPr>
          <p:cNvSpPr>
            <a:spLocks noGrp="1"/>
          </p:cNvSpPr>
          <p:nvPr>
            <p:ph type="title"/>
          </p:nvPr>
        </p:nvSpPr>
        <p:spPr>
          <a:xfrm>
            <a:off x="4743450" y="33412"/>
            <a:ext cx="7562850" cy="1144740"/>
          </a:xfrm>
        </p:spPr>
        <p:txBody>
          <a:bodyPr/>
          <a:lstStyle/>
          <a:p>
            <a:r>
              <a:rPr lang="fr-FR" sz="2800"/>
              <a:t>Une tendance à la généralisation des déficits</a:t>
            </a:r>
          </a:p>
        </p:txBody>
      </p:sp>
      <p:graphicFrame>
        <p:nvGraphicFramePr>
          <p:cNvPr id="4" name="Tableau 3">
            <a:extLst>
              <a:ext uri="{FF2B5EF4-FFF2-40B4-BE49-F238E27FC236}">
                <a16:creationId xmlns:a16="http://schemas.microsoft.com/office/drawing/2014/main" id="{AB5C8516-B3AA-A604-456E-1548E0E313FC}"/>
              </a:ext>
            </a:extLst>
          </p:cNvPr>
          <p:cNvGraphicFramePr>
            <a:graphicFrameLocks noGrp="1"/>
          </p:cNvGraphicFramePr>
          <p:nvPr/>
        </p:nvGraphicFramePr>
        <p:xfrm>
          <a:off x="687728" y="2286408"/>
          <a:ext cx="10363201" cy="1447330"/>
        </p:xfrm>
        <a:graphic>
          <a:graphicData uri="http://schemas.openxmlformats.org/drawingml/2006/table">
            <a:tbl>
              <a:tblPr firstRow="1" firstCol="1" bandRow="1">
                <a:tableStyleId>{5C22544A-7EE6-4342-B048-85BDC9FD1C3A}</a:tableStyleId>
              </a:tblPr>
              <a:tblGrid>
                <a:gridCol w="3279427">
                  <a:extLst>
                    <a:ext uri="{9D8B030D-6E8A-4147-A177-3AD203B41FA5}">
                      <a16:colId xmlns:a16="http://schemas.microsoft.com/office/drawing/2014/main" val="3670262777"/>
                    </a:ext>
                  </a:extLst>
                </a:gridCol>
                <a:gridCol w="1899004">
                  <a:extLst>
                    <a:ext uri="{9D8B030D-6E8A-4147-A177-3AD203B41FA5}">
                      <a16:colId xmlns:a16="http://schemas.microsoft.com/office/drawing/2014/main" val="1368511896"/>
                    </a:ext>
                  </a:extLst>
                </a:gridCol>
                <a:gridCol w="1885274">
                  <a:extLst>
                    <a:ext uri="{9D8B030D-6E8A-4147-A177-3AD203B41FA5}">
                      <a16:colId xmlns:a16="http://schemas.microsoft.com/office/drawing/2014/main" val="302117452"/>
                    </a:ext>
                  </a:extLst>
                </a:gridCol>
                <a:gridCol w="1649748">
                  <a:extLst>
                    <a:ext uri="{9D8B030D-6E8A-4147-A177-3AD203B41FA5}">
                      <a16:colId xmlns:a16="http://schemas.microsoft.com/office/drawing/2014/main" val="744517791"/>
                    </a:ext>
                  </a:extLst>
                </a:gridCol>
                <a:gridCol w="1649748">
                  <a:extLst>
                    <a:ext uri="{9D8B030D-6E8A-4147-A177-3AD203B41FA5}">
                      <a16:colId xmlns:a16="http://schemas.microsoft.com/office/drawing/2014/main" val="3208281995"/>
                    </a:ext>
                  </a:extLst>
                </a:gridCol>
              </a:tblGrid>
              <a:tr h="457200">
                <a:tc>
                  <a:txBody>
                    <a:bodyPr/>
                    <a:lstStyle/>
                    <a:p>
                      <a:pPr algn="ctr">
                        <a:lnSpc>
                          <a:spcPct val="115000"/>
                        </a:lnSpc>
                        <a:spcAft>
                          <a:spcPts val="800"/>
                        </a:spcAft>
                      </a:pP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2019</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2021</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2022</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2023</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734065"/>
                  </a:ext>
                </a:extLst>
              </a:tr>
              <a:tr h="495065">
                <a:tc>
                  <a:txBody>
                    <a:bodyPr/>
                    <a:lstStyle/>
                    <a:p>
                      <a:pPr algn="ctr">
                        <a:lnSpc>
                          <a:spcPct val="115000"/>
                        </a:lnSpc>
                        <a:spcAft>
                          <a:spcPts val="800"/>
                        </a:spcAft>
                      </a:pPr>
                      <a:r>
                        <a:rPr lang="en-US" sz="2000" kern="0" err="1">
                          <a:effectLst/>
                        </a:rPr>
                        <a:t>Résultats</a:t>
                      </a:r>
                      <a:r>
                        <a:rPr lang="en-US" sz="2000" kern="0">
                          <a:effectLst/>
                        </a:rPr>
                        <a:t> </a:t>
                      </a:r>
                      <a:r>
                        <a:rPr lang="en-US" sz="2000" kern="0" err="1">
                          <a:effectLst/>
                        </a:rPr>
                        <a:t>équilibrés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59,02%</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46,25%</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21,25%</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11,25%</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5940723"/>
                  </a:ext>
                </a:extLst>
              </a:tr>
              <a:tr h="495065">
                <a:tc>
                  <a:txBody>
                    <a:bodyPr/>
                    <a:lstStyle/>
                    <a:p>
                      <a:pPr algn="ctr">
                        <a:lnSpc>
                          <a:spcPct val="115000"/>
                        </a:lnSpc>
                        <a:spcAft>
                          <a:spcPts val="800"/>
                        </a:spcAft>
                      </a:pPr>
                      <a:r>
                        <a:rPr lang="en-US" sz="2000" kern="0" err="1">
                          <a:effectLst/>
                        </a:rPr>
                        <a:t>Résultats</a:t>
                      </a:r>
                      <a:r>
                        <a:rPr lang="en-US" sz="2000" kern="0">
                          <a:effectLst/>
                        </a:rPr>
                        <a:t> </a:t>
                      </a:r>
                      <a:r>
                        <a:rPr lang="en-US" sz="2000" kern="0" err="1">
                          <a:effectLst/>
                        </a:rPr>
                        <a:t>déficitaires</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40,98%</a:t>
                      </a:r>
                      <a:endParaRPr lang="fr-FR" sz="2000" kern="100">
                        <a:effectLst/>
                      </a:endParaRPr>
                    </a:p>
                  </a:txBody>
                  <a:tcPr marL="68580" marR="68580" marT="0" marB="0"/>
                </a:tc>
                <a:tc>
                  <a:txBody>
                    <a:bodyPr/>
                    <a:lstStyle/>
                    <a:p>
                      <a:pPr algn="ctr">
                        <a:lnSpc>
                          <a:spcPct val="115000"/>
                        </a:lnSpc>
                        <a:spcAft>
                          <a:spcPts val="800"/>
                        </a:spcAft>
                      </a:pPr>
                      <a:r>
                        <a:rPr lang="en-US" sz="2000" kern="0">
                          <a:effectLst/>
                        </a:rPr>
                        <a:t>53,75%</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effectLst/>
                        </a:rPr>
                        <a:t>78,75%</a:t>
                      </a:r>
                      <a:endParaRPr lang="fr-FR"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en-US" sz="2000" kern="0">
                          <a:solidFill>
                            <a:srgbClr val="FF0000"/>
                          </a:solidFill>
                          <a:effectLst/>
                        </a:rPr>
                        <a:t>88,75%</a:t>
                      </a:r>
                      <a:endParaRPr lang="fr-FR" sz="20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9422359"/>
                  </a:ext>
                </a:extLst>
              </a:tr>
            </a:tbl>
          </a:graphicData>
        </a:graphic>
      </p:graphicFrame>
      <p:sp>
        <p:nvSpPr>
          <p:cNvPr id="6" name="ZoneTexte 5">
            <a:extLst>
              <a:ext uri="{FF2B5EF4-FFF2-40B4-BE49-F238E27FC236}">
                <a16:creationId xmlns:a16="http://schemas.microsoft.com/office/drawing/2014/main" id="{57719FC3-E84A-8F22-7159-07433E56A755}"/>
              </a:ext>
            </a:extLst>
          </p:cNvPr>
          <p:cNvSpPr txBox="1"/>
          <p:nvPr/>
        </p:nvSpPr>
        <p:spPr>
          <a:xfrm>
            <a:off x="819149" y="1593106"/>
            <a:ext cx="11304534"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1" i="0" u="sng"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Evolution par année du % des EHPAD publics hospitaliers en situation d’excédent/déficit - Occitanie</a:t>
            </a:r>
          </a:p>
        </p:txBody>
      </p:sp>
      <p:sp>
        <p:nvSpPr>
          <p:cNvPr id="7" name="ZoneTexte 6">
            <a:extLst>
              <a:ext uri="{FF2B5EF4-FFF2-40B4-BE49-F238E27FC236}">
                <a16:creationId xmlns:a16="http://schemas.microsoft.com/office/drawing/2014/main" id="{8A3A0BB4-EE25-87EB-D8D0-1F5CC5EEBD71}"/>
              </a:ext>
            </a:extLst>
          </p:cNvPr>
          <p:cNvSpPr txBox="1"/>
          <p:nvPr/>
        </p:nvSpPr>
        <p:spPr>
          <a:xfrm>
            <a:off x="685799" y="4057709"/>
            <a:ext cx="10744201" cy="2031325"/>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kumimoji="0" lang="fr-FR"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Alors que leur gestion budgétaire était auparavant équilibrée (ou que les déficits étaient maitrisés), la proportion d’EHPAD publics occitans en situation déficitaire a plus que doublé en 5 ans, passant de 40,98% en 2019 à 88,75% en 2023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kumimoji="0" lang="fr-FR"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C’est sur les deux dernières années que cette progression a été la plus significative, avec une hausse de 35 points (passant de 53,75% d’EHPAD en 2021 à 88,75% en 2023), en comparaison avec le début de la période (progression de 4,73 points entre 2019 et 2021).</a:t>
            </a:r>
          </a:p>
        </p:txBody>
      </p:sp>
      <p:sp>
        <p:nvSpPr>
          <p:cNvPr id="8" name="object 8">
            <a:extLst>
              <a:ext uri="{FF2B5EF4-FFF2-40B4-BE49-F238E27FC236}">
                <a16:creationId xmlns:a16="http://schemas.microsoft.com/office/drawing/2014/main" id="{564403AE-4665-FCD3-E36C-344D822D48D1}"/>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Tree>
    <p:extLst>
      <p:ext uri="{BB962C8B-B14F-4D97-AF65-F5344CB8AC3E}">
        <p14:creationId xmlns:p14="http://schemas.microsoft.com/office/powerpoint/2010/main" val="2228333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37B2BB-EDEB-23C6-26C5-ED575E2558BD}"/>
              </a:ext>
            </a:extLst>
          </p:cNvPr>
          <p:cNvSpPr>
            <a:spLocks noGrp="1"/>
          </p:cNvSpPr>
          <p:nvPr>
            <p:ph type="title"/>
          </p:nvPr>
        </p:nvSpPr>
        <p:spPr>
          <a:xfrm>
            <a:off x="4720590" y="178279"/>
            <a:ext cx="8481060" cy="738664"/>
          </a:xfrm>
        </p:spPr>
        <p:txBody>
          <a:bodyPr/>
          <a:lstStyle/>
          <a:p>
            <a:r>
              <a:rPr lang="fr-FR" sz="2400"/>
              <a:t>Une tendance à l’augmentation du niveau de </a:t>
            </a:r>
            <a:br>
              <a:rPr lang="fr-FR" sz="2400"/>
            </a:br>
            <a:r>
              <a:rPr lang="fr-FR" sz="2400"/>
              <a:t>déficit/place</a:t>
            </a:r>
          </a:p>
        </p:txBody>
      </p:sp>
      <p:graphicFrame>
        <p:nvGraphicFramePr>
          <p:cNvPr id="4" name="Graphique 3">
            <a:extLst>
              <a:ext uri="{FF2B5EF4-FFF2-40B4-BE49-F238E27FC236}">
                <a16:creationId xmlns:a16="http://schemas.microsoft.com/office/drawing/2014/main" id="{77D1326E-E9FB-9565-795D-5BEE25305F10}"/>
              </a:ext>
            </a:extLst>
          </p:cNvPr>
          <p:cNvGraphicFramePr/>
          <p:nvPr/>
        </p:nvGraphicFramePr>
        <p:xfrm>
          <a:off x="228600" y="1294993"/>
          <a:ext cx="73914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a:extLst>
              <a:ext uri="{FF2B5EF4-FFF2-40B4-BE49-F238E27FC236}">
                <a16:creationId xmlns:a16="http://schemas.microsoft.com/office/drawing/2014/main" id="{E4C59D83-EA40-AD62-6160-C16150D3E31D}"/>
              </a:ext>
            </a:extLst>
          </p:cNvPr>
          <p:cNvSpPr txBox="1"/>
          <p:nvPr/>
        </p:nvSpPr>
        <p:spPr>
          <a:xfrm>
            <a:off x="7517606" y="1661175"/>
            <a:ext cx="4445793" cy="452431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kumimoji="0" lang="fr-FR" sz="1600" b="0" i="0" u="sng"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Il convient de souligner deux éléments :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endParaRPr kumimoji="0" lang="fr-FR"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D’une part, </a:t>
            </a:r>
            <a:r>
              <a:rPr kumimoji="0" lang="fr-FR"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ces résultats tiennent compte des crédits exceptionnels </a:t>
            </a:r>
            <a:r>
              <a:rPr kumimoji="0" lang="fr-FR"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versés en fin d’année 2023 (CNR et Fonds d’urgence). Par extension, les niveaux de déficit moyens des EHPAD publics hospitaliers 2023 seraient supérieurs à 3000 euros/place sans ces aides financières ;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D’autre part, même les EHPAD qui ont eu un taux d’occupation égal ou supérieur à 97% accusent un déficit moyen de près de 2400 euros de déficit/place. Ce point souligne la </a:t>
            </a:r>
            <a:r>
              <a:rPr kumimoji="0" lang="fr-FR" sz="1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décorrélation entre le niveau d’activité qui augmente et la situation financière effective qui s’aggrave </a:t>
            </a:r>
            <a:r>
              <a:rPr kumimoji="0" lang="fr-FR"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malgré tout. </a:t>
            </a:r>
          </a:p>
        </p:txBody>
      </p:sp>
      <p:sp>
        <p:nvSpPr>
          <p:cNvPr id="8" name="object 8">
            <a:extLst>
              <a:ext uri="{FF2B5EF4-FFF2-40B4-BE49-F238E27FC236}">
                <a16:creationId xmlns:a16="http://schemas.microsoft.com/office/drawing/2014/main" id="{04855A32-E5DD-F168-4124-E1A0836A34A9}"/>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Tree>
    <p:extLst>
      <p:ext uri="{BB962C8B-B14F-4D97-AF65-F5344CB8AC3E}">
        <p14:creationId xmlns:p14="http://schemas.microsoft.com/office/powerpoint/2010/main" val="666982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B1FD4A-B297-677C-9CBA-C82A236E37EE}"/>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095899FB-344D-A890-469F-63A93595C68F}"/>
              </a:ext>
            </a:extLst>
          </p:cNvPr>
          <p:cNvSpPr>
            <a:spLocks noGrp="1"/>
          </p:cNvSpPr>
          <p:nvPr>
            <p:ph type="subTitle" idx="4"/>
          </p:nvPr>
        </p:nvSpPr>
        <p:spPr>
          <a:xfrm>
            <a:off x="1828800" y="3840480"/>
            <a:ext cx="9144000" cy="1231106"/>
          </a:xfrm>
        </p:spPr>
        <p:txBody>
          <a:bodyPr/>
          <a:lstStyle/>
          <a:p>
            <a:r>
              <a:rPr lang="fr-FR" sz="4000"/>
              <a:t>Pourquoi cette situation financière ? </a:t>
            </a:r>
          </a:p>
        </p:txBody>
      </p:sp>
    </p:spTree>
    <p:extLst>
      <p:ext uri="{BB962C8B-B14F-4D97-AF65-F5344CB8AC3E}">
        <p14:creationId xmlns:p14="http://schemas.microsoft.com/office/powerpoint/2010/main" val="2577602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08338C-EE2F-DC6A-CA88-0813AAE5F790}"/>
              </a:ext>
            </a:extLst>
          </p:cNvPr>
          <p:cNvSpPr>
            <a:spLocks noGrp="1"/>
          </p:cNvSpPr>
          <p:nvPr>
            <p:ph type="title"/>
          </p:nvPr>
        </p:nvSpPr>
        <p:spPr>
          <a:xfrm>
            <a:off x="4743450" y="172799"/>
            <a:ext cx="7964931" cy="738664"/>
          </a:xfrm>
        </p:spPr>
        <p:txBody>
          <a:bodyPr/>
          <a:lstStyle/>
          <a:p>
            <a:r>
              <a:rPr lang="fr-FR" sz="2400"/>
              <a:t>Pourquoi les EHPAD publics hospitaliers sont en déficit ? </a:t>
            </a:r>
          </a:p>
        </p:txBody>
      </p:sp>
      <p:sp>
        <p:nvSpPr>
          <p:cNvPr id="3" name="Espace réservé du texte 2">
            <a:extLst>
              <a:ext uri="{FF2B5EF4-FFF2-40B4-BE49-F238E27FC236}">
                <a16:creationId xmlns:a16="http://schemas.microsoft.com/office/drawing/2014/main" id="{7FCC44C3-74F9-0C6E-E867-2ABD967AC3BF}"/>
              </a:ext>
            </a:extLst>
          </p:cNvPr>
          <p:cNvSpPr>
            <a:spLocks noGrp="1"/>
          </p:cNvSpPr>
          <p:nvPr>
            <p:ph type="body" idx="1"/>
          </p:nvPr>
        </p:nvSpPr>
        <p:spPr>
          <a:xfrm>
            <a:off x="503555" y="1676400"/>
            <a:ext cx="11184890" cy="4062651"/>
          </a:xfrm>
        </p:spPr>
        <p:txBody>
          <a:bodyPr/>
          <a:lstStyle/>
          <a:p>
            <a:pPr algn="just"/>
            <a:r>
              <a:rPr lang="fr-FR" b="0"/>
              <a:t>Il y a principalement 3 causes aux déficits des EHPAD publics hospitaliers : </a:t>
            </a:r>
          </a:p>
          <a:p>
            <a:pPr algn="just"/>
            <a:endParaRPr lang="fr-FR" b="0">
              <a:solidFill>
                <a:schemeClr val="tx1">
                  <a:lumMod val="95000"/>
                  <a:lumOff val="5000"/>
                </a:schemeClr>
              </a:solidFill>
            </a:endParaRPr>
          </a:p>
          <a:p>
            <a:pPr marL="342900" indent="-342900" algn="just">
              <a:buFontTx/>
              <a:buChar char="-"/>
            </a:pPr>
            <a:r>
              <a:rPr lang="fr-FR" b="0">
                <a:solidFill>
                  <a:schemeClr val="tx1">
                    <a:lumMod val="95000"/>
                    <a:lumOff val="5000"/>
                  </a:schemeClr>
                </a:solidFill>
              </a:rPr>
              <a:t>D’une part, </a:t>
            </a:r>
            <a:r>
              <a:rPr lang="fr-FR" b="0" u="sng">
                <a:solidFill>
                  <a:schemeClr val="tx1">
                    <a:lumMod val="95000"/>
                    <a:lumOff val="5000"/>
                  </a:schemeClr>
                </a:solidFill>
              </a:rPr>
              <a:t>une désindexation des tarifs appliqués par les Conseils départementaux vis-à-vis des EHPAD publics</a:t>
            </a:r>
            <a:r>
              <a:rPr lang="fr-FR" b="0">
                <a:solidFill>
                  <a:schemeClr val="tx1">
                    <a:lumMod val="95000"/>
                    <a:lumOff val="5000"/>
                  </a:schemeClr>
                </a:solidFill>
              </a:rPr>
              <a:t>, dont les places sont conventionnées à l’ASH ; </a:t>
            </a:r>
          </a:p>
          <a:p>
            <a:pPr marL="342900" indent="-342900" algn="just">
              <a:buFontTx/>
              <a:buChar char="-"/>
            </a:pPr>
            <a:r>
              <a:rPr lang="fr-FR" b="0">
                <a:solidFill>
                  <a:schemeClr val="tx1">
                    <a:lumMod val="95000"/>
                    <a:lumOff val="5000"/>
                  </a:schemeClr>
                </a:solidFill>
              </a:rPr>
              <a:t>D’autre part, une </a:t>
            </a:r>
            <a:r>
              <a:rPr lang="fr-FR" b="0" u="sng">
                <a:solidFill>
                  <a:schemeClr val="tx1">
                    <a:lumMod val="95000"/>
                    <a:lumOff val="5000"/>
                  </a:schemeClr>
                </a:solidFill>
              </a:rPr>
              <a:t>compensation partielle des revalorisations salariales</a:t>
            </a:r>
            <a:r>
              <a:rPr lang="fr-FR" b="0">
                <a:solidFill>
                  <a:schemeClr val="tx1">
                    <a:lumMod val="95000"/>
                    <a:lumOff val="5000"/>
                  </a:schemeClr>
                </a:solidFill>
              </a:rPr>
              <a:t> des professionnels exerçant dans les EHPAD ; </a:t>
            </a:r>
          </a:p>
          <a:p>
            <a:pPr marL="342900" indent="-342900" algn="just">
              <a:buFontTx/>
              <a:buChar char="-"/>
            </a:pPr>
            <a:r>
              <a:rPr lang="fr-FR" b="0">
                <a:solidFill>
                  <a:schemeClr val="tx1">
                    <a:lumMod val="95000"/>
                    <a:lumOff val="5000"/>
                  </a:schemeClr>
                </a:solidFill>
              </a:rPr>
              <a:t>Enfin, des </a:t>
            </a:r>
            <a:r>
              <a:rPr lang="fr-FR" b="0" u="sng">
                <a:solidFill>
                  <a:schemeClr val="tx1">
                    <a:lumMod val="95000"/>
                    <a:lumOff val="5000"/>
                  </a:schemeClr>
                </a:solidFill>
              </a:rPr>
              <a:t>niveaux de charges socio-fiscales majeurs</a:t>
            </a:r>
            <a:r>
              <a:rPr lang="fr-FR" b="0">
                <a:solidFill>
                  <a:schemeClr val="tx1">
                    <a:lumMod val="95000"/>
                    <a:lumOff val="5000"/>
                  </a:schemeClr>
                </a:solidFill>
              </a:rPr>
              <a:t> en comparaison des autres secteurs (public FPT, privé lucratif et privé non lucratif).</a:t>
            </a:r>
          </a:p>
          <a:p>
            <a:pPr marL="342900" indent="-342900" algn="just">
              <a:buFontTx/>
              <a:buChar char="-"/>
            </a:pPr>
            <a:endParaRPr lang="fr-FR" b="0">
              <a:solidFill>
                <a:schemeClr val="tx1">
                  <a:lumMod val="95000"/>
                  <a:lumOff val="5000"/>
                </a:schemeClr>
              </a:solidFill>
            </a:endParaRPr>
          </a:p>
          <a:p>
            <a:pPr algn="ctr"/>
            <a:r>
              <a:rPr lang="fr-FR">
                <a:solidFill>
                  <a:schemeClr val="tx1">
                    <a:lumMod val="95000"/>
                    <a:lumOff val="5000"/>
                  </a:schemeClr>
                </a:solidFill>
              </a:rPr>
              <a:t>Ces causes sont ci-après détaillées</a:t>
            </a:r>
          </a:p>
        </p:txBody>
      </p:sp>
      <p:sp>
        <p:nvSpPr>
          <p:cNvPr id="5" name="object 8">
            <a:extLst>
              <a:ext uri="{FF2B5EF4-FFF2-40B4-BE49-F238E27FC236}">
                <a16:creationId xmlns:a16="http://schemas.microsoft.com/office/drawing/2014/main" id="{5ECCCCE2-4997-BFDB-CB86-01B18E0D0AA0}"/>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Tree>
    <p:extLst>
      <p:ext uri="{BB962C8B-B14F-4D97-AF65-F5344CB8AC3E}">
        <p14:creationId xmlns:p14="http://schemas.microsoft.com/office/powerpoint/2010/main" val="1459618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a:extLst>
              <a:ext uri="{FF2B5EF4-FFF2-40B4-BE49-F238E27FC236}">
                <a16:creationId xmlns:a16="http://schemas.microsoft.com/office/drawing/2014/main" id="{2674ACFD-59F8-A570-E78B-B6E16371E149}"/>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
        <p:nvSpPr>
          <p:cNvPr id="10" name="ZoneTexte 9">
            <a:extLst>
              <a:ext uri="{FF2B5EF4-FFF2-40B4-BE49-F238E27FC236}">
                <a16:creationId xmlns:a16="http://schemas.microsoft.com/office/drawing/2014/main" id="{1A340533-11D0-96DC-DBBE-B9B711331CB1}"/>
              </a:ext>
            </a:extLst>
          </p:cNvPr>
          <p:cNvSpPr txBox="1"/>
          <p:nvPr/>
        </p:nvSpPr>
        <p:spPr>
          <a:xfrm>
            <a:off x="380999" y="1229186"/>
            <a:ext cx="11430000" cy="203132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1"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Préalable : </a:t>
            </a:r>
            <a:r>
              <a:rPr kumimoji="0" lang="fr-FR" sz="1800" b="0"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les Conseils départementaux </a:t>
            </a:r>
            <a:r>
              <a:rPr kumimoji="0" lang="fr-FR" sz="1800" b="1"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déterminent le tarif hébergement et son taux d’évolution annuel</a:t>
            </a:r>
            <a:r>
              <a:rPr kumimoji="0" lang="fr-FR" sz="1800" b="0"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pour les places conventionnées à l’ Aide Sociale à l’Hébergement (les EHPAD publics ne décident pas seuls de leurs tarifs).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0" i="1" u="sng"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Selon les données publiques CNSA 2016-2023, pour l’Occitanie :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1" u="sng"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1" u="sng"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9" name="Titre 18">
            <a:extLst>
              <a:ext uri="{FF2B5EF4-FFF2-40B4-BE49-F238E27FC236}">
                <a16:creationId xmlns:a16="http://schemas.microsoft.com/office/drawing/2014/main" id="{D98F6D6F-3BDF-B4AF-DF0A-DBFF69E030D3}"/>
              </a:ext>
            </a:extLst>
          </p:cNvPr>
          <p:cNvSpPr>
            <a:spLocks noGrp="1"/>
          </p:cNvSpPr>
          <p:nvPr>
            <p:ph type="title"/>
          </p:nvPr>
        </p:nvSpPr>
        <p:spPr>
          <a:xfrm>
            <a:off x="4872990" y="142589"/>
            <a:ext cx="6629399" cy="738664"/>
          </a:xfrm>
        </p:spPr>
        <p:txBody>
          <a:bodyPr/>
          <a:lstStyle/>
          <a:p>
            <a:r>
              <a:rPr lang="fr-FR" sz="2400" spc="-5"/>
              <a:t>Zoom sur la désindexation des tarifs hébergement des conseils départementaux</a:t>
            </a:r>
            <a:endParaRPr lang="fr-FR" sz="2400"/>
          </a:p>
        </p:txBody>
      </p:sp>
      <p:graphicFrame>
        <p:nvGraphicFramePr>
          <p:cNvPr id="2" name="Tableau 1">
            <a:extLst>
              <a:ext uri="{FF2B5EF4-FFF2-40B4-BE49-F238E27FC236}">
                <a16:creationId xmlns:a16="http://schemas.microsoft.com/office/drawing/2014/main" id="{CD780FDA-1896-FA54-A46C-B3191C62F3F9}"/>
              </a:ext>
            </a:extLst>
          </p:cNvPr>
          <p:cNvGraphicFramePr>
            <a:graphicFrameLocks noGrp="1"/>
          </p:cNvGraphicFramePr>
          <p:nvPr>
            <p:extLst>
              <p:ext uri="{D42A27DB-BD31-4B8C-83A1-F6EECF244321}">
                <p14:modId xmlns:p14="http://schemas.microsoft.com/office/powerpoint/2010/main" val="4280976551"/>
              </p:ext>
            </p:extLst>
          </p:nvPr>
        </p:nvGraphicFramePr>
        <p:xfrm>
          <a:off x="1066800" y="2820585"/>
          <a:ext cx="9829800" cy="1005840"/>
        </p:xfrm>
        <a:graphic>
          <a:graphicData uri="http://schemas.openxmlformats.org/drawingml/2006/table">
            <a:tbl>
              <a:tblPr firstRow="1" bandRow="1">
                <a:tableStyleId>{5C22544A-7EE6-4342-B048-85BDC9FD1C3A}</a:tableStyleId>
              </a:tblPr>
              <a:tblGrid>
                <a:gridCol w="2457450">
                  <a:extLst>
                    <a:ext uri="{9D8B030D-6E8A-4147-A177-3AD203B41FA5}">
                      <a16:colId xmlns:a16="http://schemas.microsoft.com/office/drawing/2014/main" val="3461552850"/>
                    </a:ext>
                  </a:extLst>
                </a:gridCol>
                <a:gridCol w="2457450">
                  <a:extLst>
                    <a:ext uri="{9D8B030D-6E8A-4147-A177-3AD203B41FA5}">
                      <a16:colId xmlns:a16="http://schemas.microsoft.com/office/drawing/2014/main" val="4000668330"/>
                    </a:ext>
                  </a:extLst>
                </a:gridCol>
                <a:gridCol w="2457450">
                  <a:extLst>
                    <a:ext uri="{9D8B030D-6E8A-4147-A177-3AD203B41FA5}">
                      <a16:colId xmlns:a16="http://schemas.microsoft.com/office/drawing/2014/main" val="745882616"/>
                    </a:ext>
                  </a:extLst>
                </a:gridCol>
                <a:gridCol w="2457450">
                  <a:extLst>
                    <a:ext uri="{9D8B030D-6E8A-4147-A177-3AD203B41FA5}">
                      <a16:colId xmlns:a16="http://schemas.microsoft.com/office/drawing/2014/main" val="149927299"/>
                    </a:ext>
                  </a:extLst>
                </a:gridCol>
              </a:tblGrid>
              <a:tr h="302402">
                <a:tc>
                  <a:txBody>
                    <a:bodyPr/>
                    <a:lstStyle/>
                    <a:p>
                      <a:pPr algn="ctr"/>
                      <a:r>
                        <a:rPr lang="fr-FR" sz="1600"/>
                        <a:t>Prix de journée</a:t>
                      </a:r>
                    </a:p>
                  </a:txBody>
                  <a:tcPr/>
                </a:tc>
                <a:tc>
                  <a:txBody>
                    <a:bodyPr/>
                    <a:lstStyle/>
                    <a:p>
                      <a:pPr algn="ctr"/>
                      <a:r>
                        <a:rPr lang="fr-FR" sz="1600" dirty="0"/>
                        <a:t>2020</a:t>
                      </a:r>
                    </a:p>
                  </a:txBody>
                  <a:tcPr/>
                </a:tc>
                <a:tc>
                  <a:txBody>
                    <a:bodyPr/>
                    <a:lstStyle/>
                    <a:p>
                      <a:pPr algn="ctr"/>
                      <a:r>
                        <a:rPr lang="fr-FR" sz="1600"/>
                        <a:t>2023</a:t>
                      </a:r>
                    </a:p>
                  </a:txBody>
                  <a:tcPr/>
                </a:tc>
                <a:tc>
                  <a:txBody>
                    <a:bodyPr/>
                    <a:lstStyle/>
                    <a:p>
                      <a:pPr algn="ctr"/>
                      <a:r>
                        <a:rPr lang="fr-FR" sz="1600"/>
                        <a:t>Evolution</a:t>
                      </a:r>
                    </a:p>
                  </a:txBody>
                  <a:tcPr/>
                </a:tc>
                <a:extLst>
                  <a:ext uri="{0D108BD9-81ED-4DB2-BD59-A6C34878D82A}">
                    <a16:rowId xmlns:a16="http://schemas.microsoft.com/office/drawing/2014/main" val="709241429"/>
                  </a:ext>
                </a:extLst>
              </a:tr>
              <a:tr h="302402">
                <a:tc>
                  <a:txBody>
                    <a:bodyPr/>
                    <a:lstStyle/>
                    <a:p>
                      <a:pPr algn="ctr"/>
                      <a:r>
                        <a:rPr lang="fr-FR" sz="1600" b="1"/>
                        <a:t>Tarif moyen ASH </a:t>
                      </a:r>
                    </a:p>
                  </a:txBody>
                  <a:tcPr/>
                </a:tc>
                <a:tc>
                  <a:txBody>
                    <a:bodyPr/>
                    <a:lstStyle/>
                    <a:p>
                      <a:pPr algn="ctr"/>
                      <a:r>
                        <a:rPr lang="fr-FR" sz="1600" b="0" dirty="0"/>
                        <a:t>58,69 euros</a:t>
                      </a:r>
                    </a:p>
                  </a:txBody>
                  <a:tcPr/>
                </a:tc>
                <a:tc>
                  <a:txBody>
                    <a:bodyPr/>
                    <a:lstStyle/>
                    <a:p>
                      <a:pPr algn="ctr"/>
                      <a:r>
                        <a:rPr lang="fr-FR" sz="1600" b="0"/>
                        <a:t>63,25 euros</a:t>
                      </a:r>
                    </a:p>
                  </a:txBody>
                  <a:tcPr/>
                </a:tc>
                <a:tc>
                  <a:txBody>
                    <a:bodyPr/>
                    <a:lstStyle/>
                    <a:p>
                      <a:pPr algn="ctr"/>
                      <a:r>
                        <a:rPr lang="fr-FR" sz="1600" b="0" dirty="0"/>
                        <a:t>+4,56 euros (+7,7%)</a:t>
                      </a:r>
                    </a:p>
                  </a:txBody>
                  <a:tcPr/>
                </a:tc>
                <a:extLst>
                  <a:ext uri="{0D108BD9-81ED-4DB2-BD59-A6C34878D82A}">
                    <a16:rowId xmlns:a16="http://schemas.microsoft.com/office/drawing/2014/main" val="3612924376"/>
                  </a:ext>
                </a:extLst>
              </a:tr>
              <a:tr h="273405">
                <a:tc>
                  <a:txBody>
                    <a:bodyPr/>
                    <a:lstStyle/>
                    <a:p>
                      <a:pPr algn="ctr"/>
                      <a:r>
                        <a:rPr lang="fr-FR" sz="1600" b="1"/>
                        <a:t>Tarif moyen hors ASH</a:t>
                      </a:r>
                    </a:p>
                  </a:txBody>
                  <a:tcPr/>
                </a:tc>
                <a:tc>
                  <a:txBody>
                    <a:bodyPr/>
                    <a:lstStyle/>
                    <a:p>
                      <a:pPr algn="ctr"/>
                      <a:r>
                        <a:rPr lang="fr-FR" sz="1600" b="0" dirty="0"/>
                        <a:t>76,06 euros</a:t>
                      </a:r>
                    </a:p>
                  </a:txBody>
                  <a:tcPr/>
                </a:tc>
                <a:tc>
                  <a:txBody>
                    <a:bodyPr/>
                    <a:lstStyle/>
                    <a:p>
                      <a:pPr algn="ctr"/>
                      <a:r>
                        <a:rPr lang="fr-FR" sz="1600" b="0"/>
                        <a:t>83,99 euros</a:t>
                      </a:r>
                    </a:p>
                  </a:txBody>
                  <a:tcPr/>
                </a:tc>
                <a:tc>
                  <a:txBody>
                    <a:bodyPr/>
                    <a:lstStyle/>
                    <a:p>
                      <a:pPr algn="ctr"/>
                      <a:r>
                        <a:rPr lang="fr-FR" sz="1600" b="0" dirty="0"/>
                        <a:t>+11,77 euros (+10,4%)</a:t>
                      </a:r>
                    </a:p>
                  </a:txBody>
                  <a:tcPr/>
                </a:tc>
                <a:extLst>
                  <a:ext uri="{0D108BD9-81ED-4DB2-BD59-A6C34878D82A}">
                    <a16:rowId xmlns:a16="http://schemas.microsoft.com/office/drawing/2014/main" val="1964384515"/>
                  </a:ext>
                </a:extLst>
              </a:tr>
            </a:tbl>
          </a:graphicData>
        </a:graphic>
      </p:graphicFrame>
      <p:sp>
        <p:nvSpPr>
          <p:cNvPr id="3" name="ZoneTexte 2">
            <a:extLst>
              <a:ext uri="{FF2B5EF4-FFF2-40B4-BE49-F238E27FC236}">
                <a16:creationId xmlns:a16="http://schemas.microsoft.com/office/drawing/2014/main" id="{7089439A-7062-0AA0-9D62-0369CF940D8B}"/>
              </a:ext>
            </a:extLst>
          </p:cNvPr>
          <p:cNvSpPr txBox="1"/>
          <p:nvPr/>
        </p:nvSpPr>
        <p:spPr>
          <a:xfrm>
            <a:off x="228600" y="4053143"/>
            <a:ext cx="11734798" cy="1923604"/>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 La FHF ne remet ni en cause le principe d’une administration tarifaire par les Conseils départementaux, ni la tarification des EHPAD privés lucratifs. </a:t>
            </a:r>
            <a:r>
              <a:rPr kumimoji="0" lang="fr-FR" sz="1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Elle demande simplement que les tarifs ASH (appliqués au secteur public et aux EHPAD associatifs) soient indexés à l’évolution des charges constatée </a:t>
            </a:r>
            <a:r>
              <a:rPr kumimoji="0" lang="fr-FR"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(entre +18% et +20% d’évolution des charges entre 2020 et 2023) afin de se maintenir à l’équilibre ;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 La FHF signale une </a:t>
            </a:r>
            <a:r>
              <a:rPr kumimoji="0" lang="fr-FR" sz="1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grande disparité des tarifs ASH d’un département d’Occitanie à l’autre </a:t>
            </a:r>
            <a:r>
              <a:rPr kumimoji="0" lang="fr-FR" sz="17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(près de 14 euros de différence du prix de journée entre le département avec </a:t>
            </a:r>
            <a:r>
              <a:rPr kumimoji="0" lang="fr-FR" sz="170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 plus fort tarif ASH</a:t>
            </a:r>
            <a:r>
              <a:rPr kumimoji="0" lang="fr-FR" sz="17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et celui avec </a:t>
            </a:r>
            <a:r>
              <a:rPr kumimoji="0" lang="fr-FR" sz="170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 plus faible tarif ASH</a:t>
            </a:r>
            <a:r>
              <a:rPr kumimoji="0" lang="fr-FR" sz="17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en 2023). Les marges financières des structures sont donc considérablement différentes</a:t>
            </a:r>
            <a:r>
              <a:rPr kumimoji="0" lang="fr-FR"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13481" y="1783678"/>
            <a:ext cx="11497519" cy="3141886"/>
          </a:xfrm>
          <a:prstGeom prst="rect">
            <a:avLst/>
          </a:prstGeom>
        </p:spPr>
        <p:txBody>
          <a:bodyPr vert="horz" wrap="square" lIns="0" tIns="12700" rIns="0" bIns="0" rtlCol="0">
            <a:spAutoFit/>
          </a:bodyPr>
          <a:lstStyle/>
          <a:p>
            <a:pPr marL="12700" marR="0" lvl="0" indent="0" algn="just" defTabSz="914400" rtl="0" eaLnBrk="1" fontAlgn="auto" latinLnBrk="0" hangingPunct="1">
              <a:lnSpc>
                <a:spcPct val="100000"/>
              </a:lnSpc>
              <a:spcBef>
                <a:spcPts val="100"/>
              </a:spcBef>
              <a:spcAft>
                <a:spcPts val="0"/>
              </a:spcAft>
              <a:buClrTx/>
              <a:buSzTx/>
              <a:buFontTx/>
              <a:buNone/>
              <a:tabLst/>
              <a:defRPr/>
            </a:pPr>
            <a:r>
              <a:rPr kumimoji="0" lang="fr-FR" sz="2000" b="1" i="0" u="none" strike="noStrike" kern="1200" cap="none" spc="-25" normalizeH="0" baseline="0" noProof="0" dirty="0">
                <a:ln>
                  <a:noFill/>
                </a:ln>
                <a:solidFill>
                  <a:prstClr val="black">
                    <a:lumMod val="95000"/>
                    <a:lumOff val="5000"/>
                  </a:prstClr>
                </a:solidFill>
                <a:effectLst/>
                <a:uLnTx/>
                <a:uFillTx/>
                <a:latin typeface="Arial"/>
                <a:ea typeface="+mn-ea"/>
                <a:cs typeface="Arial"/>
              </a:rPr>
              <a:t>2 autres causes principales expliquent l’évolution déficitaire des EHPAD publics hospitaliers du point de vue des recettes et des dépenses : </a:t>
            </a:r>
          </a:p>
          <a:p>
            <a:pPr marL="12700" marR="0" lvl="0" indent="0" algn="l" defTabSz="914400" rtl="0" eaLnBrk="1" fontAlgn="auto" latinLnBrk="0" hangingPunct="1">
              <a:lnSpc>
                <a:spcPct val="100000"/>
              </a:lnSpc>
              <a:spcBef>
                <a:spcPts val="100"/>
              </a:spcBef>
              <a:spcAft>
                <a:spcPts val="0"/>
              </a:spcAft>
              <a:buClrTx/>
              <a:buSzTx/>
              <a:buFontTx/>
              <a:buNone/>
              <a:tabLst/>
              <a:defRPr/>
            </a:pPr>
            <a:endParaRPr kumimoji="0" lang="fr-FR" sz="2000" b="0" i="0" u="none" strike="noStrike" kern="1200" cap="none" spc="-25" normalizeH="0" baseline="0" noProof="0" dirty="0">
              <a:ln>
                <a:noFill/>
              </a:ln>
              <a:solidFill>
                <a:prstClr val="black">
                  <a:lumMod val="95000"/>
                  <a:lumOff val="5000"/>
                </a:prstClr>
              </a:solidFill>
              <a:effectLst/>
              <a:uLnTx/>
              <a:uFillTx/>
              <a:latin typeface="Arial"/>
              <a:ea typeface="+mn-ea"/>
              <a:cs typeface="Arial"/>
            </a:endParaRPr>
          </a:p>
          <a:p>
            <a:pPr marL="298450" marR="0" lvl="0" indent="-285750" algn="just" defTabSz="914400" rtl="0" eaLnBrk="1" fontAlgn="auto" latinLnBrk="0" hangingPunct="1">
              <a:lnSpc>
                <a:spcPct val="100000"/>
              </a:lnSpc>
              <a:spcBef>
                <a:spcPts val="100"/>
              </a:spcBef>
              <a:spcAft>
                <a:spcPts val="0"/>
              </a:spcAft>
              <a:buClrTx/>
              <a:buSzTx/>
              <a:buFont typeface="Wingdings" panose="05000000000000000000" pitchFamily="2" charset="2"/>
              <a:buChar char="è"/>
              <a:tabLst/>
              <a:defRPr/>
            </a:pPr>
            <a:r>
              <a:rPr kumimoji="0" lang="fr-FR" sz="2000" b="1" i="0" u="none" strike="noStrike" kern="1200" cap="none" spc="-25" normalizeH="0" baseline="0" noProof="0" dirty="0">
                <a:ln>
                  <a:noFill/>
                </a:ln>
                <a:solidFill>
                  <a:prstClr val="black">
                    <a:lumMod val="95000"/>
                    <a:lumOff val="5000"/>
                  </a:prstClr>
                </a:solidFill>
                <a:effectLst/>
                <a:uLnTx/>
                <a:uFillTx/>
                <a:latin typeface="Arial"/>
                <a:ea typeface="+mn-ea"/>
                <a:cs typeface="Arial"/>
              </a:rPr>
              <a:t>En recettes </a:t>
            </a:r>
            <a:r>
              <a:rPr kumimoji="0" lang="fr-FR" sz="2000" b="0" i="0" u="none" strike="noStrike" kern="1200" cap="none" spc="-25" normalizeH="0" baseline="0" noProof="0" dirty="0">
                <a:ln>
                  <a:noFill/>
                </a:ln>
                <a:solidFill>
                  <a:prstClr val="black">
                    <a:lumMod val="95000"/>
                    <a:lumOff val="5000"/>
                  </a:prstClr>
                </a:solidFill>
                <a:effectLst/>
                <a:uLnTx/>
                <a:uFillTx/>
                <a:latin typeface="Arial"/>
                <a:ea typeface="+mn-ea"/>
                <a:cs typeface="Arial"/>
              </a:rPr>
              <a:t>: des évolutions salariales importantes depuis 2018, </a:t>
            </a:r>
            <a:r>
              <a:rPr kumimoji="0" lang="fr-FR" sz="2000" b="1" i="0" u="none" strike="noStrike" kern="1200" cap="none" spc="-25" normalizeH="0" baseline="0" noProof="0" dirty="0">
                <a:ln>
                  <a:noFill/>
                </a:ln>
                <a:solidFill>
                  <a:prstClr val="black">
                    <a:lumMod val="95000"/>
                    <a:lumOff val="5000"/>
                  </a:prstClr>
                </a:solidFill>
                <a:effectLst/>
                <a:uLnTx/>
                <a:uFillTx/>
                <a:latin typeface="Arial"/>
                <a:ea typeface="+mn-ea"/>
                <a:cs typeface="Arial"/>
              </a:rPr>
              <a:t>bénéfiques et bienvenues pour l’attractivité de la fonction publique hospitalière</a:t>
            </a:r>
            <a:r>
              <a:rPr kumimoji="0" lang="fr-FR" sz="2000" b="0" i="0" u="none" strike="noStrike" kern="1200" cap="none" spc="-25" normalizeH="0" baseline="0" noProof="0" dirty="0">
                <a:ln>
                  <a:noFill/>
                </a:ln>
                <a:solidFill>
                  <a:prstClr val="black">
                    <a:lumMod val="95000"/>
                    <a:lumOff val="5000"/>
                  </a:prstClr>
                </a:solidFill>
                <a:effectLst/>
                <a:uLnTx/>
                <a:uFillTx/>
                <a:latin typeface="Arial"/>
                <a:ea typeface="+mn-ea"/>
                <a:cs typeface="Arial"/>
              </a:rPr>
              <a:t>, mais compensées de manière partielle par les pouvoirs publics, faisant peser la charge non compensée sur le budget des EHPAD ; </a:t>
            </a:r>
          </a:p>
          <a:p>
            <a:pPr marL="12700" marR="0" lvl="0" indent="0" algn="l" defTabSz="914400" rtl="0" eaLnBrk="1" fontAlgn="auto" latinLnBrk="0" hangingPunct="1">
              <a:lnSpc>
                <a:spcPct val="100000"/>
              </a:lnSpc>
              <a:spcBef>
                <a:spcPts val="100"/>
              </a:spcBef>
              <a:spcAft>
                <a:spcPts val="0"/>
              </a:spcAft>
              <a:buClrTx/>
              <a:buSzTx/>
              <a:buFontTx/>
              <a:buNone/>
              <a:tabLst/>
              <a:defRPr/>
            </a:pPr>
            <a:endParaRPr kumimoji="0" lang="fr-FR" sz="2000" b="0" i="0" u="none" strike="noStrike" kern="1200" cap="none" spc="-25" normalizeH="0" baseline="0" noProof="0" dirty="0">
              <a:ln>
                <a:noFill/>
              </a:ln>
              <a:solidFill>
                <a:prstClr val="black">
                  <a:lumMod val="95000"/>
                  <a:lumOff val="5000"/>
                </a:prstClr>
              </a:solidFill>
              <a:effectLst/>
              <a:uLnTx/>
              <a:uFillTx/>
              <a:latin typeface="Arial"/>
              <a:ea typeface="+mn-ea"/>
              <a:cs typeface="Arial"/>
            </a:endParaRPr>
          </a:p>
          <a:p>
            <a:pPr marL="298450" marR="0" lvl="0" indent="-285750" algn="just" defTabSz="914400" rtl="0" eaLnBrk="1" fontAlgn="auto" latinLnBrk="0" hangingPunct="1">
              <a:lnSpc>
                <a:spcPct val="100000"/>
              </a:lnSpc>
              <a:spcBef>
                <a:spcPts val="100"/>
              </a:spcBef>
              <a:spcAft>
                <a:spcPts val="0"/>
              </a:spcAft>
              <a:buClrTx/>
              <a:buSzTx/>
              <a:buFont typeface="Wingdings" panose="05000000000000000000" pitchFamily="2" charset="2"/>
              <a:buChar char="è"/>
              <a:tabLst/>
              <a:defRPr/>
            </a:pPr>
            <a:r>
              <a:rPr kumimoji="0" lang="fr-FR" sz="2000" b="0" i="0" u="none" strike="noStrike" kern="1200" cap="none" spc="-25" normalizeH="0" baseline="0" noProof="0" dirty="0">
                <a:ln>
                  <a:noFill/>
                </a:ln>
                <a:solidFill>
                  <a:prstClr val="black">
                    <a:lumMod val="95000"/>
                    <a:lumOff val="5000"/>
                  </a:prstClr>
                </a:solidFill>
                <a:effectLst/>
                <a:uLnTx/>
                <a:uFillTx/>
                <a:latin typeface="Arial"/>
                <a:ea typeface="+mn-ea"/>
                <a:cs typeface="Arial"/>
              </a:rPr>
              <a:t>En dépenses, des </a:t>
            </a:r>
            <a:r>
              <a:rPr kumimoji="0" lang="fr-FR" sz="2000" b="1" i="0" u="none" strike="noStrike" kern="1200" cap="none" spc="-25" normalizeH="0" baseline="0" noProof="0" dirty="0">
                <a:ln>
                  <a:noFill/>
                </a:ln>
                <a:solidFill>
                  <a:prstClr val="black">
                    <a:lumMod val="95000"/>
                    <a:lumOff val="5000"/>
                  </a:prstClr>
                </a:solidFill>
                <a:effectLst/>
                <a:uLnTx/>
                <a:uFillTx/>
                <a:latin typeface="Arial"/>
                <a:ea typeface="+mn-ea"/>
                <a:cs typeface="Arial"/>
              </a:rPr>
              <a:t>niveaux de charges socio-fiscales </a:t>
            </a:r>
            <a:r>
              <a:rPr kumimoji="0" lang="fr-FR" sz="2000" b="0" i="0" u="none" strike="noStrike" kern="1200" cap="none" spc="-25" normalizeH="0" baseline="0" noProof="0" dirty="0">
                <a:ln>
                  <a:noFill/>
                </a:ln>
                <a:solidFill>
                  <a:prstClr val="black">
                    <a:lumMod val="95000"/>
                    <a:lumOff val="5000"/>
                  </a:prstClr>
                </a:solidFill>
                <a:effectLst/>
                <a:uLnTx/>
                <a:uFillTx/>
                <a:latin typeface="Arial"/>
                <a:ea typeface="+mn-ea"/>
                <a:cs typeface="Arial"/>
              </a:rPr>
              <a:t>comparativement plus importantes que dans les autres secteurs. Les EHPAD de la PFH ne bénéficient d’aucun allègement de charge socio-fiscales (ex. exonération de la taxe sur les salaires par exemple</a:t>
            </a:r>
            <a:r>
              <a:rPr lang="fr-FR" sz="2000" spc="-25" dirty="0">
                <a:solidFill>
                  <a:prstClr val="black">
                    <a:lumMod val="95000"/>
                    <a:lumOff val="5000"/>
                  </a:prstClr>
                </a:solidFill>
                <a:latin typeface="Arial"/>
                <a:cs typeface="Arial"/>
              </a:rPr>
              <a:t>)</a:t>
            </a:r>
            <a:endParaRPr kumimoji="0" lang="fr-FR" sz="2000" b="0" i="0" u="none" strike="noStrike" kern="1200" cap="none" spc="-25" normalizeH="0" baseline="0" noProof="0" dirty="0">
              <a:ln>
                <a:noFill/>
              </a:ln>
              <a:solidFill>
                <a:prstClr val="black">
                  <a:lumMod val="95000"/>
                  <a:lumOff val="5000"/>
                </a:prstClr>
              </a:solidFill>
              <a:effectLst/>
              <a:uLnTx/>
              <a:uFillTx/>
              <a:latin typeface="Arial"/>
              <a:ea typeface="+mn-ea"/>
              <a:cs typeface="Arial"/>
            </a:endParaRPr>
          </a:p>
        </p:txBody>
      </p:sp>
      <p:sp>
        <p:nvSpPr>
          <p:cNvPr id="3" name="object 3"/>
          <p:cNvSpPr txBox="1">
            <a:spLocks noGrp="1"/>
          </p:cNvSpPr>
          <p:nvPr>
            <p:ph type="ctrTitle"/>
          </p:nvPr>
        </p:nvSpPr>
        <p:spPr>
          <a:xfrm>
            <a:off x="663956" y="214121"/>
            <a:ext cx="11147044" cy="505267"/>
          </a:xfrm>
          <a:prstGeom prst="rect">
            <a:avLst/>
          </a:prstGeom>
        </p:spPr>
        <p:txBody>
          <a:bodyPr vert="horz" wrap="square" lIns="0" tIns="12700" rIns="0" bIns="0" rtlCol="0">
            <a:spAutoFit/>
          </a:bodyPr>
          <a:lstStyle/>
          <a:p>
            <a:pPr marL="4672330">
              <a:lnSpc>
                <a:spcPct val="100000"/>
              </a:lnSpc>
              <a:spcBef>
                <a:spcPts val="100"/>
              </a:spcBef>
            </a:pPr>
            <a:r>
              <a:rPr lang="fr-FR" sz="3200" spc="-5"/>
              <a:t>Les autres facteurs explicatifs</a:t>
            </a:r>
            <a:endParaRPr sz="3200" spc="-5"/>
          </a:p>
        </p:txBody>
      </p:sp>
      <p:sp>
        <p:nvSpPr>
          <p:cNvPr id="7" name="object 8">
            <a:extLst>
              <a:ext uri="{FF2B5EF4-FFF2-40B4-BE49-F238E27FC236}">
                <a16:creationId xmlns:a16="http://schemas.microsoft.com/office/drawing/2014/main" id="{0B93A0EB-EACB-384D-5BE7-B08425EF33D2}"/>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B1FD4A-B297-677C-9CBA-C82A236E37EE}"/>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095899FB-344D-A890-469F-63A93595C68F}"/>
              </a:ext>
            </a:extLst>
          </p:cNvPr>
          <p:cNvSpPr>
            <a:spLocks noGrp="1"/>
          </p:cNvSpPr>
          <p:nvPr>
            <p:ph type="subTitle" idx="4"/>
          </p:nvPr>
        </p:nvSpPr>
        <p:spPr>
          <a:xfrm>
            <a:off x="1828800" y="3840480"/>
            <a:ext cx="9144000" cy="1231106"/>
          </a:xfrm>
        </p:spPr>
        <p:txBody>
          <a:bodyPr/>
          <a:lstStyle/>
          <a:p>
            <a:r>
              <a:rPr lang="fr-FR" sz="4000"/>
              <a:t>Les premiers éléments de réponse des pouvoirs publics</a:t>
            </a:r>
          </a:p>
        </p:txBody>
      </p:sp>
    </p:spTree>
    <p:extLst>
      <p:ext uri="{BB962C8B-B14F-4D97-AF65-F5344CB8AC3E}">
        <p14:creationId xmlns:p14="http://schemas.microsoft.com/office/powerpoint/2010/main" val="1240327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849113" y="85725"/>
            <a:ext cx="7038087" cy="751488"/>
          </a:xfrm>
          <a:prstGeom prst="rect">
            <a:avLst/>
          </a:prstGeom>
        </p:spPr>
        <p:txBody>
          <a:bodyPr vert="horz" wrap="square" lIns="0" tIns="12700" rIns="0" bIns="0" rtlCol="0">
            <a:spAutoFit/>
          </a:bodyPr>
          <a:lstStyle/>
          <a:p>
            <a:pPr marL="12700">
              <a:lnSpc>
                <a:spcPct val="100000"/>
              </a:lnSpc>
              <a:spcBef>
                <a:spcPts val="100"/>
              </a:spcBef>
            </a:pPr>
            <a:r>
              <a:rPr sz="2400"/>
              <a:t>Zoom</a:t>
            </a:r>
            <a:r>
              <a:rPr sz="2400" spc="-5"/>
              <a:t> sur</a:t>
            </a:r>
            <a:r>
              <a:rPr sz="2400" spc="-10"/>
              <a:t> </a:t>
            </a:r>
            <a:r>
              <a:rPr sz="2400"/>
              <a:t>le</a:t>
            </a:r>
            <a:r>
              <a:rPr sz="2400" spc="-5"/>
              <a:t> fonds </a:t>
            </a:r>
            <a:r>
              <a:rPr sz="2400" spc="-5" err="1"/>
              <a:t>d’urgence</a:t>
            </a:r>
            <a:r>
              <a:rPr sz="2400" spc="-5"/>
              <a:t> </a:t>
            </a:r>
            <a:r>
              <a:rPr sz="2400"/>
              <a:t>pour</a:t>
            </a:r>
            <a:r>
              <a:rPr sz="2400" spc="-5"/>
              <a:t> </a:t>
            </a:r>
            <a:r>
              <a:rPr sz="2400"/>
              <a:t>les</a:t>
            </a:r>
            <a:r>
              <a:rPr sz="2400" spc="-5"/>
              <a:t> </a:t>
            </a:r>
            <a:r>
              <a:rPr sz="2400"/>
              <a:t>ESMS</a:t>
            </a:r>
            <a:r>
              <a:rPr sz="2400" spc="-15"/>
              <a:t> </a:t>
            </a:r>
            <a:r>
              <a:rPr sz="2400" spc="-5" err="1"/>
              <a:t>en</a:t>
            </a:r>
            <a:r>
              <a:rPr sz="2400" spc="-10"/>
              <a:t> </a:t>
            </a:r>
            <a:r>
              <a:rPr sz="2400" err="1"/>
              <a:t>difficulté</a:t>
            </a:r>
            <a:endParaRPr sz="2400"/>
          </a:p>
        </p:txBody>
      </p:sp>
      <p:sp>
        <p:nvSpPr>
          <p:cNvPr id="7" name="object 8">
            <a:extLst>
              <a:ext uri="{FF2B5EF4-FFF2-40B4-BE49-F238E27FC236}">
                <a16:creationId xmlns:a16="http://schemas.microsoft.com/office/drawing/2014/main" id="{C74A4F86-DD70-C966-4ADD-7074A174C294}"/>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
        <p:nvSpPr>
          <p:cNvPr id="9" name="ZoneTexte 8">
            <a:extLst>
              <a:ext uri="{FF2B5EF4-FFF2-40B4-BE49-F238E27FC236}">
                <a16:creationId xmlns:a16="http://schemas.microsoft.com/office/drawing/2014/main" id="{E93BD30C-9976-2B44-0C51-A851AB93639A}"/>
              </a:ext>
            </a:extLst>
          </p:cNvPr>
          <p:cNvSpPr txBox="1"/>
          <p:nvPr/>
        </p:nvSpPr>
        <p:spPr>
          <a:xfrm>
            <a:off x="304800" y="1332482"/>
            <a:ext cx="11468100" cy="452431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 2023, face à l’ampleur de la situation, un </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Fonds d’urgence de 100M d’euros à l’échelle nationale </a:t>
            </a: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été débloqué pour venir en aide aux EHPAD ayant les plus grosses difficultés de trésorerie.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L’enveloppe dédiée à l’Occitanie pour ce fonds d’urgence était de 10,4M d’euros. L’ARS Occitanie a en plus mobilisé des marges de manœuvres régionales (FIR) à hauteur de 2,34M d’euros. Sur l’enveloppe globale de 12,7M d’euros, </a:t>
            </a:r>
            <a:r>
              <a:rPr kumimoji="0" lang="fr-FR" sz="1800" b="1" i="0" u="none" strike="noStrike" kern="1200" cap="none" spc="0" normalizeH="0" baseline="0" noProof="0" dirty="0">
                <a:ln>
                  <a:noFill/>
                </a:ln>
                <a:solidFill>
                  <a:schemeClr val="tx1">
                    <a:lumMod val="95000"/>
                    <a:lumOff val="5000"/>
                  </a:schemeClr>
                </a:solidFill>
                <a:effectLst/>
                <a:uLnTx/>
                <a:uFillTx/>
                <a:latin typeface="Arial" panose="020B0604020202020204" pitchFamily="34" charset="0"/>
                <a:ea typeface="+mn-ea"/>
                <a:cs typeface="Arial" panose="020B0604020202020204" pitchFamily="34" charset="0"/>
              </a:rPr>
              <a:t>l’ARS a reconnu les difficultés particulières des EHPAD publics hospitaliers en les aidant </a:t>
            </a: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à hauteur d’environ 8M d’euros.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 FHF Occitanie </a:t>
            </a:r>
            <a:r>
              <a:rPr kumimoji="0" lang="fr-FR" sz="18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reconnaît et salue</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l’effort consenti par les autorités publiques pour soutenir les EHPAD publics en difficulté.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fr-FR" b="1" dirty="0">
              <a:solidFill>
                <a:prstClr val="black"/>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Ces aides exceptionnelles ont permis de corriger ponctuellement la situation budgétaire d’une année et d’éviter une situation où certains établissements se seraient retrouvés en difficulté réelle de trésorerie.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fr-FR" dirty="0">
              <a:solidFill>
                <a:prstClr val="black"/>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Elles </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 permettent pas de corriger l’antériorité des déficits des années précédentes, ni le sous-financement </a:t>
            </a:r>
            <a:r>
              <a:rPr lang="fr-FR" b="1" dirty="0">
                <a:solidFill>
                  <a:prstClr val="black"/>
                </a:solidFill>
                <a:latin typeface="Arial" panose="020B0604020202020204" pitchFamily="34" charset="0"/>
                <a:cs typeface="Arial" panose="020B0604020202020204" pitchFamily="34" charset="0"/>
              </a:rPr>
              <a:t>structurel chronique des EHPAD du secteur hospitalier. </a:t>
            </a:r>
            <a:endPar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B1FD4A-B297-677C-9CBA-C82A236E37EE}"/>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095899FB-344D-A890-469F-63A93595C68F}"/>
              </a:ext>
            </a:extLst>
          </p:cNvPr>
          <p:cNvSpPr>
            <a:spLocks noGrp="1"/>
          </p:cNvSpPr>
          <p:nvPr>
            <p:ph type="subTitle" idx="4"/>
          </p:nvPr>
        </p:nvSpPr>
        <p:spPr>
          <a:xfrm>
            <a:off x="1828800" y="3840480"/>
            <a:ext cx="9144000" cy="1231106"/>
          </a:xfrm>
        </p:spPr>
        <p:txBody>
          <a:bodyPr/>
          <a:lstStyle/>
          <a:p>
            <a:r>
              <a:rPr lang="fr-FR" sz="4000" dirty="0"/>
              <a:t>Les propositions de la FHF pour faire face aux enjeux </a:t>
            </a:r>
            <a:r>
              <a:rPr lang="fr-FR" sz="4000"/>
              <a:t>du futur</a:t>
            </a:r>
            <a:endParaRPr lang="fr-FR" sz="4000" dirty="0"/>
          </a:p>
        </p:txBody>
      </p:sp>
    </p:spTree>
    <p:extLst>
      <p:ext uri="{BB962C8B-B14F-4D97-AF65-F5344CB8AC3E}">
        <p14:creationId xmlns:p14="http://schemas.microsoft.com/office/powerpoint/2010/main" val="1188078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E8403A-D9CB-A643-04D4-246B409F6C98}"/>
              </a:ext>
            </a:extLst>
          </p:cNvPr>
          <p:cNvSpPr>
            <a:spLocks noGrp="1"/>
          </p:cNvSpPr>
          <p:nvPr>
            <p:ph type="title"/>
          </p:nvPr>
        </p:nvSpPr>
        <p:spPr>
          <a:xfrm>
            <a:off x="2957449" y="111251"/>
            <a:ext cx="7557261" cy="738664"/>
          </a:xfrm>
        </p:spPr>
        <p:txBody>
          <a:bodyPr/>
          <a:lstStyle/>
          <a:p>
            <a:pPr algn="ctr"/>
            <a:r>
              <a:rPr lang="fr-FR" sz="4800"/>
              <a:t>Intervenants </a:t>
            </a:r>
          </a:p>
        </p:txBody>
      </p:sp>
      <p:sp>
        <p:nvSpPr>
          <p:cNvPr id="3" name="Espace réservé du texte 2">
            <a:extLst>
              <a:ext uri="{FF2B5EF4-FFF2-40B4-BE49-F238E27FC236}">
                <a16:creationId xmlns:a16="http://schemas.microsoft.com/office/drawing/2014/main" id="{8CF0E688-B5D2-CD24-A2D7-22B79823883A}"/>
              </a:ext>
            </a:extLst>
          </p:cNvPr>
          <p:cNvSpPr>
            <a:spLocks noGrp="1"/>
          </p:cNvSpPr>
          <p:nvPr>
            <p:ph type="body" idx="1"/>
          </p:nvPr>
        </p:nvSpPr>
        <p:spPr>
          <a:xfrm>
            <a:off x="503555" y="2446957"/>
            <a:ext cx="11184890" cy="2585323"/>
          </a:xfrm>
        </p:spPr>
        <p:txBody>
          <a:bodyPr/>
          <a:lstStyle/>
          <a:p>
            <a:r>
              <a:rPr lang="fr-FR" dirty="0">
                <a:solidFill>
                  <a:schemeClr val="accent1">
                    <a:lumMod val="75000"/>
                  </a:schemeClr>
                </a:solidFill>
              </a:rPr>
              <a:t>Cyril Bride, directeur EHPAD La Castellane, Port Vendres (66)</a:t>
            </a:r>
          </a:p>
          <a:p>
            <a:endParaRPr lang="fr-FR" dirty="0">
              <a:solidFill>
                <a:schemeClr val="accent1">
                  <a:lumMod val="75000"/>
                </a:schemeClr>
              </a:solidFill>
            </a:endParaRPr>
          </a:p>
          <a:p>
            <a:r>
              <a:rPr lang="fr-FR" dirty="0">
                <a:solidFill>
                  <a:schemeClr val="accent1">
                    <a:lumMod val="75000"/>
                  </a:schemeClr>
                </a:solidFill>
              </a:rPr>
              <a:t>Eric Ponce, directeur EHPAD Jean </a:t>
            </a:r>
            <a:r>
              <a:rPr lang="fr-FR" dirty="0" err="1">
                <a:solidFill>
                  <a:schemeClr val="accent1">
                    <a:lumMod val="75000"/>
                  </a:schemeClr>
                </a:solidFill>
              </a:rPr>
              <a:t>Peridier</a:t>
            </a:r>
            <a:r>
              <a:rPr lang="fr-FR" dirty="0">
                <a:solidFill>
                  <a:schemeClr val="accent1">
                    <a:lumMod val="75000"/>
                  </a:schemeClr>
                </a:solidFill>
              </a:rPr>
              <a:t>, Montpellier (34)</a:t>
            </a:r>
          </a:p>
          <a:p>
            <a:endParaRPr lang="fr-FR" dirty="0">
              <a:solidFill>
                <a:schemeClr val="accent1">
                  <a:lumMod val="75000"/>
                </a:schemeClr>
              </a:solidFill>
            </a:endParaRPr>
          </a:p>
          <a:p>
            <a:r>
              <a:rPr lang="fr-FR" dirty="0">
                <a:solidFill>
                  <a:schemeClr val="accent1">
                    <a:lumMod val="75000"/>
                  </a:schemeClr>
                </a:solidFill>
              </a:rPr>
              <a:t>Emilie Berard, déléguée régionale FHF Occitanie </a:t>
            </a:r>
          </a:p>
          <a:p>
            <a:endParaRPr lang="fr-FR" dirty="0">
              <a:solidFill>
                <a:schemeClr val="accent1">
                  <a:lumMod val="75000"/>
                </a:schemeClr>
              </a:solidFill>
            </a:endParaRPr>
          </a:p>
          <a:p>
            <a:r>
              <a:rPr lang="fr-FR" dirty="0">
                <a:solidFill>
                  <a:schemeClr val="accent1">
                    <a:lumMod val="75000"/>
                  </a:schemeClr>
                </a:solidFill>
              </a:rPr>
              <a:t>Xavier Morel, délégué régional adjoint FHF Occitanie </a:t>
            </a:r>
          </a:p>
        </p:txBody>
      </p:sp>
    </p:spTree>
    <p:extLst>
      <p:ext uri="{BB962C8B-B14F-4D97-AF65-F5344CB8AC3E}">
        <p14:creationId xmlns:p14="http://schemas.microsoft.com/office/powerpoint/2010/main" val="1727192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709160" y="85725"/>
            <a:ext cx="7303770" cy="751488"/>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lang="fr-FR" sz="2400" b="1" i="0" u="none" strike="noStrike" kern="1200" cap="none" spc="-5" normalizeH="0" baseline="0" noProof="0">
                <a:ln>
                  <a:noFill/>
                </a:ln>
                <a:solidFill>
                  <a:srgbClr val="FFFFFF"/>
                </a:solidFill>
                <a:effectLst/>
                <a:uLnTx/>
                <a:uFillTx/>
                <a:latin typeface="Arial"/>
                <a:ea typeface="+mn-ea"/>
                <a:cs typeface="Arial"/>
              </a:rPr>
              <a:t>La nécessité de donner des moyens à la hauteur des enjeux démographiques</a:t>
            </a:r>
            <a:endParaRPr kumimoji="0" sz="2400" b="0" i="0" u="none" strike="noStrike" kern="1200" cap="none" spc="0" normalizeH="0" baseline="0" noProof="0">
              <a:ln>
                <a:noFill/>
              </a:ln>
              <a:solidFill>
                <a:prstClr val="black"/>
              </a:solidFill>
              <a:effectLst/>
              <a:uLnTx/>
              <a:uFillTx/>
              <a:latin typeface="Arial"/>
              <a:ea typeface="+mn-ea"/>
              <a:cs typeface="Arial"/>
            </a:endParaRPr>
          </a:p>
        </p:txBody>
      </p:sp>
      <p:sp>
        <p:nvSpPr>
          <p:cNvPr id="8" name="object 8">
            <a:extLst>
              <a:ext uri="{FF2B5EF4-FFF2-40B4-BE49-F238E27FC236}">
                <a16:creationId xmlns:a16="http://schemas.microsoft.com/office/drawing/2014/main" id="{E57BAAFE-0327-1FA5-AF29-E4F793178CBC}"/>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
        <p:nvSpPr>
          <p:cNvPr id="15" name="ZoneTexte 14">
            <a:extLst>
              <a:ext uri="{FF2B5EF4-FFF2-40B4-BE49-F238E27FC236}">
                <a16:creationId xmlns:a16="http://schemas.microsoft.com/office/drawing/2014/main" id="{32E00AA0-B1E0-A029-3D87-566AF224F21B}"/>
              </a:ext>
            </a:extLst>
          </p:cNvPr>
          <p:cNvSpPr txBox="1"/>
          <p:nvPr/>
        </p:nvSpPr>
        <p:spPr>
          <a:xfrm>
            <a:off x="665544" y="1547536"/>
            <a:ext cx="111252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L’Occitanie se distingue par un grand nombre de personnes âgées de 85 ans ou plus :</a:t>
            </a:r>
          </a:p>
        </p:txBody>
      </p:sp>
      <p:graphicFrame>
        <p:nvGraphicFramePr>
          <p:cNvPr id="16" name="Tableau 15">
            <a:extLst>
              <a:ext uri="{FF2B5EF4-FFF2-40B4-BE49-F238E27FC236}">
                <a16:creationId xmlns:a16="http://schemas.microsoft.com/office/drawing/2014/main" id="{8004EE4B-B8B3-7957-3600-B0A41097F2F5}"/>
              </a:ext>
            </a:extLst>
          </p:cNvPr>
          <p:cNvGraphicFramePr>
            <a:graphicFrameLocks noGrp="1"/>
          </p:cNvGraphicFramePr>
          <p:nvPr/>
        </p:nvGraphicFramePr>
        <p:xfrm>
          <a:off x="685800" y="2354940"/>
          <a:ext cx="10611866" cy="1177622"/>
        </p:xfrm>
        <a:graphic>
          <a:graphicData uri="http://schemas.openxmlformats.org/drawingml/2006/table">
            <a:tbl>
              <a:tblPr firstRow="1" firstCol="1" bandRow="1">
                <a:tableStyleId>{5C22544A-7EE6-4342-B048-85BDC9FD1C3A}</a:tableStyleId>
              </a:tblPr>
              <a:tblGrid>
                <a:gridCol w="3110253">
                  <a:extLst>
                    <a:ext uri="{9D8B030D-6E8A-4147-A177-3AD203B41FA5}">
                      <a16:colId xmlns:a16="http://schemas.microsoft.com/office/drawing/2014/main" val="4129852852"/>
                    </a:ext>
                  </a:extLst>
                </a:gridCol>
                <a:gridCol w="3751978">
                  <a:extLst>
                    <a:ext uri="{9D8B030D-6E8A-4147-A177-3AD203B41FA5}">
                      <a16:colId xmlns:a16="http://schemas.microsoft.com/office/drawing/2014/main" val="345131404"/>
                    </a:ext>
                  </a:extLst>
                </a:gridCol>
                <a:gridCol w="3749635">
                  <a:extLst>
                    <a:ext uri="{9D8B030D-6E8A-4147-A177-3AD203B41FA5}">
                      <a16:colId xmlns:a16="http://schemas.microsoft.com/office/drawing/2014/main" val="2379810170"/>
                    </a:ext>
                  </a:extLst>
                </a:gridCol>
              </a:tblGrid>
              <a:tr h="276783">
                <a:tc>
                  <a:txBody>
                    <a:bodyPr/>
                    <a:lstStyle/>
                    <a:p>
                      <a:pPr algn="ctr">
                        <a:lnSpc>
                          <a:spcPct val="115000"/>
                        </a:lnSpc>
                        <a:spcAft>
                          <a:spcPts val="800"/>
                        </a:spcAft>
                      </a:pPr>
                      <a:r>
                        <a:rPr lang="fr-FR" sz="1600" b="1" kern="100">
                          <a:effectLst/>
                        </a:rPr>
                        <a:t> </a:t>
                      </a:r>
                      <a:endParaRPr lang="fr-FR" sz="16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FR" sz="1600" b="1" kern="100">
                          <a:effectLst/>
                        </a:rPr>
                        <a:t>2019</a:t>
                      </a:r>
                      <a:endParaRPr lang="fr-FR" sz="16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FR" sz="1600" b="1" kern="100">
                          <a:effectLst/>
                        </a:rPr>
                        <a:t>2040</a:t>
                      </a:r>
                      <a:endParaRPr lang="fr-FR" sz="16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477166"/>
                  </a:ext>
                </a:extLst>
              </a:tr>
              <a:tr h="465320">
                <a:tc>
                  <a:txBody>
                    <a:bodyPr/>
                    <a:lstStyle/>
                    <a:p>
                      <a:pPr algn="ctr">
                        <a:lnSpc>
                          <a:spcPct val="115000"/>
                        </a:lnSpc>
                        <a:spcAft>
                          <a:spcPts val="800"/>
                        </a:spcAft>
                      </a:pPr>
                      <a:r>
                        <a:rPr lang="fr-FR" sz="1600" b="1" kern="100">
                          <a:effectLst/>
                        </a:rPr>
                        <a:t>Nombre de personnes âgées de 85 ans ou plus en Occitanie</a:t>
                      </a:r>
                      <a:endParaRPr lang="fr-FR" sz="16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FR" sz="1600" b="1" kern="100">
                          <a:effectLst/>
                        </a:rPr>
                        <a:t>230.000 habitants </a:t>
                      </a:r>
                      <a:endParaRPr lang="fr-FR" sz="16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FR" sz="1600" b="1" kern="100">
                          <a:effectLst/>
                        </a:rPr>
                        <a:t> 407.000 habitants</a:t>
                      </a:r>
                    </a:p>
                  </a:txBody>
                  <a:tcPr marL="68580" marR="68580" marT="0" marB="0"/>
                </a:tc>
                <a:extLst>
                  <a:ext uri="{0D108BD9-81ED-4DB2-BD59-A6C34878D82A}">
                    <a16:rowId xmlns:a16="http://schemas.microsoft.com/office/drawing/2014/main" val="3418514906"/>
                  </a:ext>
                </a:extLst>
              </a:tr>
              <a:tr h="354421">
                <a:tc>
                  <a:txBody>
                    <a:bodyPr/>
                    <a:lstStyle/>
                    <a:p>
                      <a:pPr algn="ctr">
                        <a:lnSpc>
                          <a:spcPct val="115000"/>
                        </a:lnSpc>
                        <a:spcAft>
                          <a:spcPts val="800"/>
                        </a:spcAft>
                      </a:pPr>
                      <a:r>
                        <a:rPr lang="fr-FR" sz="1600" b="1" kern="100">
                          <a:effectLst/>
                        </a:rPr>
                        <a:t>Part de la population occitane</a:t>
                      </a:r>
                      <a:endParaRPr lang="fr-FR" sz="16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FR" sz="1600" b="1" kern="100">
                          <a:effectLst/>
                        </a:rPr>
                        <a:t>3,9%</a:t>
                      </a:r>
                      <a:endParaRPr lang="fr-FR" sz="16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FR" sz="1600" b="1" kern="100">
                          <a:effectLst/>
                        </a:rPr>
                        <a:t>6,3%</a:t>
                      </a:r>
                      <a:endParaRPr lang="fr-FR" sz="16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9013534"/>
                  </a:ext>
                </a:extLst>
              </a:tr>
            </a:tbl>
          </a:graphicData>
        </a:graphic>
      </p:graphicFrame>
      <p:cxnSp>
        <p:nvCxnSpPr>
          <p:cNvPr id="17" name="Connecteur droit avec flèche 16">
            <a:extLst>
              <a:ext uri="{FF2B5EF4-FFF2-40B4-BE49-F238E27FC236}">
                <a16:creationId xmlns:a16="http://schemas.microsoft.com/office/drawing/2014/main" id="{CC53047B-B15F-5458-B38C-B427455A85C1}"/>
              </a:ext>
            </a:extLst>
          </p:cNvPr>
          <p:cNvCxnSpPr>
            <a:cxnSpLocks/>
          </p:cNvCxnSpPr>
          <p:nvPr/>
        </p:nvCxnSpPr>
        <p:spPr>
          <a:xfrm>
            <a:off x="7162800" y="3276600"/>
            <a:ext cx="66143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a:extLst>
              <a:ext uri="{FF2B5EF4-FFF2-40B4-BE49-F238E27FC236}">
                <a16:creationId xmlns:a16="http://schemas.microsoft.com/office/drawing/2014/main" id="{ACEB1C3C-477E-2EFA-2077-37DF6A61D688}"/>
              </a:ext>
            </a:extLst>
          </p:cNvPr>
          <p:cNvCxnSpPr>
            <a:cxnSpLocks/>
          </p:cNvCxnSpPr>
          <p:nvPr/>
        </p:nvCxnSpPr>
        <p:spPr>
          <a:xfrm>
            <a:off x="7162800" y="2819400"/>
            <a:ext cx="66143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ZoneTexte 21">
            <a:extLst>
              <a:ext uri="{FF2B5EF4-FFF2-40B4-BE49-F238E27FC236}">
                <a16:creationId xmlns:a16="http://schemas.microsoft.com/office/drawing/2014/main" id="{3934D42E-5445-D1F9-8B1F-4EF5DC8C2ECC}"/>
              </a:ext>
            </a:extLst>
          </p:cNvPr>
          <p:cNvSpPr txBox="1"/>
          <p:nvPr/>
        </p:nvSpPr>
        <p:spPr>
          <a:xfrm>
            <a:off x="685800" y="3833967"/>
            <a:ext cx="10820400" cy="3024033"/>
          </a:xfrm>
          <a:prstGeom prst="rect">
            <a:avLst/>
          </a:prstGeom>
          <a:noFill/>
        </p:spPr>
        <p:txBody>
          <a:bodyPr wrap="square">
            <a:spAutoFit/>
          </a:bodyPr>
          <a:lstStyle/>
          <a:p>
            <a:pPr marL="342900" marR="0" lvl="0" indent="-342900" algn="just" defTabSz="914400" rtl="0" eaLnBrk="1" fontAlgn="auto" latinLnBrk="0" hangingPunct="1">
              <a:lnSpc>
                <a:spcPct val="115000"/>
              </a:lnSpc>
              <a:spcBef>
                <a:spcPts val="0"/>
              </a:spcBef>
              <a:spcAft>
                <a:spcPts val="800"/>
              </a:spcAft>
              <a:buClrTx/>
              <a:buSzTx/>
              <a:buFont typeface="Wingdings" panose="05000000000000000000" pitchFamily="2" charset="2"/>
              <a:buChar char=""/>
              <a:tabLst/>
              <a:defRPr/>
            </a:pP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La génération des baby-boomers fêtera ses</a:t>
            </a:r>
            <a:r>
              <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 85 ans à partir de 2032 (+18.500 personnes âgées de +85 ans entre 2031 et 2032)</a:t>
            </a:r>
          </a:p>
          <a:p>
            <a:pPr marL="342900" marR="0" lvl="0" indent="-342900" algn="just" defTabSz="914400" rtl="0" eaLnBrk="1" fontAlgn="auto" latinLnBrk="0" hangingPunct="1">
              <a:lnSpc>
                <a:spcPct val="115000"/>
              </a:lnSpc>
              <a:spcBef>
                <a:spcPts val="0"/>
              </a:spcBef>
              <a:spcAft>
                <a:spcPts val="800"/>
              </a:spcAft>
              <a:buClrTx/>
              <a:buSzTx/>
              <a:buFont typeface="Wingdings" panose="05000000000000000000" pitchFamily="2" charset="2"/>
              <a:buChar char=""/>
              <a:tabLst/>
              <a:defRPr/>
            </a:pPr>
            <a:r>
              <a:rPr lang="fr-FR" kern="100" dirty="0">
                <a:solidFill>
                  <a:srgbClr val="153D63"/>
                </a:solidFill>
                <a:latin typeface="Arial" panose="020B0604020202020204" pitchFamily="34" charset="0"/>
                <a:ea typeface="Aptos" panose="020B0004020202020204" pitchFamily="34" charset="0"/>
                <a:cs typeface="Arial" panose="020B0604020202020204" pitchFamily="34" charset="0"/>
              </a:rPr>
              <a:t>En 2023, 19% d’entre eux étaient hébergées dans un service de moyen, ou long séjour, principalement en EHPAD (</a:t>
            </a:r>
            <a:r>
              <a:rPr lang="fr-FR" i="1" u="sng" kern="100" dirty="0">
                <a:solidFill>
                  <a:srgbClr val="153D63"/>
                </a:solidFill>
                <a:latin typeface="Arial" panose="020B0604020202020204" pitchFamily="34" charset="0"/>
                <a:ea typeface="Aptos" panose="020B0004020202020204" pitchFamily="34" charset="0"/>
                <a:cs typeface="Arial" panose="020B0604020202020204" pitchFamily="34" charset="0"/>
              </a:rPr>
              <a:t>sans compter donc les -85 ans hébergés en EHPAD</a:t>
            </a:r>
            <a:r>
              <a:rPr lang="fr-FR" kern="100" dirty="0">
                <a:solidFill>
                  <a:srgbClr val="153D63"/>
                </a:solidFill>
                <a:latin typeface="Arial" panose="020B0604020202020204" pitchFamily="34" charset="0"/>
                <a:ea typeface="Aptos" panose="020B0004020202020204" pitchFamily="34" charset="0"/>
                <a:cs typeface="Arial" panose="020B0604020202020204" pitchFamily="34" charset="0"/>
              </a:rPr>
              <a:t>)</a:t>
            </a:r>
          </a:p>
          <a:p>
            <a:pPr marR="0" lvl="0" algn="just" defTabSz="914400" rtl="0" eaLnBrk="1" fontAlgn="auto" latinLnBrk="0" hangingPunct="1">
              <a:lnSpc>
                <a:spcPct val="115000"/>
              </a:lnSpc>
              <a:spcBef>
                <a:spcPts val="0"/>
              </a:spcBef>
              <a:spcAft>
                <a:spcPts val="800"/>
              </a:spcAft>
              <a:buClrTx/>
              <a:buSzTx/>
              <a:tabLst/>
              <a:defRPr/>
            </a:pP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Même avec le virage </a:t>
            </a:r>
            <a:r>
              <a:rPr kumimoji="0" lang="fr-FR" sz="1800" b="0" i="0" u="none" strike="noStrike" kern="100" cap="none" spc="0" normalizeH="0" baseline="0" noProof="0" dirty="0" err="1">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domiciliair</a:t>
            </a:r>
            <a:r>
              <a:rPr lang="fr-FR" kern="100" dirty="0">
                <a:solidFill>
                  <a:srgbClr val="153D63"/>
                </a:solidFill>
                <a:latin typeface="Arial" panose="020B0604020202020204" pitchFamily="34" charset="0"/>
                <a:ea typeface="Aptos" panose="020B0004020202020204" pitchFamily="34" charset="0"/>
                <a:cs typeface="Arial" panose="020B0604020202020204" pitchFamily="34" charset="0"/>
              </a:rPr>
              <a:t>e, cette </a:t>
            </a: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vague démographique nécessite de pouvoir se projeter à la fois en termes de capacité d’hébergement, de ressources humaines et, </a:t>
            </a:r>
            <a:r>
              <a:rPr kumimoji="0" lang="fr-FR" sz="1800" b="0" i="1"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in fine</a:t>
            </a: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 de ressources financières. </a:t>
            </a:r>
            <a:r>
              <a:rPr kumimoji="0" lang="fr-FR" sz="1800" b="0" i="0" u="none" strike="noStrike" kern="100" cap="none" spc="0" normalizeH="0" baseline="0" noProof="0" dirty="0">
                <a:ln>
                  <a:noFill/>
                </a:ln>
                <a:solidFill>
                  <a:srgbClr val="FF0000"/>
                </a:solidFill>
                <a:effectLst/>
                <a:uLnTx/>
                <a:uFillTx/>
                <a:latin typeface="Arial" panose="020B0604020202020204" pitchFamily="34" charset="0"/>
                <a:ea typeface="Aptos" panose="020B0004020202020204" pitchFamily="34" charset="0"/>
                <a:cs typeface="Arial" panose="020B0604020202020204" pitchFamily="34" charset="0"/>
              </a:rPr>
              <a:t>. </a:t>
            </a:r>
          </a:p>
          <a:p>
            <a:pPr marL="0" marR="0" lvl="0" indent="0" algn="just" defTabSz="914400" rtl="0" eaLnBrk="1" fontAlgn="auto" latinLnBrk="0" hangingPunct="1">
              <a:lnSpc>
                <a:spcPct val="115000"/>
              </a:lnSpc>
              <a:spcBef>
                <a:spcPts val="0"/>
              </a:spcBef>
              <a:spcAft>
                <a:spcPts val="800"/>
              </a:spcAft>
              <a:buClrTx/>
              <a:buSzTx/>
              <a:buFontTx/>
              <a:buNone/>
              <a:tabLst/>
              <a:defRPr/>
            </a:pPr>
            <a:endPar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800"/>
              </a:spcAft>
              <a:buClrTx/>
              <a:buSzTx/>
              <a:buFontTx/>
              <a:buNone/>
              <a:tabLst/>
              <a:defRPr/>
            </a:pPr>
            <a:endParaRPr kumimoji="0" lang="fr-FR"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56960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77C9976B-E653-2A48-38A9-78E6B708A250}"/>
              </a:ext>
            </a:extLst>
          </p:cNvPr>
          <p:cNvSpPr txBox="1"/>
          <p:nvPr/>
        </p:nvSpPr>
        <p:spPr>
          <a:xfrm>
            <a:off x="4674870" y="245769"/>
            <a:ext cx="7658100" cy="505267"/>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lang="fr-FR" sz="3200" b="1" i="0" u="none" strike="noStrike" kern="1200" cap="none" spc="-5" normalizeH="0" baseline="0" noProof="0">
                <a:ln>
                  <a:noFill/>
                </a:ln>
                <a:solidFill>
                  <a:srgbClr val="FFFFFF"/>
                </a:solidFill>
                <a:effectLst/>
                <a:uLnTx/>
                <a:uFillTx/>
                <a:latin typeface="Arial"/>
                <a:ea typeface="+mn-ea"/>
                <a:cs typeface="Arial"/>
              </a:rPr>
              <a:t>Les propositions formulées par la FHF</a:t>
            </a:r>
            <a:endParaRPr kumimoji="0" sz="3200" b="0" i="0" u="none" strike="noStrike" kern="1200" cap="none" spc="0" normalizeH="0" baseline="0" noProof="0">
              <a:ln>
                <a:noFill/>
              </a:ln>
              <a:solidFill>
                <a:prstClr val="black"/>
              </a:solidFill>
              <a:effectLst/>
              <a:uLnTx/>
              <a:uFillTx/>
              <a:latin typeface="Arial"/>
              <a:ea typeface="+mn-ea"/>
              <a:cs typeface="Arial"/>
            </a:endParaRPr>
          </a:p>
        </p:txBody>
      </p:sp>
      <p:sp>
        <p:nvSpPr>
          <p:cNvPr id="3" name="ZoneTexte 2">
            <a:extLst>
              <a:ext uri="{FF2B5EF4-FFF2-40B4-BE49-F238E27FC236}">
                <a16:creationId xmlns:a16="http://schemas.microsoft.com/office/drawing/2014/main" id="{C14F97CB-F02C-5AAF-611E-7054D4E4CBF3}"/>
              </a:ext>
            </a:extLst>
          </p:cNvPr>
          <p:cNvSpPr txBox="1"/>
          <p:nvPr/>
        </p:nvSpPr>
        <p:spPr>
          <a:xfrm>
            <a:off x="190500" y="1204311"/>
            <a:ext cx="11811000" cy="4843505"/>
          </a:xfrm>
          <a:prstGeom prst="rect">
            <a:avLst/>
          </a:prstGeom>
          <a:noFill/>
        </p:spPr>
        <p:txBody>
          <a:bodyPr wrap="square" rtlCol="0">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fr-FR" sz="1800" b="1" i="0" u="sng"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I. Elaborer au plus vite une loi de programmation pour le grand-âge</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lang="fr-FR" kern="100" dirty="0">
                <a:solidFill>
                  <a:srgbClr val="153D63"/>
                </a:solidFill>
                <a:latin typeface="Arial" panose="020B0604020202020204" pitchFamily="34" charset="0"/>
                <a:ea typeface="Aptos" panose="020B0004020202020204" pitchFamily="34" charset="0"/>
                <a:cs typeface="Arial" panose="020B0604020202020204" pitchFamily="34" charset="0"/>
              </a:rPr>
              <a:t>Un engagement présidentiel a été pris en 2017 de prévoir le recrutement de 50.000 professionnels supplémentaires dans les EHPAD d’ici 2030</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algn="just">
              <a:lnSpc>
                <a:spcPct val="115000"/>
              </a:lnSpc>
              <a:defRPr/>
            </a:pPr>
            <a:r>
              <a:rPr lang="fr-FR" i="1" kern="100" dirty="0">
                <a:solidFill>
                  <a:srgbClr val="153D63"/>
                </a:solidFill>
                <a:latin typeface="Arial" panose="020B0604020202020204" pitchFamily="34" charset="0"/>
                <a:ea typeface="Aptos" panose="020B0004020202020204" pitchFamily="34" charset="0"/>
                <a:cs typeface="Arial" panose="020B0604020202020204" pitchFamily="34" charset="0"/>
              </a:rPr>
              <a:t>Dans son rapport sur la prise en charge des personnes âgées en EHPAD (2022), la Cour des comptes recommande elle-même d’augmenter de 1,3 à 1,7Md d’euros chaque année les moyens alloués au secteur du grand-âge « parce que les besoins doivent être affrontés et qu’ils vont croître de façon massive ». </a:t>
            </a:r>
          </a:p>
          <a:p>
            <a:pPr algn="just">
              <a:lnSpc>
                <a:spcPct val="115000"/>
              </a:lnSpc>
              <a:defRPr/>
            </a:pPr>
            <a:endParaRPr lang="fr-FR" i="1" kern="100" dirty="0">
              <a:solidFill>
                <a:srgbClr val="153D63"/>
              </a:solidFill>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lang="fr-FR" b="1" kern="100" dirty="0">
                <a:solidFill>
                  <a:srgbClr val="153D63"/>
                </a:solidFill>
                <a:latin typeface="Arial" panose="020B0604020202020204" pitchFamily="34" charset="0"/>
                <a:ea typeface="Aptos" panose="020B0004020202020204" pitchFamily="34" charset="0"/>
                <a:cs typeface="Arial" panose="020B0604020202020204" pitchFamily="34" charset="0"/>
              </a:rPr>
              <a:t>La FHF demande</a:t>
            </a:r>
            <a:r>
              <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 qu’une loi de programmation pour le Grand Âge</a:t>
            </a: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 soit élaborée au plus vite, devant notamment permettre de donner une visibilité sur des financements pérennes. Pour ce qui relève des EHPAD,</a:t>
            </a:r>
            <a:r>
              <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 il s’agit notamment de prévoir le recrutement de personnel</a:t>
            </a:r>
            <a:r>
              <a:rPr lang="fr-FR" b="1" kern="100" dirty="0">
                <a:solidFill>
                  <a:srgbClr val="153D63"/>
                </a:solidFill>
                <a:latin typeface="Arial" panose="020B0604020202020204" pitchFamily="34" charset="0"/>
                <a:ea typeface="Aptos" panose="020B0004020202020204" pitchFamily="34" charset="0"/>
                <a:cs typeface="Arial" panose="020B0604020202020204" pitchFamily="34" charset="0"/>
              </a:rPr>
              <a:t>.</a:t>
            </a:r>
            <a:endPar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0" i="1"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5" name="object 8">
            <a:extLst>
              <a:ext uri="{FF2B5EF4-FFF2-40B4-BE49-F238E27FC236}">
                <a16:creationId xmlns:a16="http://schemas.microsoft.com/office/drawing/2014/main" id="{9824C9AC-68CE-6023-6F62-68A3C86D8691}"/>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Tree>
    <p:extLst>
      <p:ext uri="{BB962C8B-B14F-4D97-AF65-F5344CB8AC3E}">
        <p14:creationId xmlns:p14="http://schemas.microsoft.com/office/powerpoint/2010/main" val="1818565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8">
            <a:extLst>
              <a:ext uri="{FF2B5EF4-FFF2-40B4-BE49-F238E27FC236}">
                <a16:creationId xmlns:a16="http://schemas.microsoft.com/office/drawing/2014/main" id="{23135960-62A2-383B-3DD0-892025746584}"/>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
        <p:nvSpPr>
          <p:cNvPr id="4" name="ZoneTexte 3">
            <a:extLst>
              <a:ext uri="{FF2B5EF4-FFF2-40B4-BE49-F238E27FC236}">
                <a16:creationId xmlns:a16="http://schemas.microsoft.com/office/drawing/2014/main" id="{86E6EBA9-155C-0FCA-9414-9FC521A8950C}"/>
              </a:ext>
            </a:extLst>
          </p:cNvPr>
          <p:cNvSpPr txBox="1"/>
          <p:nvPr/>
        </p:nvSpPr>
        <p:spPr>
          <a:xfrm>
            <a:off x="190500" y="1166521"/>
            <a:ext cx="11811000" cy="5162054"/>
          </a:xfrm>
          <a:prstGeom prst="rect">
            <a:avLst/>
          </a:prstGeom>
          <a:noFill/>
        </p:spPr>
        <p:txBody>
          <a:bodyPr wrap="square" rtlCol="0">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kumimoji="0" lang="fr-FR" sz="1800" b="1" i="0" u="sng"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II. Garantir la pérennité des financements de la branche autonomie destinés à l’investissement </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1" i="0" u="sng"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L’enjeu de l’investissement dans le grand-âge est central pour adapter l’habitat et les services, à la fois du point de vue des reconstructions/réhabilitations des structures, et pour moderniser les structures d’accueil. </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Le </a:t>
            </a:r>
            <a:r>
              <a:rPr kumimoji="0" lang="fr-FR" sz="1800" b="0" i="0" u="none" strike="noStrike" kern="100" cap="none" spc="0" normalizeH="0" baseline="0" noProof="0" dirty="0" err="1">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rappor</a:t>
            </a:r>
            <a:r>
              <a:rPr lang="fr-FR" kern="100" dirty="0">
                <a:solidFill>
                  <a:srgbClr val="153D63"/>
                </a:solidFill>
                <a:latin typeface="Arial" panose="020B0604020202020204" pitchFamily="34" charset="0"/>
                <a:ea typeface="Aptos" panose="020B0004020202020204" pitchFamily="34" charset="0"/>
                <a:cs typeface="Arial" panose="020B0604020202020204" pitchFamily="34" charset="0"/>
              </a:rPr>
              <a:t>t </a:t>
            </a:r>
            <a:r>
              <a:rPr lang="fr-FR" kern="100" dirty="0" err="1">
                <a:solidFill>
                  <a:srgbClr val="153D63"/>
                </a:solidFill>
                <a:latin typeface="Arial" panose="020B0604020202020204" pitchFamily="34" charset="0"/>
                <a:ea typeface="Aptos" panose="020B0004020202020204" pitchFamily="34" charset="0"/>
                <a:cs typeface="Arial" panose="020B0604020202020204" pitchFamily="34" charset="0"/>
              </a:rPr>
              <a:t>Libault</a:t>
            </a:r>
            <a:r>
              <a:rPr lang="fr-FR" kern="100" dirty="0">
                <a:solidFill>
                  <a:srgbClr val="153D63"/>
                </a:solidFill>
                <a:latin typeface="Arial" panose="020B0604020202020204" pitchFamily="34" charset="0"/>
                <a:ea typeface="Aptos" panose="020B0004020202020204" pitchFamily="34" charset="0"/>
                <a:cs typeface="Arial" panose="020B0604020202020204" pitchFamily="34" charset="0"/>
              </a:rPr>
              <a:t> </a:t>
            </a: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recommandait en 2019 la mobilisation d’un plan de soutien à l’investissement de 3Mds d’euros sur 10 ans pour adapter 150.000 places d’EHPAD et évaluait les besoins totaux à 15Mds d’euros. </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0" i="0" u="none" strike="noStrike" kern="100" cap="none" spc="0" normalizeH="0" baseline="0" noProof="0" dirty="0">
              <a:ln>
                <a:noFill/>
              </a:ln>
              <a:solidFill>
                <a:schemeClr val="tx2">
                  <a:lumMod val="75000"/>
                </a:schemeClr>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fr-FR" sz="1800" b="0" i="0" u="none" strike="noStrike" kern="100" cap="none" spc="0" normalizeH="0" baseline="0" noProof="0" dirty="0">
                <a:ln>
                  <a:noFill/>
                </a:ln>
                <a:solidFill>
                  <a:schemeClr val="tx2">
                    <a:lumMod val="75000"/>
                  </a:schemeClr>
                </a:solidFill>
                <a:effectLst/>
                <a:uLnTx/>
                <a:uFillTx/>
                <a:latin typeface="Arial" panose="020B0604020202020204" pitchFamily="34" charset="0"/>
                <a:ea typeface="Aptos" panose="020B0004020202020204" pitchFamily="34" charset="0"/>
                <a:cs typeface="Arial" panose="020B0604020202020204" pitchFamily="34" charset="0"/>
              </a:rPr>
              <a:t>Au niveau national, le SEGUR investissement a permis de financer 1,5Md d’euros d’aides à l’investissement pour la période 2021/2024. 12% des places ont pu être reconstruites ainsi. En Occitanie, 220M ont été annoncés pour le </a:t>
            </a:r>
            <a:r>
              <a:rPr kumimoji="0" lang="fr-FR" sz="1800" b="0" i="0" u="none" strike="noStrike" kern="100" cap="none" spc="0" normalizeH="0" baseline="0" noProof="0" dirty="0" err="1">
                <a:ln>
                  <a:noFill/>
                </a:ln>
                <a:solidFill>
                  <a:schemeClr val="tx2">
                    <a:lumMod val="75000"/>
                  </a:schemeClr>
                </a:solidFill>
                <a:effectLst/>
                <a:uLnTx/>
                <a:uFillTx/>
                <a:latin typeface="Arial" panose="020B0604020202020204" pitchFamily="34" charset="0"/>
                <a:ea typeface="Aptos" panose="020B0004020202020204" pitchFamily="34" charset="0"/>
                <a:cs typeface="Arial" panose="020B0604020202020204" pitchFamily="34" charset="0"/>
              </a:rPr>
              <a:t>soutie</a:t>
            </a:r>
            <a:r>
              <a:rPr lang="fr-FR" kern="100" dirty="0">
                <a:solidFill>
                  <a:schemeClr val="tx2">
                    <a:lumMod val="75000"/>
                  </a:schemeClr>
                </a:solidFill>
                <a:latin typeface="Arial" panose="020B0604020202020204" pitchFamily="34" charset="0"/>
                <a:ea typeface="Aptos" panose="020B0004020202020204" pitchFamily="34" charset="0"/>
                <a:cs typeface="Arial" panose="020B0604020202020204" pitchFamily="34" charset="0"/>
              </a:rPr>
              <a:t>n aux investissements du </a:t>
            </a:r>
            <a:r>
              <a:rPr kumimoji="0" lang="fr-FR" sz="1800" b="0" i="0" u="none" strike="noStrike" kern="100" cap="none" spc="0" normalizeH="0" baseline="0" noProof="0" dirty="0">
                <a:ln>
                  <a:noFill/>
                </a:ln>
                <a:solidFill>
                  <a:schemeClr val="tx2">
                    <a:lumMod val="75000"/>
                  </a:schemeClr>
                </a:solidFill>
                <a:effectLst/>
                <a:uLnTx/>
                <a:uFillTx/>
                <a:latin typeface="Arial" panose="020B0604020202020204" pitchFamily="34" charset="0"/>
                <a:ea typeface="Aptos" panose="020B0004020202020204" pitchFamily="34" charset="0"/>
                <a:cs typeface="Arial" panose="020B0604020202020204" pitchFamily="34" charset="0"/>
              </a:rPr>
              <a:t>secteur médico-social</a:t>
            </a:r>
            <a:r>
              <a:rPr lang="fr-FR" kern="100" dirty="0">
                <a:solidFill>
                  <a:schemeClr val="tx2">
                    <a:lumMod val="75000"/>
                  </a:schemeClr>
                </a:solidFill>
                <a:latin typeface="Arial" panose="020B0604020202020204" pitchFamily="34" charset="0"/>
                <a:ea typeface="Aptos" panose="020B0004020202020204" pitchFamily="34" charset="0"/>
                <a:cs typeface="Arial" panose="020B0604020202020204" pitchFamily="34" charset="0"/>
              </a:rPr>
              <a:t>. </a:t>
            </a:r>
          </a:p>
          <a:p>
            <a:pPr marL="0" marR="0" lvl="0" indent="0" algn="just" defTabSz="914400" rtl="0" eaLnBrk="1" fontAlgn="auto" latinLnBrk="0" hangingPunct="1">
              <a:lnSpc>
                <a:spcPct val="115000"/>
              </a:lnSpc>
              <a:spcBef>
                <a:spcPts val="0"/>
              </a:spcBef>
              <a:spcAft>
                <a:spcPts val="0"/>
              </a:spcAft>
              <a:buClrTx/>
              <a:buSzTx/>
              <a:buFontTx/>
              <a:buNone/>
              <a:tabLst/>
              <a:defRPr/>
            </a:pPr>
            <a:endParaRPr lang="fr-FR" b="1" kern="100" dirty="0">
              <a:solidFill>
                <a:schemeClr val="tx2">
                  <a:lumMod val="75000"/>
                </a:schemeClr>
              </a:solidFill>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lang="fr-FR" b="1" kern="100" dirty="0">
                <a:solidFill>
                  <a:schemeClr val="tx2">
                    <a:lumMod val="75000"/>
                  </a:schemeClr>
                </a:solidFill>
                <a:latin typeface="Arial" panose="020B0604020202020204" pitchFamily="34" charset="0"/>
                <a:ea typeface="Aptos" panose="020B0004020202020204" pitchFamily="34" charset="0"/>
                <a:cs typeface="Arial" panose="020B0604020202020204" pitchFamily="34" charset="0"/>
              </a:rPr>
              <a:t>L</a:t>
            </a:r>
            <a:r>
              <a:rPr kumimoji="0" lang="fr-FR" sz="1800" b="1" i="0" u="none" strike="noStrike" kern="100" cap="none" spc="0" normalizeH="0" baseline="0" noProof="0" dirty="0">
                <a:ln>
                  <a:noFill/>
                </a:ln>
                <a:solidFill>
                  <a:schemeClr val="tx2">
                    <a:lumMod val="75000"/>
                  </a:schemeClr>
                </a:solidFill>
                <a:effectLst/>
                <a:uLnTx/>
                <a:uFillTx/>
                <a:latin typeface="Arial" panose="020B0604020202020204" pitchFamily="34" charset="0"/>
                <a:ea typeface="Aptos" panose="020B0004020202020204" pitchFamily="34" charset="0"/>
                <a:cs typeface="Arial" panose="020B0604020202020204" pitchFamily="34" charset="0"/>
              </a:rPr>
              <a:t>a FHF reconnaît cette dynamique, et souligne la nécessité de maintenir ces investissements au-delà de 2024 </a:t>
            </a:r>
            <a:r>
              <a:rPr kumimoji="0" lang="fr-FR" sz="1800" b="0" i="0" u="none" strike="noStrike" kern="100" cap="none" spc="0" normalizeH="0" baseline="0" noProof="0" dirty="0">
                <a:ln>
                  <a:noFill/>
                </a:ln>
                <a:solidFill>
                  <a:schemeClr val="tx2">
                    <a:lumMod val="75000"/>
                  </a:schemeClr>
                </a:solidFill>
                <a:effectLst/>
                <a:uLnTx/>
                <a:uFillTx/>
                <a:latin typeface="Arial" panose="020B0604020202020204" pitchFamily="34" charset="0"/>
                <a:ea typeface="Aptos" panose="020B0004020202020204" pitchFamily="34" charset="0"/>
                <a:cs typeface="Arial" panose="020B0604020202020204" pitchFamily="34" charset="0"/>
              </a:rPr>
              <a:t>pour continuer à moderniser l’offre existante (500 M/an au niveau national). </a:t>
            </a:r>
            <a:r>
              <a:rPr kumimoji="0" lang="fr-FR" sz="1800" b="0" i="0" u="none" strike="noStrike" kern="100" cap="none" spc="0" normalizeH="0" baseline="0" noProof="0" dirty="0">
                <a:ln>
                  <a:noFill/>
                </a:ln>
                <a:solidFill>
                  <a:schemeClr val="accent1">
                    <a:lumMod val="50000"/>
                  </a:schemeClr>
                </a:solidFill>
                <a:effectLst/>
                <a:uLnTx/>
                <a:uFillTx/>
                <a:latin typeface="Arial" panose="020B0604020202020204" pitchFamily="34" charset="0"/>
                <a:ea typeface="Aptos" panose="020B0004020202020204" pitchFamily="34" charset="0"/>
                <a:cs typeface="Arial" panose="020B0604020202020204" pitchFamily="34" charset="0"/>
              </a:rPr>
              <a:t>En complément, la FHF accompagne une </a:t>
            </a:r>
            <a:r>
              <a:rPr lang="fr-FR" kern="100" dirty="0">
                <a:solidFill>
                  <a:schemeClr val="accent1">
                    <a:lumMod val="50000"/>
                  </a:schemeClr>
                </a:solidFill>
                <a:latin typeface="Arial" panose="020B0604020202020204" pitchFamily="34" charset="0"/>
                <a:ea typeface="Aptos" panose="020B0004020202020204" pitchFamily="34" charset="0"/>
                <a:cs typeface="Arial" panose="020B0604020202020204" pitchFamily="34" charset="0"/>
              </a:rPr>
              <a:t>évolution de l’offre avec un modèle d’EHPAD regroupés et articulant une offre avec le domicile, pour une meilleure prise en compte des attentes de la population</a:t>
            </a:r>
            <a:r>
              <a:rPr kumimoji="0" lang="fr-FR" sz="1800" b="0" i="0" u="none" strike="noStrike" kern="100" cap="none" spc="0" normalizeH="0" baseline="0" noProof="0" dirty="0">
                <a:ln>
                  <a:noFill/>
                </a:ln>
                <a:solidFill>
                  <a:schemeClr val="accent1">
                    <a:lumMod val="50000"/>
                  </a:schemeClr>
                </a:solidFill>
                <a:effectLst/>
                <a:uLnTx/>
                <a:uFillTx/>
                <a:latin typeface="Arial" panose="020B0604020202020204" pitchFamily="34" charset="0"/>
                <a:ea typeface="Aptos" panose="020B0004020202020204" pitchFamily="34" charset="0"/>
                <a:cs typeface="Arial" panose="020B0604020202020204" pitchFamily="34" charset="0"/>
              </a:rPr>
              <a:t>. </a:t>
            </a:r>
          </a:p>
        </p:txBody>
      </p:sp>
      <p:sp>
        <p:nvSpPr>
          <p:cNvPr id="5" name="object 2">
            <a:extLst>
              <a:ext uri="{FF2B5EF4-FFF2-40B4-BE49-F238E27FC236}">
                <a16:creationId xmlns:a16="http://schemas.microsoft.com/office/drawing/2014/main" id="{A5322285-AB4C-A22E-8AAD-8C959DF04CDB}"/>
              </a:ext>
            </a:extLst>
          </p:cNvPr>
          <p:cNvSpPr txBox="1"/>
          <p:nvPr/>
        </p:nvSpPr>
        <p:spPr>
          <a:xfrm>
            <a:off x="4686300" y="318969"/>
            <a:ext cx="7505700" cy="505267"/>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lang="fr-FR" sz="3200" b="1" i="0" u="none" strike="noStrike" kern="1200" cap="none" spc="-5" normalizeH="0" baseline="0" noProof="0">
                <a:ln>
                  <a:noFill/>
                </a:ln>
                <a:solidFill>
                  <a:srgbClr val="FFFFFF"/>
                </a:solidFill>
                <a:effectLst/>
                <a:uLnTx/>
                <a:uFillTx/>
                <a:latin typeface="Arial"/>
                <a:ea typeface="+mn-ea"/>
                <a:cs typeface="Arial"/>
              </a:rPr>
              <a:t>Les propositions formulées par la FHF</a:t>
            </a:r>
            <a:endParaRPr kumimoji="0" sz="3200" b="0" i="0" u="none" strike="noStrike" kern="1200" cap="none" spc="0" normalizeH="0" baseline="0" noProof="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35637217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2">
            <a:extLst>
              <a:ext uri="{FF2B5EF4-FFF2-40B4-BE49-F238E27FC236}">
                <a16:creationId xmlns:a16="http://schemas.microsoft.com/office/drawing/2014/main" id="{B043F521-E82A-F2D7-91BA-79C7E3325402}"/>
              </a:ext>
            </a:extLst>
          </p:cNvPr>
          <p:cNvSpPr txBox="1"/>
          <p:nvPr/>
        </p:nvSpPr>
        <p:spPr>
          <a:xfrm>
            <a:off x="4732020" y="272070"/>
            <a:ext cx="7539990" cy="505267"/>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lang="fr-FR" sz="3200" b="1" i="0" u="none" strike="noStrike" kern="1200" cap="none" spc="-5" normalizeH="0" baseline="0" noProof="0">
                <a:ln>
                  <a:noFill/>
                </a:ln>
                <a:solidFill>
                  <a:srgbClr val="FFFFFF"/>
                </a:solidFill>
                <a:effectLst/>
                <a:uLnTx/>
                <a:uFillTx/>
                <a:latin typeface="Arial"/>
                <a:ea typeface="+mn-ea"/>
                <a:cs typeface="Arial"/>
              </a:rPr>
              <a:t>Les propositions formulées par la FHF</a:t>
            </a:r>
            <a:endParaRPr kumimoji="0" sz="3200" b="0" i="0" u="none" strike="noStrike" kern="1200" cap="none" spc="0" normalizeH="0" baseline="0" noProof="0">
              <a:ln>
                <a:noFill/>
              </a:ln>
              <a:solidFill>
                <a:prstClr val="black"/>
              </a:solidFill>
              <a:effectLst/>
              <a:uLnTx/>
              <a:uFillTx/>
              <a:latin typeface="Arial"/>
              <a:ea typeface="+mn-ea"/>
              <a:cs typeface="Arial"/>
            </a:endParaRPr>
          </a:p>
        </p:txBody>
      </p:sp>
      <p:sp>
        <p:nvSpPr>
          <p:cNvPr id="6" name="ZoneTexte 5">
            <a:extLst>
              <a:ext uri="{FF2B5EF4-FFF2-40B4-BE49-F238E27FC236}">
                <a16:creationId xmlns:a16="http://schemas.microsoft.com/office/drawing/2014/main" id="{4E8475BF-9C3D-2C4C-D634-99CA05E2B289}"/>
              </a:ext>
            </a:extLst>
          </p:cNvPr>
          <p:cNvSpPr txBox="1"/>
          <p:nvPr/>
        </p:nvSpPr>
        <p:spPr>
          <a:xfrm>
            <a:off x="190500" y="1485070"/>
            <a:ext cx="11811000" cy="4206408"/>
          </a:xfrm>
          <a:prstGeom prst="rect">
            <a:avLst/>
          </a:prstGeom>
          <a:noFill/>
        </p:spPr>
        <p:txBody>
          <a:bodyPr wrap="square" rtlCol="0">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fr-FR" sz="1800" b="1" i="0" u="sng"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III. Prendre en compte et corriger les différences de situation socio-fiscale entre les ESMS de différents statuts</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Pour les EHPAD publics, la faiblesse de leur tarif hébergement est renforcée par une inégalité des mécanismes de prélèvement socio-fiscaux au détriment des EHPAD relevant de la FPH : </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0" i="0" u="none" strike="noStrike" kern="100" cap="none" spc="0" normalizeH="0" baseline="0" noProof="0" dirty="0">
              <a:ln>
                <a:noFill/>
              </a:ln>
              <a:solidFill>
                <a:srgbClr val="153D63"/>
              </a:solidFill>
              <a:effectLst/>
              <a:highlight>
                <a:srgbClr val="FFFF00"/>
              </a:highlight>
              <a:uLnTx/>
              <a:uFillTx/>
              <a:latin typeface="Arial" panose="020B0604020202020204" pitchFamily="34" charset="0"/>
              <a:ea typeface="Aptos" panose="020B0004020202020204" pitchFamily="34" charset="0"/>
              <a:cs typeface="Arial" panose="020B0604020202020204" pitchFamily="34" charset="0"/>
            </a:endParaRPr>
          </a:p>
          <a:p>
            <a:pPr marL="285750" marR="0" lvl="0" indent="-285750" algn="just" defTabSz="914400" rtl="0" eaLnBrk="1" fontAlgn="auto" latinLnBrk="0" hangingPunct="1">
              <a:lnSpc>
                <a:spcPct val="115000"/>
              </a:lnSpc>
              <a:spcBef>
                <a:spcPts val="0"/>
              </a:spcBef>
              <a:spcAft>
                <a:spcPts val="0"/>
              </a:spcAft>
              <a:buClrTx/>
              <a:buSzTx/>
              <a:buFontTx/>
              <a:buChar char="-"/>
              <a:tabLst/>
              <a:defRPr/>
            </a:pP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À la différence des EHPAD rattachés à la FPT, ils ne bénéficient pas du fonds de compensation pour la TVA (FCTVA) pour les investissements et de l’exonération de la taxe sur les salaires pour les personnels relevant des tarifs hébergement et dépendance ; </a:t>
            </a:r>
          </a:p>
          <a:p>
            <a:pPr marL="285750" marR="0" lvl="0" indent="-285750" algn="just" defTabSz="914400" rtl="0" eaLnBrk="1" fontAlgn="auto" latinLnBrk="0" hangingPunct="1">
              <a:lnSpc>
                <a:spcPct val="115000"/>
              </a:lnSpc>
              <a:spcBef>
                <a:spcPts val="0"/>
              </a:spcBef>
              <a:spcAft>
                <a:spcPts val="0"/>
              </a:spcAft>
              <a:buClrTx/>
              <a:buSzTx/>
              <a:buFontTx/>
              <a:buChar char="-"/>
              <a:tabLst/>
              <a:defRPr/>
            </a:pP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A la différence des EHPAD privés, ils ne bénéficient pas des abattements généraux de cotisations sociales introduits par la LFSS pour 2019, ni des recettes d’indemnités journalières en cas d’absentéisme. </a:t>
            </a:r>
          </a:p>
          <a:p>
            <a:pPr marL="285750" marR="0" lvl="0" indent="-285750" algn="just" defTabSz="914400" rtl="0" eaLnBrk="1" fontAlgn="auto" latinLnBrk="0" hangingPunct="1">
              <a:lnSpc>
                <a:spcPct val="115000"/>
              </a:lnSpc>
              <a:spcBef>
                <a:spcPts val="0"/>
              </a:spcBef>
              <a:spcAft>
                <a:spcPts val="0"/>
              </a:spcAft>
              <a:buClrTx/>
              <a:buSzTx/>
              <a:buFontTx/>
              <a:buChar char="-"/>
              <a:tabLst/>
              <a:defRPr/>
            </a:pPr>
            <a:endParaRPr lang="fr-FR" kern="100" dirty="0">
              <a:solidFill>
                <a:srgbClr val="153D63"/>
              </a:solidFill>
              <a:latin typeface="Arial" panose="020B0604020202020204" pitchFamily="34" charset="0"/>
              <a:ea typeface="Aptos" panose="020B0004020202020204" pitchFamily="34" charset="0"/>
              <a:cs typeface="Arial" panose="020B0604020202020204" pitchFamily="34" charset="0"/>
            </a:endParaRPr>
          </a:p>
        </p:txBody>
      </p:sp>
      <p:sp>
        <p:nvSpPr>
          <p:cNvPr id="7" name="object 8">
            <a:extLst>
              <a:ext uri="{FF2B5EF4-FFF2-40B4-BE49-F238E27FC236}">
                <a16:creationId xmlns:a16="http://schemas.microsoft.com/office/drawing/2014/main" id="{A2E4E968-B30D-1F0B-6975-821205C7AA3B}"/>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Tree>
    <p:extLst>
      <p:ext uri="{BB962C8B-B14F-4D97-AF65-F5344CB8AC3E}">
        <p14:creationId xmlns:p14="http://schemas.microsoft.com/office/powerpoint/2010/main" val="18324025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B31EBFDC-86F6-20B0-0858-7A7D2030853C}"/>
              </a:ext>
            </a:extLst>
          </p:cNvPr>
          <p:cNvSpPr txBox="1"/>
          <p:nvPr/>
        </p:nvSpPr>
        <p:spPr>
          <a:xfrm>
            <a:off x="4709160" y="167293"/>
            <a:ext cx="7574280" cy="505267"/>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lang="fr-FR" sz="3200" b="1" i="0" u="none" strike="noStrike" kern="1200" cap="none" spc="-5" normalizeH="0" baseline="0" noProof="0" dirty="0">
                <a:ln>
                  <a:noFill/>
                </a:ln>
                <a:solidFill>
                  <a:srgbClr val="FFFFFF"/>
                </a:solidFill>
                <a:effectLst/>
                <a:uLnTx/>
                <a:uFillTx/>
                <a:latin typeface="Arial"/>
                <a:ea typeface="+mn-ea"/>
                <a:cs typeface="Arial"/>
              </a:rPr>
              <a:t>Les propositions formulées par la FHF</a:t>
            </a:r>
            <a:endParaRPr kumimoji="0" sz="3200" b="0" i="0" u="none" strike="noStrike" kern="1200" cap="none" spc="0" normalizeH="0" baseline="0" noProof="0" dirty="0">
              <a:ln>
                <a:noFill/>
              </a:ln>
              <a:solidFill>
                <a:prstClr val="black"/>
              </a:solidFill>
              <a:effectLst/>
              <a:uLnTx/>
              <a:uFillTx/>
              <a:latin typeface="Arial"/>
              <a:ea typeface="+mn-ea"/>
              <a:cs typeface="Arial"/>
            </a:endParaRPr>
          </a:p>
        </p:txBody>
      </p:sp>
      <p:sp>
        <p:nvSpPr>
          <p:cNvPr id="3" name="ZoneTexte 2">
            <a:extLst>
              <a:ext uri="{FF2B5EF4-FFF2-40B4-BE49-F238E27FC236}">
                <a16:creationId xmlns:a16="http://schemas.microsoft.com/office/drawing/2014/main" id="{2D5F9BE9-1ACB-C938-9DD9-586861CE8C09}"/>
              </a:ext>
            </a:extLst>
          </p:cNvPr>
          <p:cNvSpPr txBox="1"/>
          <p:nvPr/>
        </p:nvSpPr>
        <p:spPr>
          <a:xfrm>
            <a:off x="190500" y="1007247"/>
            <a:ext cx="11811000" cy="5162054"/>
          </a:xfrm>
          <a:prstGeom prst="rect">
            <a:avLst/>
          </a:prstGeom>
          <a:noFill/>
        </p:spPr>
        <p:txBody>
          <a:bodyPr wrap="square" rtlCol="0">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fr-FR" sz="1800" b="1" i="0" u="sng"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IV. Simplifier le cadre de financement sur la base des travaux menés autour du modèle économique des EHPAD</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fr-FR" sz="1800" b="0" i="0" u="none" strike="noStrike" kern="100" cap="none" spc="0" normalizeH="0" baseline="0" noProof="0" dirty="0">
                <a:ln>
                  <a:noFill/>
                </a:ln>
                <a:solidFill>
                  <a:schemeClr val="accent1">
                    <a:lumMod val="50000"/>
                  </a:schemeClr>
                </a:solidFill>
                <a:effectLst/>
                <a:uLnTx/>
                <a:uFillTx/>
                <a:latin typeface="Arial" panose="020B0604020202020204" pitchFamily="34" charset="0"/>
                <a:ea typeface="Aptos" panose="020B0004020202020204" pitchFamily="34" charset="0"/>
                <a:cs typeface="Arial" panose="020B0604020202020204" pitchFamily="34" charset="0"/>
              </a:rPr>
              <a:t>Le </a:t>
            </a:r>
            <a:r>
              <a:rPr kumimoji="0" lang="fr-FR" sz="1800" b="0" i="0" u="none" strike="noStrike" kern="100" cap="none" spc="0" normalizeH="0" baseline="0" noProof="0" dirty="0" err="1">
                <a:ln>
                  <a:noFill/>
                </a:ln>
                <a:solidFill>
                  <a:schemeClr val="accent1">
                    <a:lumMod val="50000"/>
                  </a:schemeClr>
                </a:solidFill>
                <a:effectLst/>
                <a:uLnTx/>
                <a:uFillTx/>
                <a:latin typeface="Arial" panose="020B0604020202020204" pitchFamily="34" charset="0"/>
                <a:ea typeface="Aptos" panose="020B0004020202020204" pitchFamily="34" charset="0"/>
                <a:cs typeface="Arial" panose="020B0604020202020204" pitchFamily="34" charset="0"/>
              </a:rPr>
              <a:t>modèl</a:t>
            </a:r>
            <a:r>
              <a:rPr lang="fr-FR" kern="100" dirty="0">
                <a:solidFill>
                  <a:schemeClr val="accent1">
                    <a:lumMod val="50000"/>
                  </a:schemeClr>
                </a:solidFill>
                <a:latin typeface="Arial" panose="020B0604020202020204" pitchFamily="34" charset="0"/>
                <a:ea typeface="Aptos" panose="020B0004020202020204" pitchFamily="34" charset="0"/>
                <a:cs typeface="Arial" panose="020B0604020202020204" pitchFamily="34" charset="0"/>
              </a:rPr>
              <a:t>e actuel de financement est complexe et peu lisible pour le public comme pour les administrations. De plus il porte le risque d’une inégalité importante entre territoires, alors que la prise en charge est </a:t>
            </a:r>
            <a:r>
              <a:rPr lang="fr-FR" b="1" kern="100" dirty="0">
                <a:solidFill>
                  <a:schemeClr val="accent1">
                    <a:lumMod val="50000"/>
                  </a:schemeClr>
                </a:solidFill>
                <a:latin typeface="Arial" panose="020B0604020202020204" pitchFamily="34" charset="0"/>
                <a:ea typeface="Aptos" panose="020B0004020202020204" pitchFamily="34" charset="0"/>
                <a:cs typeface="Arial" panose="020B0604020202020204" pitchFamily="34" charset="0"/>
              </a:rPr>
              <a:t>de plus en plus médicalisée et nécessiterait les mêmes moyens sur tous les territoires. </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lang="fr-FR" kern="100" dirty="0">
                <a:solidFill>
                  <a:srgbClr val="153D63"/>
                </a:solidFill>
                <a:latin typeface="Arial" panose="020B0604020202020204" pitchFamily="34" charset="0"/>
                <a:ea typeface="Aptos" panose="020B0004020202020204" pitchFamily="34" charset="0"/>
                <a:cs typeface="Arial" panose="020B0604020202020204" pitchFamily="34" charset="0"/>
              </a:rPr>
              <a:t>L</a:t>
            </a: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es limites du modèle économique des EHPAD ont été reconnues par l’Etat, les Départements et la CNSA, la réflexion conduite en 2023 sous l’égide du </a:t>
            </a:r>
            <a:r>
              <a:rPr kumimoji="0" lang="fr-FR" sz="1800" b="0" i="0" u="none" strike="noStrike" kern="100" cap="none" spc="0" normalizeH="0" baseline="0" noProof="0" dirty="0">
                <a:ln>
                  <a:noFill/>
                </a:ln>
                <a:solidFill>
                  <a:schemeClr val="tx2">
                    <a:lumMod val="75000"/>
                  </a:schemeClr>
                </a:solidFill>
                <a:effectLst/>
                <a:uLnTx/>
                <a:uFillTx/>
                <a:latin typeface="Arial" panose="020B0604020202020204" pitchFamily="34" charset="0"/>
                <a:ea typeface="Aptos" panose="020B0004020202020204" pitchFamily="34" charset="0"/>
                <a:cs typeface="Arial" panose="020B0604020202020204" pitchFamily="34" charset="0"/>
              </a:rPr>
              <a:t>Ministère des Solidarités </a:t>
            </a:r>
            <a:r>
              <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n’a pas encore permis de répondre aux difficultés rencontrées, et les propositions qui font consensus (fusion des sections tarifaires soins et dépendance) en sont encore au stade d’expérimentations.</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fr-FR" sz="1800" b="0"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endParaRPr>
          </a:p>
          <a:p>
            <a:pPr marL="285750" marR="0" lvl="0" indent="-285750" algn="just" defTabSz="914400" rtl="0" eaLnBrk="1" fontAlgn="auto" latinLnBrk="0" hangingPunct="1">
              <a:lnSpc>
                <a:spcPct val="115000"/>
              </a:lnSpc>
              <a:spcBef>
                <a:spcPts val="0"/>
              </a:spcBef>
              <a:spcAft>
                <a:spcPts val="0"/>
              </a:spcAft>
              <a:buClrTx/>
              <a:buSzTx/>
              <a:buFont typeface="Wingdings" panose="05000000000000000000" pitchFamily="2" charset="2"/>
              <a:buChar char="è"/>
              <a:tabLst/>
              <a:defRPr/>
            </a:pPr>
            <a:r>
              <a:rPr kumimoji="0" lang="fr-FR" sz="1800" b="1" i="0" u="none" strike="noStrike" kern="100" cap="none" spc="0" normalizeH="0" baseline="0" noProof="0" dirty="0">
                <a:ln>
                  <a:noFill/>
                </a:ln>
                <a:solidFill>
                  <a:srgbClr val="153D63"/>
                </a:solidFill>
                <a:effectLst/>
                <a:uLnTx/>
                <a:uFillTx/>
                <a:latin typeface="Arial" panose="020B0604020202020204" pitchFamily="34" charset="0"/>
                <a:ea typeface="Aptos" panose="020B0004020202020204" pitchFamily="34" charset="0"/>
                <a:cs typeface="Arial" panose="020B0604020202020204" pitchFamily="34" charset="0"/>
              </a:rPr>
              <a:t>Sur ce dernier point de la fusion des sections soins et dépendance gérées sous l’égide des ARS, la FHF Occitanie souligne et se réjouit que 4 départements d’Occitanie s’engagent dans cette expérimentation pour 2025 (Aude, Haute Garonne, Lot, Pyrénées Orientales), ce qui constitue un signe très positif. </a:t>
            </a:r>
          </a:p>
        </p:txBody>
      </p:sp>
      <p:sp>
        <p:nvSpPr>
          <p:cNvPr id="5" name="object 8">
            <a:extLst>
              <a:ext uri="{FF2B5EF4-FFF2-40B4-BE49-F238E27FC236}">
                <a16:creationId xmlns:a16="http://schemas.microsoft.com/office/drawing/2014/main" id="{BA8C13A9-9721-4C37-DAA5-59B8B54DFCD8}"/>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Tree>
    <p:extLst>
      <p:ext uri="{BB962C8B-B14F-4D97-AF65-F5344CB8AC3E}">
        <p14:creationId xmlns:p14="http://schemas.microsoft.com/office/powerpoint/2010/main" val="20246837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3AA087-645C-22EC-A9D5-6F4A658D853A}"/>
              </a:ext>
            </a:extLst>
          </p:cNvPr>
          <p:cNvSpPr>
            <a:spLocks noGrp="1"/>
          </p:cNvSpPr>
          <p:nvPr>
            <p:ph type="title"/>
          </p:nvPr>
        </p:nvSpPr>
        <p:spPr>
          <a:xfrm>
            <a:off x="503555" y="1696152"/>
            <a:ext cx="11184890" cy="553998"/>
          </a:xfrm>
        </p:spPr>
        <p:txBody>
          <a:bodyPr/>
          <a:lstStyle/>
          <a:p>
            <a:r>
              <a:rPr lang="fr-FR" dirty="0">
                <a:solidFill>
                  <a:schemeClr val="tx2">
                    <a:lumMod val="75000"/>
                  </a:schemeClr>
                </a:solidFill>
              </a:rPr>
              <a:t>V. Dans l’attente d’une réforme du financement, assurer un financement de l’hébergement qui permette d’assurer l’équilibre budgétaire des EHPAD</a:t>
            </a:r>
          </a:p>
        </p:txBody>
      </p:sp>
      <p:sp>
        <p:nvSpPr>
          <p:cNvPr id="3" name="Espace réservé du texte 2">
            <a:extLst>
              <a:ext uri="{FF2B5EF4-FFF2-40B4-BE49-F238E27FC236}">
                <a16:creationId xmlns:a16="http://schemas.microsoft.com/office/drawing/2014/main" id="{A86F37B2-176E-CE32-014E-2E28B3C49CF5}"/>
              </a:ext>
            </a:extLst>
          </p:cNvPr>
          <p:cNvSpPr>
            <a:spLocks noGrp="1"/>
          </p:cNvSpPr>
          <p:nvPr>
            <p:ph type="body" idx="1"/>
          </p:nvPr>
        </p:nvSpPr>
        <p:spPr>
          <a:xfrm>
            <a:off x="503555" y="1973151"/>
            <a:ext cx="11184890" cy="3754874"/>
          </a:xfrm>
        </p:spPr>
        <p:txBody>
          <a:bodyPr/>
          <a:lstStyle/>
          <a:p>
            <a:pPr algn="just"/>
            <a:endParaRPr lang="fr-FR" dirty="0"/>
          </a:p>
          <a:p>
            <a:pPr algn="just"/>
            <a:endParaRPr lang="fr-FR" sz="2000" b="0" dirty="0">
              <a:solidFill>
                <a:schemeClr val="tx2">
                  <a:lumMod val="75000"/>
                </a:schemeClr>
              </a:solidFill>
            </a:endParaRPr>
          </a:p>
          <a:p>
            <a:pPr algn="just"/>
            <a:r>
              <a:rPr lang="fr-FR" sz="2000" b="0" dirty="0">
                <a:solidFill>
                  <a:schemeClr val="tx2">
                    <a:lumMod val="75000"/>
                  </a:schemeClr>
                </a:solidFill>
              </a:rPr>
              <a:t>Avec l’inflation, la majeure partie des EHPAD hospitaliers accusent un déficit sur la section hébergement. </a:t>
            </a:r>
            <a:r>
              <a:rPr lang="fr-FR" sz="2000" b="0" dirty="0">
                <a:solidFill>
                  <a:schemeClr val="accent1">
                    <a:lumMod val="50000"/>
                  </a:schemeClr>
                </a:solidFill>
              </a:rPr>
              <a:t>Cette situation difficile a fini par être reconnue par les Conseils Départementaux qui ont pour la plupart consenti à une augmentation des tarifs journaliers dans les EHPAD conventionnés à l’ASH (en moyenne +4,5% en 2023 en Occitanie). </a:t>
            </a:r>
          </a:p>
          <a:p>
            <a:pPr algn="just"/>
            <a:br>
              <a:rPr lang="fr-FR" sz="2000" b="0" dirty="0">
                <a:solidFill>
                  <a:schemeClr val="accent1">
                    <a:lumMod val="50000"/>
                  </a:schemeClr>
                </a:solidFill>
              </a:rPr>
            </a:br>
            <a:r>
              <a:rPr lang="fr-FR" sz="2000" b="0" dirty="0">
                <a:solidFill>
                  <a:schemeClr val="accent1">
                    <a:lumMod val="50000"/>
                  </a:schemeClr>
                </a:solidFill>
              </a:rPr>
              <a:t>Simplement, entre 2016 et 2022, les tarifs ont évolué en moyenne entre 1% et 1,7%/an, ce qui a creusé le déficit des EHPAD publics hospitaliers. </a:t>
            </a:r>
          </a:p>
          <a:p>
            <a:pPr algn="just"/>
            <a:endParaRPr lang="fr-FR" sz="2000" b="0" dirty="0">
              <a:solidFill>
                <a:schemeClr val="tx2">
                  <a:lumMod val="75000"/>
                </a:schemeClr>
              </a:solidFill>
            </a:endParaRPr>
          </a:p>
          <a:p>
            <a:pPr algn="just"/>
            <a:r>
              <a:rPr lang="fr-FR" sz="2000" b="0" dirty="0">
                <a:solidFill>
                  <a:schemeClr val="tx2">
                    <a:lumMod val="75000"/>
                  </a:schemeClr>
                </a:solidFill>
              </a:rPr>
              <a:t>-&gt; La FHF demande simplement à ce que les tarifs soient cohérents vis-à-vis des niveaux </a:t>
            </a:r>
            <a:r>
              <a:rPr lang="fr-FR" sz="2000" b="0">
                <a:solidFill>
                  <a:schemeClr val="tx2">
                    <a:lumMod val="75000"/>
                  </a:schemeClr>
                </a:solidFill>
              </a:rPr>
              <a:t>d’inflation constatés afin </a:t>
            </a:r>
            <a:r>
              <a:rPr lang="fr-FR" sz="2000" b="0" dirty="0">
                <a:solidFill>
                  <a:schemeClr val="tx2">
                    <a:lumMod val="75000"/>
                  </a:schemeClr>
                </a:solidFill>
              </a:rPr>
              <a:t>d’assurer l’équilibre budgétaire des EHPAD publics hospitaliers. </a:t>
            </a:r>
          </a:p>
        </p:txBody>
      </p:sp>
      <p:sp>
        <p:nvSpPr>
          <p:cNvPr id="4" name="object 2">
            <a:extLst>
              <a:ext uri="{FF2B5EF4-FFF2-40B4-BE49-F238E27FC236}">
                <a16:creationId xmlns:a16="http://schemas.microsoft.com/office/drawing/2014/main" id="{75595518-2EF4-69DA-5D16-A020750FE7DB}"/>
              </a:ext>
            </a:extLst>
          </p:cNvPr>
          <p:cNvSpPr txBox="1"/>
          <p:nvPr/>
        </p:nvSpPr>
        <p:spPr>
          <a:xfrm>
            <a:off x="4715242" y="220008"/>
            <a:ext cx="7574280" cy="505267"/>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lang="fr-FR" sz="3200" b="1" i="0" u="none" strike="noStrike" kern="1200" cap="none" spc="-5" normalizeH="0" baseline="0" noProof="0" dirty="0">
                <a:ln>
                  <a:noFill/>
                </a:ln>
                <a:solidFill>
                  <a:srgbClr val="FFFFFF"/>
                </a:solidFill>
                <a:effectLst/>
                <a:uLnTx/>
                <a:uFillTx/>
                <a:latin typeface="Arial"/>
                <a:ea typeface="+mn-ea"/>
                <a:cs typeface="Arial"/>
              </a:rPr>
              <a:t>Les propositions formulées par la FHF</a:t>
            </a:r>
            <a:endParaRPr kumimoji="0" sz="32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1608358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65323" y="2960369"/>
            <a:ext cx="7259320" cy="695960"/>
          </a:xfrm>
          <a:prstGeom prst="rect">
            <a:avLst/>
          </a:prstGeom>
        </p:spPr>
        <p:txBody>
          <a:bodyPr vert="horz" wrap="square" lIns="0" tIns="12065" rIns="0" bIns="0" rtlCol="0">
            <a:spAutoFit/>
          </a:bodyPr>
          <a:lstStyle/>
          <a:p>
            <a:pPr marL="12700">
              <a:lnSpc>
                <a:spcPct val="100000"/>
              </a:lnSpc>
              <a:spcBef>
                <a:spcPts val="95"/>
              </a:spcBef>
            </a:pPr>
            <a:r>
              <a:rPr sz="4400" spc="-5">
                <a:solidFill>
                  <a:srgbClr val="005A9D"/>
                </a:solidFill>
              </a:rPr>
              <a:t>Merci</a:t>
            </a:r>
            <a:r>
              <a:rPr sz="4400" spc="5">
                <a:solidFill>
                  <a:srgbClr val="005A9D"/>
                </a:solidFill>
              </a:rPr>
              <a:t> </a:t>
            </a:r>
            <a:r>
              <a:rPr sz="4400" spc="-5">
                <a:solidFill>
                  <a:srgbClr val="005A9D"/>
                </a:solidFill>
              </a:rPr>
              <a:t>pour</a:t>
            </a:r>
            <a:r>
              <a:rPr sz="4400">
                <a:solidFill>
                  <a:srgbClr val="005A9D"/>
                </a:solidFill>
              </a:rPr>
              <a:t> </a:t>
            </a:r>
            <a:r>
              <a:rPr sz="4400" spc="-5">
                <a:solidFill>
                  <a:srgbClr val="005A9D"/>
                </a:solidFill>
              </a:rPr>
              <a:t>votre</a:t>
            </a:r>
            <a:r>
              <a:rPr sz="4400" spc="5">
                <a:solidFill>
                  <a:srgbClr val="005A9D"/>
                </a:solidFill>
              </a:rPr>
              <a:t> </a:t>
            </a:r>
            <a:r>
              <a:rPr sz="4400" spc="-5">
                <a:solidFill>
                  <a:srgbClr val="005A9D"/>
                </a:solidFill>
              </a:rPr>
              <a:t>attention</a:t>
            </a:r>
            <a:r>
              <a:rPr sz="4400">
                <a:solidFill>
                  <a:srgbClr val="005A9D"/>
                </a:solidFill>
              </a:rPr>
              <a:t> </a:t>
            </a:r>
            <a:r>
              <a:rPr sz="4400" spc="-5">
                <a:solidFill>
                  <a:srgbClr val="005A9D"/>
                </a:solidFill>
              </a:rPr>
              <a:t>!</a:t>
            </a:r>
            <a:endParaRPr sz="4400"/>
          </a:p>
        </p:txBody>
      </p:sp>
      <p:sp>
        <p:nvSpPr>
          <p:cNvPr id="3" name="object 3"/>
          <p:cNvSpPr/>
          <p:nvPr/>
        </p:nvSpPr>
        <p:spPr>
          <a:xfrm>
            <a:off x="4679441" y="0"/>
            <a:ext cx="7512684" cy="1031875"/>
          </a:xfrm>
          <a:custGeom>
            <a:avLst/>
            <a:gdLst/>
            <a:ahLst/>
            <a:cxnLst/>
            <a:rect l="l" t="t" r="r" b="b"/>
            <a:pathLst>
              <a:path w="7512684" h="1031875">
                <a:moveTo>
                  <a:pt x="7512558" y="0"/>
                </a:moveTo>
                <a:lnTo>
                  <a:pt x="0" y="0"/>
                </a:lnTo>
                <a:lnTo>
                  <a:pt x="0" y="1031748"/>
                </a:lnTo>
                <a:lnTo>
                  <a:pt x="7512558" y="1031748"/>
                </a:lnTo>
                <a:lnTo>
                  <a:pt x="7512558" y="0"/>
                </a:lnTo>
                <a:close/>
              </a:path>
            </a:pathLst>
          </a:custGeom>
          <a:solidFill>
            <a:srgbClr val="005A9D"/>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2957322" y="0"/>
            <a:ext cx="1238250" cy="1031875"/>
          </a:xfrm>
          <a:custGeom>
            <a:avLst/>
            <a:gdLst/>
            <a:ahLst/>
            <a:cxnLst/>
            <a:rect l="l" t="t" r="r" b="b"/>
            <a:pathLst>
              <a:path w="1238250" h="1031875">
                <a:moveTo>
                  <a:pt x="1238250" y="0"/>
                </a:moveTo>
                <a:lnTo>
                  <a:pt x="0" y="0"/>
                </a:lnTo>
                <a:lnTo>
                  <a:pt x="0" y="1031748"/>
                </a:lnTo>
                <a:lnTo>
                  <a:pt x="1238250" y="1031748"/>
                </a:lnTo>
                <a:lnTo>
                  <a:pt x="1238250" y="0"/>
                </a:lnTo>
                <a:close/>
              </a:path>
            </a:pathLst>
          </a:custGeom>
          <a:solidFill>
            <a:srgbClr val="5592C8"/>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object 8">
            <a:extLst>
              <a:ext uri="{FF2B5EF4-FFF2-40B4-BE49-F238E27FC236}">
                <a16:creationId xmlns:a16="http://schemas.microsoft.com/office/drawing/2014/main" id="{39C79A66-CC37-7735-1B67-CD5B610EA759}"/>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pic>
        <p:nvPicPr>
          <p:cNvPr id="9" name="Image 8" descr="Une image contenant oiseau, logo, clipart, Graphique&#10;&#10;Description générée automatiquement">
            <a:extLst>
              <a:ext uri="{FF2B5EF4-FFF2-40B4-BE49-F238E27FC236}">
                <a16:creationId xmlns:a16="http://schemas.microsoft.com/office/drawing/2014/main" id="{0F7987C6-C086-5679-9925-AD04CF05D5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6747" y="112710"/>
            <a:ext cx="2141503" cy="12378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54271B-DD90-59AB-4A2E-2E6C95F368F8}"/>
              </a:ext>
            </a:extLst>
          </p:cNvPr>
          <p:cNvSpPr>
            <a:spLocks noGrp="1"/>
          </p:cNvSpPr>
          <p:nvPr>
            <p:ph type="title"/>
          </p:nvPr>
        </p:nvSpPr>
        <p:spPr>
          <a:xfrm>
            <a:off x="4645349" y="381000"/>
            <a:ext cx="7557261" cy="492443"/>
          </a:xfrm>
        </p:spPr>
        <p:txBody>
          <a:bodyPr/>
          <a:lstStyle/>
          <a:p>
            <a:pPr algn="ctr"/>
            <a:r>
              <a:rPr lang="fr-FR" sz="3200"/>
              <a:t>Déroulé de la conférence de presse</a:t>
            </a:r>
          </a:p>
        </p:txBody>
      </p:sp>
      <p:sp>
        <p:nvSpPr>
          <p:cNvPr id="3" name="Espace réservé du texte 2">
            <a:extLst>
              <a:ext uri="{FF2B5EF4-FFF2-40B4-BE49-F238E27FC236}">
                <a16:creationId xmlns:a16="http://schemas.microsoft.com/office/drawing/2014/main" id="{DD44617A-0B45-C48E-2B3C-02EEDC4D7C99}"/>
              </a:ext>
            </a:extLst>
          </p:cNvPr>
          <p:cNvSpPr>
            <a:spLocks noGrp="1"/>
          </p:cNvSpPr>
          <p:nvPr>
            <p:ph type="body" idx="1"/>
          </p:nvPr>
        </p:nvSpPr>
        <p:spPr>
          <a:xfrm>
            <a:off x="533400" y="2351782"/>
            <a:ext cx="11811000" cy="3385542"/>
          </a:xfrm>
        </p:spPr>
        <p:txBody>
          <a:bodyPr/>
          <a:lstStyle/>
          <a:p>
            <a:pPr marL="514350" indent="-514350" algn="l">
              <a:buAutoNum type="romanUcPeriod"/>
            </a:pPr>
            <a:r>
              <a:rPr lang="fr-FR" sz="2000" b="0"/>
              <a:t>Les EHPAD en Occitanie </a:t>
            </a:r>
          </a:p>
          <a:p>
            <a:pPr marL="514350" indent="-514350" algn="l">
              <a:buAutoNum type="romanUcPeriod"/>
            </a:pPr>
            <a:endParaRPr lang="fr-FR" sz="2000" b="0"/>
          </a:p>
          <a:p>
            <a:pPr marL="514350" indent="-514350" algn="l">
              <a:buAutoNum type="romanUcPeriod"/>
            </a:pPr>
            <a:r>
              <a:rPr lang="fr-FR" sz="2000" b="0"/>
              <a:t>Activité et résultats 2023 des EHPAD publics hospitaliers d’Occitanie</a:t>
            </a:r>
          </a:p>
          <a:p>
            <a:pPr marL="514350" indent="-514350" algn="l">
              <a:buAutoNum type="romanUcPeriod"/>
            </a:pPr>
            <a:endParaRPr lang="fr-FR" sz="2000" b="0"/>
          </a:p>
          <a:p>
            <a:pPr marL="514350" indent="-514350" algn="l">
              <a:buAutoNum type="romanUcPeriod"/>
            </a:pPr>
            <a:r>
              <a:rPr lang="fr-FR" sz="2000" b="0"/>
              <a:t>Pourquoi cette situation financière ?</a:t>
            </a:r>
          </a:p>
          <a:p>
            <a:pPr marL="514350" indent="-514350" algn="l">
              <a:buAutoNum type="romanUcPeriod"/>
            </a:pPr>
            <a:endParaRPr lang="fr-FR" sz="2000" b="0"/>
          </a:p>
          <a:p>
            <a:pPr marL="514350" indent="-514350" algn="l">
              <a:buAutoNum type="romanUcPeriod"/>
            </a:pPr>
            <a:r>
              <a:rPr lang="fr-FR" sz="2000" b="0"/>
              <a:t>Quelles réponses apportent les pouvoirs publics ? </a:t>
            </a:r>
          </a:p>
          <a:p>
            <a:pPr marL="514350" indent="-514350" algn="l">
              <a:buAutoNum type="romanUcPeriod"/>
            </a:pPr>
            <a:endParaRPr lang="fr-FR" sz="2000" b="0"/>
          </a:p>
          <a:p>
            <a:pPr marL="514350" indent="-514350" algn="l">
              <a:buAutoNum type="romanUcPeriod"/>
            </a:pPr>
            <a:r>
              <a:rPr lang="fr-FR" sz="2000" b="0"/>
              <a:t>Pourquoi alerte-t-on ? Les propositions formulées par la FHF</a:t>
            </a:r>
          </a:p>
          <a:p>
            <a:pPr marL="514350" indent="-514350" algn="l">
              <a:buAutoNum type="romanUcPeriod"/>
            </a:pPr>
            <a:endParaRPr lang="fr-FR" sz="2000" b="0"/>
          </a:p>
          <a:p>
            <a:pPr marL="514350" indent="-514350" algn="l">
              <a:buAutoNum type="romanUcPeriod"/>
            </a:pPr>
            <a:r>
              <a:rPr lang="fr-FR" sz="2000" b="0"/>
              <a:t>Questions/réponses</a:t>
            </a:r>
          </a:p>
        </p:txBody>
      </p:sp>
      <p:sp>
        <p:nvSpPr>
          <p:cNvPr id="6" name="object 8">
            <a:extLst>
              <a:ext uri="{FF2B5EF4-FFF2-40B4-BE49-F238E27FC236}">
                <a16:creationId xmlns:a16="http://schemas.microsoft.com/office/drawing/2014/main" id="{27EE5BFD-5E8C-CFD2-BF78-40668AC3E84E}"/>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Tree>
    <p:extLst>
      <p:ext uri="{BB962C8B-B14F-4D97-AF65-F5344CB8AC3E}">
        <p14:creationId xmlns:p14="http://schemas.microsoft.com/office/powerpoint/2010/main" val="117165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095899FB-344D-A890-469F-63A93595C68F}"/>
              </a:ext>
            </a:extLst>
          </p:cNvPr>
          <p:cNvSpPr>
            <a:spLocks noGrp="1"/>
          </p:cNvSpPr>
          <p:nvPr>
            <p:ph type="subTitle" idx="4"/>
          </p:nvPr>
        </p:nvSpPr>
        <p:spPr>
          <a:xfrm>
            <a:off x="1828800" y="3840480"/>
            <a:ext cx="9144000" cy="1231106"/>
          </a:xfrm>
        </p:spPr>
        <p:txBody>
          <a:bodyPr/>
          <a:lstStyle/>
          <a:p>
            <a:r>
              <a:rPr lang="fr-FR" sz="4000" dirty="0"/>
              <a:t>Les EHPAD en Occitanie : les enjeux du mur démographique</a:t>
            </a:r>
          </a:p>
        </p:txBody>
      </p:sp>
    </p:spTree>
    <p:extLst>
      <p:ext uri="{BB962C8B-B14F-4D97-AF65-F5344CB8AC3E}">
        <p14:creationId xmlns:p14="http://schemas.microsoft.com/office/powerpoint/2010/main" val="1507535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67951" y="4113167"/>
            <a:ext cx="11171555" cy="566822"/>
          </a:xfrm>
          <a:prstGeom prst="rect">
            <a:avLst/>
          </a:prstGeom>
        </p:spPr>
        <p:txBody>
          <a:bodyPr vert="horz" wrap="square" lIns="0" tIns="12700" rIns="0" bIns="0" rtlCol="0">
            <a:spAutoFit/>
          </a:bodyPr>
          <a:lstStyle/>
          <a:p>
            <a:pPr marL="12700">
              <a:lnSpc>
                <a:spcPct val="100000"/>
              </a:lnSpc>
              <a:spcBef>
                <a:spcPts val="100"/>
              </a:spcBef>
            </a:pPr>
            <a:br>
              <a:rPr lang="fr-FR" spc="-10">
                <a:solidFill>
                  <a:srgbClr val="006FC0"/>
                </a:solidFill>
              </a:rPr>
            </a:br>
            <a:endParaRPr spc="-10">
              <a:solidFill>
                <a:srgbClr val="006FC0"/>
              </a:solidFill>
            </a:endParaRPr>
          </a:p>
        </p:txBody>
      </p:sp>
      <p:sp>
        <p:nvSpPr>
          <p:cNvPr id="4" name="object 4"/>
          <p:cNvSpPr txBox="1"/>
          <p:nvPr/>
        </p:nvSpPr>
        <p:spPr>
          <a:xfrm>
            <a:off x="459885" y="3927319"/>
            <a:ext cx="11291570" cy="1123384"/>
          </a:xfrm>
          <a:prstGeom prst="rect">
            <a:avLst/>
          </a:prstGeom>
        </p:spPr>
        <p:txBody>
          <a:bodyPr vert="horz" wrap="square" lIns="0" tIns="12700" rIns="0" bIns="0" rtlCol="0">
            <a:spAutoFit/>
          </a:bodyPr>
          <a:lstStyle/>
          <a:p>
            <a:pPr marL="0" marR="0" lvl="0" indent="0" algn="ctr" defTabSz="914400" rtl="0" eaLnBrk="1" fontAlgn="auto" latinLnBrk="0" hangingPunct="1">
              <a:lnSpc>
                <a:spcPct val="100000"/>
              </a:lnSpc>
              <a:spcBef>
                <a:spcPts val="20"/>
              </a:spcBef>
              <a:spcAft>
                <a:spcPts val="0"/>
              </a:spcAft>
              <a:buClrTx/>
              <a:buSzTx/>
              <a:buFontTx/>
              <a:buNone/>
              <a:tabLst/>
              <a:defRPr/>
            </a:pPr>
            <a:endParaRPr kumimoji="0" sz="1850" b="0" i="0" u="none" strike="noStrike" kern="1200" cap="none" spc="0" normalizeH="0" baseline="0" noProof="0" dirty="0">
              <a:ln>
                <a:noFill/>
              </a:ln>
              <a:solidFill>
                <a:prstClr val="black"/>
              </a:solidFill>
              <a:effectLst/>
              <a:uLnTx/>
              <a:uFillTx/>
              <a:latin typeface="Arial MT"/>
              <a:ea typeface="+mn-ea"/>
              <a:cs typeface="Arial MT"/>
            </a:endParaRPr>
          </a:p>
          <a:p>
            <a:pPr marL="12700" marR="0" lvl="0" indent="0" algn="ctr" defTabSz="914400" rtl="0" eaLnBrk="1" fontAlgn="auto" latinLnBrk="0" hangingPunct="1">
              <a:lnSpc>
                <a:spcPct val="150000"/>
              </a:lnSpc>
              <a:spcBef>
                <a:spcPts val="5"/>
              </a:spcBef>
              <a:spcAft>
                <a:spcPts val="0"/>
              </a:spcAft>
              <a:buClrTx/>
              <a:buSzTx/>
              <a:buFontTx/>
              <a:buNone/>
              <a:tabLst/>
              <a:defRPr/>
            </a:pPr>
            <a:r>
              <a:rPr kumimoji="0" sz="2000" b="1" i="0" u="none" strike="noStrike" kern="1200" cap="none" spc="-5" normalizeH="0" baseline="0" noProof="0" dirty="0" err="1">
                <a:ln>
                  <a:noFill/>
                </a:ln>
                <a:solidFill>
                  <a:srgbClr val="006FC0"/>
                </a:solidFill>
                <a:effectLst/>
                <a:uLnTx/>
                <a:uFillTx/>
                <a:latin typeface="Arial"/>
                <a:ea typeface="+mn-ea"/>
                <a:cs typeface="Arial"/>
              </a:rPr>
              <a:t>Profil</a:t>
            </a:r>
            <a:r>
              <a:rPr kumimoji="0" sz="2000" b="1" i="0" u="none" strike="noStrike" kern="1200" cap="none" spc="-15" normalizeH="0" baseline="0" noProof="0" dirty="0">
                <a:ln>
                  <a:noFill/>
                </a:ln>
                <a:solidFill>
                  <a:srgbClr val="006FC0"/>
                </a:solidFill>
                <a:effectLst/>
                <a:uLnTx/>
                <a:uFillTx/>
                <a:latin typeface="Arial"/>
                <a:ea typeface="+mn-ea"/>
                <a:cs typeface="Arial"/>
              </a:rPr>
              <a:t> </a:t>
            </a:r>
            <a:r>
              <a:rPr kumimoji="0" sz="2000" b="1" i="0" u="none" strike="noStrike" kern="1200" cap="none" spc="-5" normalizeH="0" baseline="0" noProof="0" dirty="0">
                <a:ln>
                  <a:noFill/>
                </a:ln>
                <a:solidFill>
                  <a:srgbClr val="006FC0"/>
                </a:solidFill>
                <a:effectLst/>
                <a:uLnTx/>
                <a:uFillTx/>
                <a:latin typeface="Arial"/>
                <a:ea typeface="+mn-ea"/>
                <a:cs typeface="Arial"/>
              </a:rPr>
              <a:t>des</a:t>
            </a:r>
            <a:r>
              <a:rPr kumimoji="0" sz="2000" b="1" i="0" u="none" strike="noStrike" kern="1200" cap="none" spc="0" normalizeH="0" baseline="0" noProof="0" dirty="0">
                <a:ln>
                  <a:noFill/>
                </a:ln>
                <a:solidFill>
                  <a:srgbClr val="006FC0"/>
                </a:solidFill>
                <a:effectLst/>
                <a:uLnTx/>
                <a:uFillTx/>
                <a:latin typeface="Arial"/>
                <a:ea typeface="+mn-ea"/>
                <a:cs typeface="Arial"/>
              </a:rPr>
              <a:t> </a:t>
            </a:r>
            <a:r>
              <a:rPr kumimoji="0" sz="2000" b="1" i="0" u="none" strike="noStrike" kern="1200" cap="none" spc="-5" normalizeH="0" baseline="0" noProof="0" dirty="0" err="1">
                <a:ln>
                  <a:noFill/>
                </a:ln>
                <a:solidFill>
                  <a:srgbClr val="006FC0"/>
                </a:solidFill>
                <a:effectLst/>
                <a:uLnTx/>
                <a:uFillTx/>
                <a:latin typeface="Arial"/>
                <a:ea typeface="+mn-ea"/>
                <a:cs typeface="Arial"/>
              </a:rPr>
              <a:t>établissements</a:t>
            </a:r>
            <a:r>
              <a:rPr kumimoji="0" sz="2000" b="1" i="0" u="none" strike="noStrike" kern="1200" cap="none" spc="-5" normalizeH="0" baseline="0" noProof="0" dirty="0">
                <a:ln>
                  <a:noFill/>
                </a:ln>
                <a:solidFill>
                  <a:srgbClr val="006FC0"/>
                </a:solidFill>
                <a:effectLst/>
                <a:uLnTx/>
                <a:uFillTx/>
                <a:latin typeface="Arial"/>
                <a:ea typeface="+mn-ea"/>
                <a:cs typeface="Arial"/>
              </a:rPr>
              <a:t> </a:t>
            </a:r>
            <a:r>
              <a:rPr kumimoji="0" sz="2000" b="1" i="0" u="none" strike="noStrike" kern="1200" cap="none" spc="-5" normalizeH="0" baseline="0" noProof="0" dirty="0" err="1">
                <a:ln>
                  <a:noFill/>
                </a:ln>
                <a:solidFill>
                  <a:srgbClr val="006FC0"/>
                </a:solidFill>
                <a:effectLst/>
                <a:uLnTx/>
                <a:uFillTx/>
                <a:latin typeface="Arial"/>
                <a:ea typeface="+mn-ea"/>
                <a:cs typeface="Arial"/>
              </a:rPr>
              <a:t>répondants</a:t>
            </a:r>
            <a:r>
              <a:rPr kumimoji="0" lang="fr-FR" sz="2000" b="1" i="0" u="none" strike="noStrike" kern="1200" cap="none" spc="-5" normalizeH="0" baseline="0" noProof="0" dirty="0">
                <a:ln>
                  <a:noFill/>
                </a:ln>
                <a:solidFill>
                  <a:srgbClr val="006FC0"/>
                </a:solidFill>
                <a:effectLst/>
                <a:uLnTx/>
                <a:uFillTx/>
                <a:latin typeface="Arial"/>
                <a:ea typeface="+mn-ea"/>
                <a:cs typeface="Arial"/>
              </a:rPr>
              <a:t> pour l’Occitanie</a:t>
            </a:r>
            <a:endParaRPr kumimoji="0" sz="2000" b="0" i="0" u="none" strike="noStrike" kern="1200" cap="none" spc="0" normalizeH="0" baseline="0" noProof="0" dirty="0">
              <a:ln>
                <a:noFill/>
              </a:ln>
              <a:solidFill>
                <a:prstClr val="black"/>
              </a:solidFill>
              <a:effectLst/>
              <a:uLnTx/>
              <a:uFillTx/>
              <a:latin typeface="Arial"/>
              <a:ea typeface="+mn-ea"/>
              <a:cs typeface="Arial"/>
            </a:endParaRPr>
          </a:p>
          <a:p>
            <a:pPr marL="12700" marR="0" lvl="0" indent="0" algn="ctr" defTabSz="914400" rtl="0" eaLnBrk="1" fontAlgn="auto" latinLnBrk="0" hangingPunct="1">
              <a:lnSpc>
                <a:spcPct val="150000"/>
              </a:lnSpc>
              <a:spcBef>
                <a:spcPts val="5"/>
              </a:spcBef>
              <a:spcAft>
                <a:spcPts val="0"/>
              </a:spcAft>
              <a:buClrTx/>
              <a:buSzTx/>
              <a:buFontTx/>
              <a:buNone/>
              <a:tabLst/>
              <a:defRPr/>
            </a:pPr>
            <a:r>
              <a:rPr kumimoji="0" lang="fr-FR" sz="1800" b="1" i="0" u="none" strike="noStrike" kern="1200" cap="none" spc="-5" normalizeH="0" baseline="0" noProof="0" dirty="0">
                <a:ln>
                  <a:noFill/>
                </a:ln>
                <a:solidFill>
                  <a:srgbClr val="5592C8"/>
                </a:solidFill>
                <a:effectLst/>
                <a:uLnTx/>
                <a:uFillTx/>
                <a:latin typeface="Arial"/>
                <a:ea typeface="+mn-ea"/>
                <a:cs typeface="Arial"/>
              </a:rPr>
              <a:t>80 </a:t>
            </a:r>
            <a:r>
              <a:rPr kumimoji="0" sz="1800" b="1" i="0" u="none" strike="noStrike" kern="1200" cap="none" spc="-5" normalizeH="0" baseline="0" noProof="0" dirty="0" err="1">
                <a:ln>
                  <a:noFill/>
                </a:ln>
                <a:solidFill>
                  <a:srgbClr val="5592C8"/>
                </a:solidFill>
                <a:effectLst/>
                <a:uLnTx/>
                <a:uFillTx/>
                <a:latin typeface="Arial"/>
                <a:ea typeface="+mn-ea"/>
                <a:cs typeface="Arial"/>
              </a:rPr>
              <a:t>établissements</a:t>
            </a:r>
            <a:r>
              <a:rPr kumimoji="0" sz="1800" b="1" i="0" u="none" strike="noStrike" kern="1200" cap="none" spc="0" normalizeH="0" baseline="0" noProof="0" dirty="0">
                <a:ln>
                  <a:noFill/>
                </a:ln>
                <a:solidFill>
                  <a:srgbClr val="5592C8"/>
                </a:solidFill>
                <a:effectLst/>
                <a:uLnTx/>
                <a:uFillTx/>
                <a:latin typeface="Arial"/>
                <a:ea typeface="+mn-ea"/>
                <a:cs typeface="Arial"/>
              </a:rPr>
              <a:t> </a:t>
            </a:r>
            <a:r>
              <a:rPr kumimoji="0" sz="1800" b="1" i="0" u="none" strike="noStrike" kern="1200" cap="none" spc="-5" normalizeH="0" baseline="0" noProof="0" dirty="0">
                <a:ln>
                  <a:noFill/>
                </a:ln>
                <a:solidFill>
                  <a:srgbClr val="5592C8"/>
                </a:solidFill>
                <a:effectLst/>
                <a:uLnTx/>
                <a:uFillTx/>
                <a:latin typeface="Arial"/>
                <a:ea typeface="+mn-ea"/>
                <a:cs typeface="Arial"/>
              </a:rPr>
              <a:t>dans</a:t>
            </a:r>
            <a:r>
              <a:rPr kumimoji="0" sz="1800" b="1" i="0" u="none" strike="noStrike" kern="1200" cap="none" spc="-10" normalizeH="0" baseline="0" noProof="0" dirty="0">
                <a:ln>
                  <a:noFill/>
                </a:ln>
                <a:solidFill>
                  <a:srgbClr val="5592C8"/>
                </a:solidFill>
                <a:effectLst/>
                <a:uLnTx/>
                <a:uFillTx/>
                <a:latin typeface="Arial"/>
                <a:ea typeface="+mn-ea"/>
                <a:cs typeface="Arial"/>
              </a:rPr>
              <a:t> </a:t>
            </a:r>
            <a:r>
              <a:rPr kumimoji="0" sz="1800" b="1" i="0" u="none" strike="noStrike" kern="1200" cap="none" spc="0" normalizeH="0" baseline="0" noProof="0" dirty="0">
                <a:ln>
                  <a:noFill/>
                </a:ln>
                <a:solidFill>
                  <a:srgbClr val="5592C8"/>
                </a:solidFill>
                <a:effectLst/>
                <a:uLnTx/>
                <a:uFillTx/>
                <a:latin typeface="Arial"/>
                <a:ea typeface="+mn-ea"/>
                <a:cs typeface="Arial"/>
              </a:rPr>
              <a:t>la </a:t>
            </a:r>
            <a:r>
              <a:rPr kumimoji="0" sz="1800" b="1" i="0" u="none" strike="noStrike" kern="1200" cap="none" spc="-5" normalizeH="0" baseline="0" noProof="0" dirty="0" err="1">
                <a:ln>
                  <a:noFill/>
                </a:ln>
                <a:solidFill>
                  <a:srgbClr val="5592C8"/>
                </a:solidFill>
                <a:effectLst/>
                <a:uLnTx/>
                <a:uFillTx/>
                <a:latin typeface="Arial"/>
                <a:ea typeface="+mn-ea"/>
                <a:cs typeface="Arial"/>
              </a:rPr>
              <a:t>région</a:t>
            </a:r>
            <a:r>
              <a:rPr kumimoji="0" sz="1800" b="1" i="0" u="none" strike="noStrike" kern="1200" cap="none" spc="-5" normalizeH="0" baseline="0" noProof="0" dirty="0">
                <a:ln>
                  <a:noFill/>
                </a:ln>
                <a:solidFill>
                  <a:srgbClr val="5592C8"/>
                </a:solidFill>
                <a:effectLst/>
                <a:uLnTx/>
                <a:uFillTx/>
                <a:latin typeface="Arial"/>
                <a:ea typeface="+mn-ea"/>
                <a:cs typeface="Arial"/>
              </a:rPr>
              <a:t>,</a:t>
            </a:r>
            <a:r>
              <a:rPr kumimoji="0" sz="1800" b="1" i="0" u="none" strike="noStrike" kern="1200" cap="none" spc="-15" normalizeH="0" baseline="0" noProof="0" dirty="0">
                <a:ln>
                  <a:noFill/>
                </a:ln>
                <a:solidFill>
                  <a:srgbClr val="5592C8"/>
                </a:solidFill>
                <a:effectLst/>
                <a:uLnTx/>
                <a:uFillTx/>
                <a:latin typeface="Arial"/>
                <a:ea typeface="+mn-ea"/>
                <a:cs typeface="Arial"/>
              </a:rPr>
              <a:t> </a:t>
            </a:r>
            <a:r>
              <a:rPr kumimoji="0" sz="1800" b="1" i="0" u="none" strike="noStrike" kern="1200" cap="none" spc="0" normalizeH="0" baseline="0" noProof="0" dirty="0" err="1">
                <a:ln>
                  <a:noFill/>
                </a:ln>
                <a:solidFill>
                  <a:srgbClr val="5592C8"/>
                </a:solidFill>
                <a:effectLst/>
                <a:uLnTx/>
                <a:uFillTx/>
                <a:latin typeface="Arial"/>
                <a:ea typeface="+mn-ea"/>
                <a:cs typeface="Arial"/>
              </a:rPr>
              <a:t>représentant</a:t>
            </a:r>
            <a:r>
              <a:rPr kumimoji="0" sz="1800" b="1" i="0" u="none" strike="noStrike" kern="1200" cap="none" spc="-5" normalizeH="0" baseline="0" noProof="0" dirty="0">
                <a:ln>
                  <a:noFill/>
                </a:ln>
                <a:solidFill>
                  <a:srgbClr val="5592C8"/>
                </a:solidFill>
                <a:effectLst/>
                <a:uLnTx/>
                <a:uFillTx/>
                <a:latin typeface="Arial"/>
                <a:ea typeface="+mn-ea"/>
                <a:cs typeface="Arial"/>
              </a:rPr>
              <a:t> </a:t>
            </a:r>
            <a:r>
              <a:rPr kumimoji="0" lang="fr-FR" sz="1800" b="1" i="0" u="none" strike="noStrike" kern="1200" cap="none" spc="-5" normalizeH="0" baseline="0" noProof="0" dirty="0">
                <a:ln>
                  <a:noFill/>
                </a:ln>
                <a:solidFill>
                  <a:srgbClr val="5592C8"/>
                </a:solidFill>
                <a:effectLst/>
                <a:uLnTx/>
                <a:uFillTx/>
                <a:latin typeface="Arial"/>
                <a:ea typeface="+mn-ea"/>
                <a:cs typeface="Arial"/>
              </a:rPr>
              <a:t>8985 </a:t>
            </a:r>
            <a:r>
              <a:rPr kumimoji="0" sz="1800" b="1" i="0" u="none" strike="noStrike" kern="1200" cap="none" spc="-5" normalizeH="0" baseline="0" noProof="0" dirty="0" err="1">
                <a:ln>
                  <a:noFill/>
                </a:ln>
                <a:solidFill>
                  <a:srgbClr val="5592C8"/>
                </a:solidFill>
                <a:effectLst/>
                <a:uLnTx/>
                <a:uFillTx/>
                <a:latin typeface="Arial"/>
                <a:ea typeface="+mn-ea"/>
                <a:cs typeface="Arial"/>
              </a:rPr>
              <a:t>lits</a:t>
            </a:r>
            <a:r>
              <a:rPr kumimoji="0" sz="1800" b="1" i="0" u="none" strike="noStrike" kern="1200" cap="none" spc="-5" normalizeH="0" baseline="0" noProof="0" dirty="0">
                <a:ln>
                  <a:noFill/>
                </a:ln>
                <a:solidFill>
                  <a:srgbClr val="5592C8"/>
                </a:solidFill>
                <a:effectLst/>
                <a:uLnTx/>
                <a:uFillTx/>
                <a:latin typeface="Arial"/>
                <a:ea typeface="+mn-ea"/>
                <a:cs typeface="Arial"/>
              </a:rPr>
              <a:t> </a:t>
            </a:r>
            <a:r>
              <a:rPr kumimoji="0" sz="1800" b="1" i="0" u="none" strike="noStrike" kern="1200" cap="none" spc="0" normalizeH="0" baseline="0" noProof="0" dirty="0" err="1">
                <a:ln>
                  <a:noFill/>
                </a:ln>
                <a:solidFill>
                  <a:srgbClr val="5592C8"/>
                </a:solidFill>
                <a:effectLst/>
                <a:uLnTx/>
                <a:uFillTx/>
                <a:latin typeface="Arial"/>
                <a:ea typeface="+mn-ea"/>
                <a:cs typeface="Arial"/>
              </a:rPr>
              <a:t>d’hébergement</a:t>
            </a:r>
            <a:r>
              <a:rPr kumimoji="0" sz="1800" b="1" i="0" u="none" strike="noStrike" kern="1200" cap="none" spc="0" normalizeH="0" baseline="0" noProof="0" dirty="0">
                <a:ln>
                  <a:noFill/>
                </a:ln>
                <a:solidFill>
                  <a:srgbClr val="5592C8"/>
                </a:solidFill>
                <a:effectLst/>
                <a:uLnTx/>
                <a:uFillTx/>
                <a:latin typeface="Arial"/>
                <a:ea typeface="+mn-ea"/>
                <a:cs typeface="Arial"/>
              </a:rPr>
              <a:t> permanent</a:t>
            </a:r>
            <a:r>
              <a:rPr kumimoji="0" sz="1800" b="1" i="0" u="none" strike="noStrike" kern="1200" cap="none" spc="-5" normalizeH="0" baseline="0" noProof="0" dirty="0">
                <a:ln>
                  <a:noFill/>
                </a:ln>
                <a:solidFill>
                  <a:srgbClr val="5592C8"/>
                </a:solidFill>
                <a:effectLst/>
                <a:uLnTx/>
                <a:uFillTx/>
                <a:latin typeface="Arial"/>
                <a:ea typeface="+mn-ea"/>
                <a:cs typeface="Arial"/>
              </a:rPr>
              <a:t> </a:t>
            </a:r>
            <a:r>
              <a:rPr kumimoji="0" sz="1800" b="1" i="0" u="none" strike="noStrike" kern="1200" cap="none" spc="-5" normalizeH="0" baseline="0" noProof="0" dirty="0" err="1">
                <a:ln>
                  <a:noFill/>
                </a:ln>
                <a:solidFill>
                  <a:srgbClr val="5592C8"/>
                </a:solidFill>
                <a:effectLst/>
                <a:uLnTx/>
                <a:uFillTx/>
                <a:latin typeface="Arial"/>
                <a:ea typeface="+mn-ea"/>
                <a:cs typeface="Arial"/>
              </a:rPr>
              <a:t>autorisé</a:t>
            </a:r>
            <a:r>
              <a:rPr kumimoji="0" lang="fr-FR" sz="1800" b="1" i="0" u="none" strike="noStrike" kern="1200" cap="none" spc="-5" normalizeH="0" baseline="0" noProof="0" dirty="0">
                <a:ln>
                  <a:noFill/>
                </a:ln>
                <a:solidFill>
                  <a:srgbClr val="5592C8"/>
                </a:solidFill>
                <a:effectLst/>
                <a:uLnTx/>
                <a:uFillTx/>
                <a:latin typeface="Arial"/>
                <a:ea typeface="+mn-ea"/>
                <a:cs typeface="Arial"/>
              </a:rPr>
              <a:t>s</a:t>
            </a:r>
            <a:endParaRPr kumimoji="0" sz="1800" b="0" i="0" u="none" strike="noStrike" kern="1200" cap="none" spc="0" normalizeH="0" baseline="0" noProof="0" dirty="0">
              <a:ln>
                <a:noFill/>
              </a:ln>
              <a:solidFill>
                <a:prstClr val="black"/>
              </a:solidFill>
              <a:effectLst/>
              <a:uLnTx/>
              <a:uFillTx/>
              <a:latin typeface="Arial"/>
              <a:ea typeface="+mn-ea"/>
              <a:cs typeface="Arial"/>
            </a:endParaRPr>
          </a:p>
        </p:txBody>
      </p:sp>
      <p:sp>
        <p:nvSpPr>
          <p:cNvPr id="9" name="object 8">
            <a:extLst>
              <a:ext uri="{FF2B5EF4-FFF2-40B4-BE49-F238E27FC236}">
                <a16:creationId xmlns:a16="http://schemas.microsoft.com/office/drawing/2014/main" id="{F0A00637-D91A-FE61-DC34-B2AE30AC40EF}"/>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sp>
        <p:nvSpPr>
          <p:cNvPr id="13" name="ZoneTexte 12">
            <a:extLst>
              <a:ext uri="{FF2B5EF4-FFF2-40B4-BE49-F238E27FC236}">
                <a16:creationId xmlns:a16="http://schemas.microsoft.com/office/drawing/2014/main" id="{8DE81B19-7FBA-1EA3-67A5-F8E820D74394}"/>
              </a:ext>
            </a:extLst>
          </p:cNvPr>
          <p:cNvSpPr txBox="1"/>
          <p:nvPr/>
        </p:nvSpPr>
        <p:spPr>
          <a:xfrm>
            <a:off x="4852521" y="-54496"/>
            <a:ext cx="6957060" cy="13542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200" b="1" i="0" strike="noStrike" kern="1200" cap="none" spc="-10" normalizeH="0" baseline="0" noProof="0" dirty="0">
                <a:ln>
                  <a:noFill/>
                </a:ln>
                <a:solidFill>
                  <a:prstClr val="white"/>
                </a:solidFill>
                <a:effectLst/>
                <a:uLnTx/>
                <a:uFillTx/>
                <a:latin typeface="Calibri"/>
                <a:ea typeface="+mn-ea"/>
                <a:cs typeface="+mn-cs"/>
              </a:rPr>
              <a:t>Eléments de contexte et précisions préalables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ZoneTexte 13">
            <a:extLst>
              <a:ext uri="{FF2B5EF4-FFF2-40B4-BE49-F238E27FC236}">
                <a16:creationId xmlns:a16="http://schemas.microsoft.com/office/drawing/2014/main" id="{92B551A1-4643-9AD0-DEF4-ADFE4A0F1C18}"/>
              </a:ext>
            </a:extLst>
          </p:cNvPr>
          <p:cNvSpPr txBox="1"/>
          <p:nvPr/>
        </p:nvSpPr>
        <p:spPr>
          <a:xfrm>
            <a:off x="382419" y="1422832"/>
            <a:ext cx="11580981" cy="3139321"/>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L’enquête dont les résultats sont détaillés ci-après a été conduite par la FHF du </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12 février au 4 mars 2024 </a:t>
            </a: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et présente la situation financière des EHPAD relevant de la fonction publique hospitalière sur la base des résultats consolidés 2023 :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Les résultats concernent uniquement l’Occitanie</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Les résultats présentés ci-dessous concernent </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uniquement les EHPAD relevant de la fonction publique hospitalière</a:t>
            </a: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(et non pas les EHPAD relevant de la fonction publique territoriale : CCAS) ; </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Les EHPAD relevant de la fonction publique hospitalière peuvent avoir </a:t>
            </a:r>
            <a:r>
              <a:rPr kumimoji="0" lang="fr-FR"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deux statuts juridiques différents : soit ils sont autonomes, soit ils sont rattachés à un CH</a:t>
            </a:r>
            <a:r>
              <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Les résultats de l’enquête ci-après sont présentés indistinctement pour les deux catégories.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aphicFrame>
        <p:nvGraphicFramePr>
          <p:cNvPr id="2" name="Tableau 1">
            <a:extLst>
              <a:ext uri="{FF2B5EF4-FFF2-40B4-BE49-F238E27FC236}">
                <a16:creationId xmlns:a16="http://schemas.microsoft.com/office/drawing/2014/main" id="{95474030-4E51-85A2-EE0F-3C0B1F8C3CE6}"/>
              </a:ext>
            </a:extLst>
          </p:cNvPr>
          <p:cNvGraphicFramePr>
            <a:graphicFrameLocks noGrp="1"/>
          </p:cNvGraphicFramePr>
          <p:nvPr>
            <p:extLst>
              <p:ext uri="{D42A27DB-BD31-4B8C-83A1-F6EECF244321}">
                <p14:modId xmlns:p14="http://schemas.microsoft.com/office/powerpoint/2010/main" val="2573884408"/>
              </p:ext>
            </p:extLst>
          </p:nvPr>
        </p:nvGraphicFramePr>
        <p:xfrm>
          <a:off x="459887" y="5273758"/>
          <a:ext cx="11291568" cy="1010920"/>
        </p:xfrm>
        <a:graphic>
          <a:graphicData uri="http://schemas.openxmlformats.org/drawingml/2006/table">
            <a:tbl>
              <a:tblPr firstRow="1" bandRow="1">
                <a:tableStyleId>{5C22544A-7EE6-4342-B048-85BDC9FD1C3A}</a:tableStyleId>
              </a:tblPr>
              <a:tblGrid>
                <a:gridCol w="2822892">
                  <a:extLst>
                    <a:ext uri="{9D8B030D-6E8A-4147-A177-3AD203B41FA5}">
                      <a16:colId xmlns:a16="http://schemas.microsoft.com/office/drawing/2014/main" val="1415169984"/>
                    </a:ext>
                  </a:extLst>
                </a:gridCol>
                <a:gridCol w="2822892">
                  <a:extLst>
                    <a:ext uri="{9D8B030D-6E8A-4147-A177-3AD203B41FA5}">
                      <a16:colId xmlns:a16="http://schemas.microsoft.com/office/drawing/2014/main" val="3543787883"/>
                    </a:ext>
                  </a:extLst>
                </a:gridCol>
                <a:gridCol w="2822892">
                  <a:extLst>
                    <a:ext uri="{9D8B030D-6E8A-4147-A177-3AD203B41FA5}">
                      <a16:colId xmlns:a16="http://schemas.microsoft.com/office/drawing/2014/main" val="3814737721"/>
                    </a:ext>
                  </a:extLst>
                </a:gridCol>
                <a:gridCol w="2822892">
                  <a:extLst>
                    <a:ext uri="{9D8B030D-6E8A-4147-A177-3AD203B41FA5}">
                      <a16:colId xmlns:a16="http://schemas.microsoft.com/office/drawing/2014/main" val="1204847681"/>
                    </a:ext>
                  </a:extLst>
                </a:gridCol>
              </a:tblGrid>
              <a:tr h="370840">
                <a:tc>
                  <a:txBody>
                    <a:bodyPr/>
                    <a:lstStyle/>
                    <a:p>
                      <a:pPr algn="ctr"/>
                      <a:r>
                        <a:rPr lang="fr-FR" i="1" dirty="0"/>
                        <a:t>Statut public (FPH/FPT)</a:t>
                      </a:r>
                    </a:p>
                  </a:txBody>
                  <a:tcPr/>
                </a:tc>
                <a:tc>
                  <a:txBody>
                    <a:bodyPr/>
                    <a:lstStyle/>
                    <a:p>
                      <a:pPr algn="ctr"/>
                      <a:r>
                        <a:rPr lang="fr-FR" i="1" dirty="0"/>
                        <a:t>Statut privé non lucratif</a:t>
                      </a:r>
                    </a:p>
                  </a:txBody>
                  <a:tcPr/>
                </a:tc>
                <a:tc>
                  <a:txBody>
                    <a:bodyPr/>
                    <a:lstStyle/>
                    <a:p>
                      <a:pPr algn="ctr"/>
                      <a:r>
                        <a:rPr lang="fr-FR" i="1" dirty="0"/>
                        <a:t>Statut privé lucratif</a:t>
                      </a:r>
                    </a:p>
                  </a:txBody>
                  <a:tcPr/>
                </a:tc>
                <a:tc>
                  <a:txBody>
                    <a:bodyPr/>
                    <a:lstStyle/>
                    <a:p>
                      <a:pPr algn="ctr"/>
                      <a:r>
                        <a:rPr lang="fr-FR" i="1" dirty="0"/>
                        <a:t>Total</a:t>
                      </a:r>
                    </a:p>
                  </a:txBody>
                  <a:tcPr/>
                </a:tc>
                <a:extLst>
                  <a:ext uri="{0D108BD9-81ED-4DB2-BD59-A6C34878D82A}">
                    <a16:rowId xmlns:a16="http://schemas.microsoft.com/office/drawing/2014/main" val="52368965"/>
                  </a:ext>
                </a:extLst>
              </a:tr>
              <a:tr h="370840">
                <a:tc>
                  <a:txBody>
                    <a:bodyPr/>
                    <a:lstStyle/>
                    <a:p>
                      <a:pPr algn="ctr"/>
                      <a:r>
                        <a:rPr lang="fr-FR" b="1" dirty="0"/>
                        <a:t>379 EHPAD (46,4% des places)</a:t>
                      </a:r>
                    </a:p>
                  </a:txBody>
                  <a:tcPr/>
                </a:tc>
                <a:tc>
                  <a:txBody>
                    <a:bodyPr/>
                    <a:lstStyle/>
                    <a:p>
                      <a:pPr algn="ctr"/>
                      <a:r>
                        <a:rPr lang="fr-FR" b="1" dirty="0"/>
                        <a:t>275 EHPAD (33,6% des places)</a:t>
                      </a:r>
                    </a:p>
                  </a:txBody>
                  <a:tcPr/>
                </a:tc>
                <a:tc>
                  <a:txBody>
                    <a:bodyPr/>
                    <a:lstStyle/>
                    <a:p>
                      <a:pPr algn="ctr"/>
                      <a:r>
                        <a:rPr lang="fr-FR" b="1" dirty="0"/>
                        <a:t>163 EHPAD (21% des places)</a:t>
                      </a:r>
                    </a:p>
                  </a:txBody>
                  <a:tcPr/>
                </a:tc>
                <a:tc>
                  <a:txBody>
                    <a:bodyPr/>
                    <a:lstStyle/>
                    <a:p>
                      <a:pPr algn="ctr"/>
                      <a:r>
                        <a:rPr lang="fr-FR" b="1" dirty="0"/>
                        <a:t>817 EHPAD</a:t>
                      </a:r>
                    </a:p>
                  </a:txBody>
                  <a:tcPr/>
                </a:tc>
                <a:extLst>
                  <a:ext uri="{0D108BD9-81ED-4DB2-BD59-A6C34878D82A}">
                    <a16:rowId xmlns:a16="http://schemas.microsoft.com/office/drawing/2014/main" val="160186982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5A2ACA5B-267D-2965-8039-67DF512E9258}"/>
              </a:ext>
            </a:extLst>
          </p:cNvPr>
          <p:cNvSpPr>
            <a:spLocks noGrp="1"/>
          </p:cNvSpPr>
          <p:nvPr>
            <p:ph type="title"/>
          </p:nvPr>
        </p:nvSpPr>
        <p:spPr/>
        <p:txBody>
          <a:bodyPr/>
          <a:lstStyle/>
          <a:p>
            <a:endParaRPr lang="fr-FR"/>
          </a:p>
        </p:txBody>
      </p:sp>
      <p:pic>
        <p:nvPicPr>
          <p:cNvPr id="7" name="Image 6" descr="Une image contenant texte, carte, atlas&#10;&#10;Description générée automatiquement">
            <a:extLst>
              <a:ext uri="{FF2B5EF4-FFF2-40B4-BE49-F238E27FC236}">
                <a16:creationId xmlns:a16="http://schemas.microsoft.com/office/drawing/2014/main" id="{E6D079A6-B6BB-A6F8-A09D-408DFA50FC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4893" y="0"/>
            <a:ext cx="9607107" cy="6829149"/>
          </a:xfrm>
          <a:prstGeom prst="rect">
            <a:avLst/>
          </a:prstGeom>
        </p:spPr>
      </p:pic>
      <p:sp>
        <p:nvSpPr>
          <p:cNvPr id="5" name="Rectangle 4">
            <a:extLst>
              <a:ext uri="{FF2B5EF4-FFF2-40B4-BE49-F238E27FC236}">
                <a16:creationId xmlns:a16="http://schemas.microsoft.com/office/drawing/2014/main" id="{E16D8155-49BE-4796-B82F-DF65F1A5DD33}"/>
              </a:ext>
            </a:extLst>
          </p:cNvPr>
          <p:cNvSpPr/>
          <p:nvPr/>
        </p:nvSpPr>
        <p:spPr>
          <a:xfrm>
            <a:off x="183931" y="173421"/>
            <a:ext cx="2307021" cy="620110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rPr>
              <a:t>Environ 58.000 places d’hébergement en EHPAD tous secteurs confondus en 2022 en Occitanie.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rPr>
              <a:t>46% des places sont publiques (FPH et CCAS)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rPr>
              <a:t>20% des + 85 ans sont aujourd’hui hébergés en EHPAD ou moyen et long séjour</a:t>
            </a:r>
          </a:p>
        </p:txBody>
      </p:sp>
    </p:spTree>
    <p:extLst>
      <p:ext uri="{BB962C8B-B14F-4D97-AF65-F5344CB8AC3E}">
        <p14:creationId xmlns:p14="http://schemas.microsoft.com/office/powerpoint/2010/main" val="186964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3136" y="1305559"/>
            <a:ext cx="11434064" cy="566822"/>
          </a:xfrm>
          <a:prstGeom prst="rect">
            <a:avLst/>
          </a:prstGeom>
        </p:spPr>
        <p:txBody>
          <a:bodyPr vert="horz" wrap="square" lIns="0" tIns="12700" rIns="0" bIns="0" rtlCol="0">
            <a:spAutoFit/>
          </a:bodyPr>
          <a:lstStyle/>
          <a:p>
            <a:pPr marL="12700" marR="0" lvl="0" indent="0" algn="just"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0" normalizeH="0" baseline="0" noProof="0">
                <a:ln>
                  <a:noFill/>
                </a:ln>
                <a:solidFill>
                  <a:srgbClr val="006FC0"/>
                </a:solidFill>
                <a:effectLst/>
                <a:uLnTx/>
                <a:uFillTx/>
                <a:latin typeface="Arial"/>
                <a:ea typeface="+mn-ea"/>
                <a:cs typeface="Arial"/>
              </a:rPr>
              <a:t>Les</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30" normalizeH="0" baseline="0" noProof="0">
                <a:ln>
                  <a:noFill/>
                </a:ln>
                <a:solidFill>
                  <a:srgbClr val="006FC0"/>
                </a:solidFill>
                <a:effectLst/>
                <a:uLnTx/>
                <a:uFillTx/>
                <a:latin typeface="Arial"/>
                <a:ea typeface="+mn-ea"/>
                <a:cs typeface="Arial"/>
              </a:rPr>
              <a:t>EHPAD</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a:ln>
                  <a:noFill/>
                </a:ln>
                <a:solidFill>
                  <a:srgbClr val="006FC0"/>
                </a:solidFill>
                <a:effectLst/>
                <a:uLnTx/>
                <a:uFillTx/>
                <a:latin typeface="Arial"/>
                <a:ea typeface="+mn-ea"/>
                <a:cs typeface="Arial"/>
              </a:rPr>
              <a:t>relèvent</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a:ln>
                  <a:noFill/>
                </a:ln>
                <a:solidFill>
                  <a:srgbClr val="006FC0"/>
                </a:solidFill>
                <a:effectLst/>
                <a:uLnTx/>
                <a:uFillTx/>
                <a:latin typeface="Arial"/>
                <a:ea typeface="+mn-ea"/>
                <a:cs typeface="Arial"/>
              </a:rPr>
              <a:t>d’une</a:t>
            </a:r>
            <a:r>
              <a:rPr kumimoji="0" sz="1800" b="1" i="0" u="none" strike="noStrike" kern="1200" cap="none" spc="0" normalizeH="0" baseline="0" noProof="0">
                <a:ln>
                  <a:noFill/>
                </a:ln>
                <a:solidFill>
                  <a:srgbClr val="006FC0"/>
                </a:solidFill>
                <a:effectLst/>
                <a:uLnTx/>
                <a:uFillTx/>
                <a:latin typeface="Arial"/>
                <a:ea typeface="+mn-ea"/>
                <a:cs typeface="Arial"/>
              </a:rPr>
              <a:t> tarification</a:t>
            </a:r>
            <a:r>
              <a:rPr kumimoji="0" sz="1800" b="1" i="0" u="none" strike="noStrike" kern="1200" cap="none" spc="-15"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dite «</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ternaire</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a:ln>
                  <a:noFill/>
                </a:ln>
                <a:solidFill>
                  <a:srgbClr val="006FC0"/>
                </a:solidFill>
                <a:effectLst/>
                <a:uLnTx/>
                <a:uFillTx/>
                <a:latin typeface="Arial"/>
                <a:ea typeface="+mn-ea"/>
                <a:cs typeface="Arial"/>
              </a:rPr>
              <a:t>avec</a:t>
            </a:r>
            <a:r>
              <a:rPr kumimoji="0" sz="1800" b="1" i="0" u="none" strike="noStrike" kern="1200" cap="none" spc="-15"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trois</a:t>
            </a:r>
            <a:r>
              <a:rPr kumimoji="0" sz="1800" b="1" i="0" u="none" strike="noStrike" kern="1200" cap="none" spc="-5" normalizeH="0" baseline="0" noProof="0">
                <a:ln>
                  <a:noFill/>
                </a:ln>
                <a:solidFill>
                  <a:srgbClr val="006FC0"/>
                </a:solidFill>
                <a:effectLst/>
                <a:uLnTx/>
                <a:uFillTx/>
                <a:latin typeface="Arial"/>
                <a:ea typeface="+mn-ea"/>
                <a:cs typeface="Arial"/>
              </a:rPr>
              <a:t> sources</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de</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financement</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différentes</a:t>
            </a:r>
            <a:endParaRPr kumimoji="0" sz="1800" b="0" i="0" u="none" strike="noStrike" kern="1200" cap="none" spc="0" normalizeH="0" baseline="0" noProof="0">
              <a:ln>
                <a:noFill/>
              </a:ln>
              <a:solidFill>
                <a:prstClr val="black"/>
              </a:solidFill>
              <a:effectLst/>
              <a:uLnTx/>
              <a:uFillTx/>
              <a:latin typeface="Arial"/>
              <a:ea typeface="+mn-ea"/>
              <a:cs typeface="Arial"/>
            </a:endParaRPr>
          </a:p>
          <a:p>
            <a:pPr marL="12700" marR="0" lvl="0" indent="0" algn="just"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5" normalizeH="0" baseline="0" noProof="0">
                <a:ln>
                  <a:noFill/>
                </a:ln>
                <a:solidFill>
                  <a:srgbClr val="006FC0"/>
                </a:solidFill>
                <a:effectLst/>
                <a:uLnTx/>
                <a:uFillTx/>
                <a:latin typeface="Arial"/>
                <a:ea typeface="+mn-ea"/>
                <a:cs typeface="Arial"/>
              </a:rPr>
              <a:t>d</a:t>
            </a:r>
            <a:r>
              <a:rPr kumimoji="0" sz="1800" b="1" i="0" u="none" strike="noStrike" kern="1200" cap="none" spc="-5" normalizeH="0" baseline="0" noProof="0" err="1">
                <a:ln>
                  <a:noFill/>
                </a:ln>
                <a:solidFill>
                  <a:srgbClr val="006FC0"/>
                </a:solidFill>
                <a:effectLst/>
                <a:uLnTx/>
                <a:uFillTx/>
                <a:latin typeface="Arial"/>
                <a:ea typeface="+mn-ea"/>
                <a:cs typeface="Arial"/>
              </a:rPr>
              <a:t>estinées</a:t>
            </a:r>
            <a:r>
              <a:rPr kumimoji="0" sz="1800" b="1" i="0" u="none" strike="noStrike" kern="1200" cap="none" spc="0" normalizeH="0" baseline="0" noProof="0">
                <a:ln>
                  <a:noFill/>
                </a:ln>
                <a:solidFill>
                  <a:srgbClr val="006FC0"/>
                </a:solidFill>
                <a:effectLst/>
                <a:uLnTx/>
                <a:uFillTx/>
                <a:latin typeface="Arial"/>
                <a:ea typeface="+mn-ea"/>
                <a:cs typeface="Arial"/>
              </a:rPr>
              <a:t> à</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a:ln>
                  <a:noFill/>
                </a:ln>
                <a:solidFill>
                  <a:srgbClr val="006FC0"/>
                </a:solidFill>
                <a:effectLst/>
                <a:uLnTx/>
                <a:uFillTx/>
                <a:latin typeface="Arial"/>
                <a:ea typeface="+mn-ea"/>
                <a:cs typeface="Arial"/>
              </a:rPr>
              <a:t>couvrir </a:t>
            </a:r>
            <a:r>
              <a:rPr kumimoji="0" sz="1800" b="1" i="0" u="none" strike="noStrike" kern="1200" cap="none" spc="0" normalizeH="0" baseline="0" noProof="0">
                <a:ln>
                  <a:noFill/>
                </a:ln>
                <a:solidFill>
                  <a:srgbClr val="006FC0"/>
                </a:solidFill>
                <a:effectLst/>
                <a:uLnTx/>
                <a:uFillTx/>
                <a:latin typeface="Arial"/>
                <a:ea typeface="+mn-ea"/>
                <a:cs typeface="Arial"/>
              </a:rPr>
              <a:t>des</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charges</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a:ln>
                  <a:noFill/>
                </a:ln>
                <a:solidFill>
                  <a:srgbClr val="006FC0"/>
                </a:solidFill>
                <a:effectLst/>
                <a:uLnTx/>
                <a:uFillTx/>
                <a:latin typeface="Arial"/>
                <a:ea typeface="+mn-ea"/>
                <a:cs typeface="Arial"/>
              </a:rPr>
              <a:t>qui</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a:ln>
                  <a:noFill/>
                </a:ln>
                <a:solidFill>
                  <a:srgbClr val="006FC0"/>
                </a:solidFill>
                <a:effectLst/>
                <a:uLnTx/>
                <a:uFillTx/>
                <a:latin typeface="Arial"/>
                <a:ea typeface="+mn-ea"/>
                <a:cs typeface="Arial"/>
              </a:rPr>
              <a:t>sont</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systématiquement</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réparties</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entre trois</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a:ln>
                  <a:noFill/>
                </a:ln>
                <a:solidFill>
                  <a:srgbClr val="006FC0"/>
                </a:solidFill>
                <a:effectLst/>
                <a:uLnTx/>
                <a:uFillTx/>
                <a:latin typeface="Arial"/>
                <a:ea typeface="+mn-ea"/>
                <a:cs typeface="Arial"/>
              </a:rPr>
              <a:t>sections</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err="1">
                <a:ln>
                  <a:noFill/>
                </a:ln>
                <a:solidFill>
                  <a:srgbClr val="006FC0"/>
                </a:solidFill>
                <a:effectLst/>
                <a:uLnTx/>
                <a:uFillTx/>
                <a:latin typeface="Arial"/>
                <a:ea typeface="+mn-ea"/>
                <a:cs typeface="Arial"/>
              </a:rPr>
              <a:t>tarifaires</a:t>
            </a:r>
            <a:r>
              <a:rPr kumimoji="0" sz="1800" b="1" i="0" u="none" strike="noStrike" kern="1200" cap="none" spc="0" normalizeH="0" baseline="0" noProof="0">
                <a:ln>
                  <a:noFill/>
                </a:ln>
                <a:solidFill>
                  <a:srgbClr val="006FC0"/>
                </a:solidFill>
                <a:effectLst/>
                <a:uLnTx/>
                <a:uFillTx/>
                <a:latin typeface="Arial"/>
                <a:ea typeface="+mn-ea"/>
                <a:cs typeface="Arial"/>
              </a:rPr>
              <a:t> »</a:t>
            </a:r>
            <a:r>
              <a:rPr kumimoji="0" lang="fr-FR" sz="1800" b="1" i="0" u="none" strike="noStrike" kern="1200" cap="none" spc="0" normalizeH="0" baseline="0" noProof="0">
                <a:ln>
                  <a:noFill/>
                </a:ln>
                <a:solidFill>
                  <a:srgbClr val="006FC0"/>
                </a:solidFill>
                <a:effectLst/>
                <a:uLnTx/>
                <a:uFillTx/>
                <a:latin typeface="Arial"/>
                <a:ea typeface="+mn-ea"/>
                <a:cs typeface="Arial"/>
              </a:rPr>
              <a:t> :</a:t>
            </a:r>
            <a:endParaRPr kumimoji="0" sz="1800" b="0" i="0" u="none" strike="noStrike" kern="1200" cap="none" spc="0" normalizeH="0" baseline="0" noProof="0">
              <a:ln>
                <a:noFill/>
              </a:ln>
              <a:solidFill>
                <a:prstClr val="black"/>
              </a:solidFill>
              <a:effectLst/>
              <a:uLnTx/>
              <a:uFillTx/>
              <a:latin typeface="Arial"/>
              <a:ea typeface="+mn-ea"/>
              <a:cs typeface="Arial"/>
            </a:endParaRPr>
          </a:p>
        </p:txBody>
      </p:sp>
      <p:sp>
        <p:nvSpPr>
          <p:cNvPr id="3" name="object 3"/>
          <p:cNvSpPr txBox="1">
            <a:spLocks noGrp="1"/>
          </p:cNvSpPr>
          <p:nvPr>
            <p:ph type="title"/>
          </p:nvPr>
        </p:nvSpPr>
        <p:spPr>
          <a:xfrm>
            <a:off x="5113780" y="206198"/>
            <a:ext cx="7078220" cy="566822"/>
          </a:xfrm>
          <a:prstGeom prst="rect">
            <a:avLst/>
          </a:prstGeom>
        </p:spPr>
        <p:txBody>
          <a:bodyPr vert="horz" wrap="square" lIns="0" tIns="12700" rIns="0" bIns="0" rtlCol="0">
            <a:spAutoFit/>
          </a:bodyPr>
          <a:lstStyle/>
          <a:p>
            <a:pPr marL="12700">
              <a:lnSpc>
                <a:spcPct val="100000"/>
              </a:lnSpc>
              <a:spcBef>
                <a:spcPts val="100"/>
              </a:spcBef>
            </a:pPr>
            <a:r>
              <a:rPr sz="3600"/>
              <a:t>Le</a:t>
            </a:r>
            <a:r>
              <a:rPr sz="3600" spc="-15"/>
              <a:t> </a:t>
            </a:r>
            <a:r>
              <a:rPr sz="3600" spc="-5" err="1"/>
              <a:t>financement</a:t>
            </a:r>
            <a:r>
              <a:rPr sz="3600" spc="-15"/>
              <a:t> </a:t>
            </a:r>
            <a:r>
              <a:rPr sz="3600"/>
              <a:t>des</a:t>
            </a:r>
            <a:r>
              <a:rPr sz="3600" spc="-10"/>
              <a:t> </a:t>
            </a:r>
            <a:r>
              <a:rPr sz="3600" spc="-30"/>
              <a:t>EHPAD</a:t>
            </a:r>
          </a:p>
        </p:txBody>
      </p:sp>
      <p:sp>
        <p:nvSpPr>
          <p:cNvPr id="6" name="object 8">
            <a:extLst>
              <a:ext uri="{FF2B5EF4-FFF2-40B4-BE49-F238E27FC236}">
                <a16:creationId xmlns:a16="http://schemas.microsoft.com/office/drawing/2014/main" id="{95A797D9-1A1C-639C-23EE-261D85A47E16}"/>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graphicFrame>
        <p:nvGraphicFramePr>
          <p:cNvPr id="11" name="Tableau 10">
            <a:extLst>
              <a:ext uri="{FF2B5EF4-FFF2-40B4-BE49-F238E27FC236}">
                <a16:creationId xmlns:a16="http://schemas.microsoft.com/office/drawing/2014/main" id="{08B0F4AE-F5A8-B78E-DCF5-CF7626767D4E}"/>
              </a:ext>
            </a:extLst>
          </p:cNvPr>
          <p:cNvGraphicFramePr>
            <a:graphicFrameLocks noGrp="1"/>
          </p:cNvGraphicFramePr>
          <p:nvPr>
            <p:extLst>
              <p:ext uri="{D42A27DB-BD31-4B8C-83A1-F6EECF244321}">
                <p14:modId xmlns:p14="http://schemas.microsoft.com/office/powerpoint/2010/main" val="1391310586"/>
              </p:ext>
            </p:extLst>
          </p:nvPr>
        </p:nvGraphicFramePr>
        <p:xfrm>
          <a:off x="667407" y="2046356"/>
          <a:ext cx="10699531" cy="3943651"/>
        </p:xfrm>
        <a:graphic>
          <a:graphicData uri="http://schemas.openxmlformats.org/drawingml/2006/table">
            <a:tbl>
              <a:tblPr/>
              <a:tblGrid>
                <a:gridCol w="2081048">
                  <a:extLst>
                    <a:ext uri="{9D8B030D-6E8A-4147-A177-3AD203B41FA5}">
                      <a16:colId xmlns:a16="http://schemas.microsoft.com/office/drawing/2014/main" val="1225522268"/>
                    </a:ext>
                  </a:extLst>
                </a:gridCol>
                <a:gridCol w="2900855">
                  <a:extLst>
                    <a:ext uri="{9D8B030D-6E8A-4147-A177-3AD203B41FA5}">
                      <a16:colId xmlns:a16="http://schemas.microsoft.com/office/drawing/2014/main" val="2657168734"/>
                    </a:ext>
                  </a:extLst>
                </a:gridCol>
                <a:gridCol w="2843049">
                  <a:extLst>
                    <a:ext uri="{9D8B030D-6E8A-4147-A177-3AD203B41FA5}">
                      <a16:colId xmlns:a16="http://schemas.microsoft.com/office/drawing/2014/main" val="399441275"/>
                    </a:ext>
                  </a:extLst>
                </a:gridCol>
                <a:gridCol w="2874579">
                  <a:extLst>
                    <a:ext uri="{9D8B030D-6E8A-4147-A177-3AD203B41FA5}">
                      <a16:colId xmlns:a16="http://schemas.microsoft.com/office/drawing/2014/main" val="2401498717"/>
                    </a:ext>
                  </a:extLst>
                </a:gridCol>
              </a:tblGrid>
              <a:tr h="270145">
                <a:tc>
                  <a:txBody>
                    <a:bodyPr/>
                    <a:lstStyle/>
                    <a:p>
                      <a:pPr algn="ctr" fontAlgn="b"/>
                      <a:r>
                        <a:rPr lang="fr-FR" sz="1800" b="0" i="0" u="none" strike="noStrike" dirty="0">
                          <a:solidFill>
                            <a:srgbClr val="000000"/>
                          </a:solidFill>
                          <a:effectLst/>
                          <a:latin typeface="Aptos Narrow" panose="020B0004020202020204" pitchFamily="34" charset="0"/>
                        </a:rPr>
                        <a:t> </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fr-FR" sz="1800" b="1" i="0" u="none" strike="noStrike" dirty="0">
                          <a:solidFill>
                            <a:srgbClr val="000000"/>
                          </a:solidFill>
                          <a:effectLst/>
                          <a:latin typeface="Aptos Narrow" panose="020B0004020202020204" pitchFamily="34" charset="0"/>
                        </a:rPr>
                        <a:t>Section hébergement  </a:t>
                      </a:r>
                    </a:p>
                    <a:p>
                      <a:pPr algn="ctr" fontAlgn="b"/>
                      <a:r>
                        <a:rPr lang="fr-FR" sz="1800" b="1" i="0" u="none" strike="noStrike" dirty="0">
                          <a:solidFill>
                            <a:srgbClr val="000000"/>
                          </a:solidFill>
                          <a:effectLst/>
                          <a:latin typeface="Aptos Narrow" panose="020B0004020202020204" pitchFamily="34" charset="0"/>
                        </a:rPr>
                        <a:t> « prix de journée »</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fr-FR" sz="1800" b="1" i="0" u="none" strike="noStrike" dirty="0">
                          <a:solidFill>
                            <a:srgbClr val="000000"/>
                          </a:solidFill>
                          <a:effectLst/>
                          <a:latin typeface="Aptos Narrow" panose="020B0004020202020204" pitchFamily="34" charset="0"/>
                        </a:rPr>
                        <a:t>Section dépendance </a:t>
                      </a:r>
                    </a:p>
                    <a:p>
                      <a:pPr algn="ctr" fontAlgn="b"/>
                      <a:endParaRPr lang="fr-FR" sz="1800" b="1" i="0" u="none" strike="noStrike" dirty="0">
                        <a:solidFill>
                          <a:srgbClr val="000000"/>
                        </a:solidFill>
                        <a:effectLst/>
                        <a:latin typeface="Aptos Narrow" panose="020B0004020202020204" pitchFamily="34" charset="0"/>
                      </a:endParaRP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fr-FR" sz="1800" b="1" i="0" u="none" strike="noStrike">
                          <a:solidFill>
                            <a:srgbClr val="000000"/>
                          </a:solidFill>
                          <a:effectLst/>
                          <a:latin typeface="Aptos Narrow" panose="020B0004020202020204" pitchFamily="34" charset="0"/>
                        </a:rPr>
                        <a:t>Section soins</a:t>
                      </a:r>
                    </a:p>
                    <a:p>
                      <a:pPr algn="ctr" fontAlgn="b"/>
                      <a:endParaRPr lang="fr-FR" sz="1800" b="1" i="0" u="none" strike="noStrike">
                        <a:solidFill>
                          <a:srgbClr val="000000"/>
                        </a:solidFill>
                        <a:effectLst/>
                        <a:latin typeface="Aptos Narrow" panose="020B0004020202020204" pitchFamily="34" charset="0"/>
                      </a:endParaRP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580297"/>
                  </a:ext>
                </a:extLst>
              </a:tr>
              <a:tr h="906756">
                <a:tc rowSpan="2">
                  <a:txBody>
                    <a:bodyPr/>
                    <a:lstStyle/>
                    <a:p>
                      <a:pPr algn="ctr" fontAlgn="ctr"/>
                      <a:r>
                        <a:rPr lang="fr-FR" sz="1800" b="1" i="0" u="none" strike="noStrike" dirty="0">
                          <a:solidFill>
                            <a:srgbClr val="000000"/>
                          </a:solidFill>
                          <a:effectLst/>
                          <a:latin typeface="Aptos Narrow" panose="020B0004020202020204" pitchFamily="34" charset="0"/>
                        </a:rPr>
                        <a:t>Financeurs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endParaRPr lang="fr-FR" sz="1800" b="0" i="0" u="none" strike="noStrike" dirty="0">
                        <a:solidFill>
                          <a:srgbClr val="000000"/>
                        </a:solidFill>
                        <a:effectLst/>
                        <a:latin typeface="Aptos Narrow" panose="020B0004020202020204" pitchFamily="34" charset="0"/>
                      </a:endParaRPr>
                    </a:p>
                    <a:p>
                      <a:pPr marL="0" marR="0" lvl="0" indent="0" algn="ctr" defTabSz="914400" eaLnBrk="1" fontAlgn="ctr" latinLnBrk="0" hangingPunct="1">
                        <a:lnSpc>
                          <a:spcPct val="100000"/>
                        </a:lnSpc>
                        <a:spcBef>
                          <a:spcPts val="0"/>
                        </a:spcBef>
                        <a:spcAft>
                          <a:spcPts val="0"/>
                        </a:spcAft>
                        <a:buClrTx/>
                        <a:buSzTx/>
                        <a:buFontTx/>
                        <a:buNone/>
                        <a:tabLst/>
                        <a:defRPr/>
                      </a:pPr>
                      <a:r>
                        <a:rPr lang="fr-FR" sz="1800" b="0" i="0" u="none" strike="noStrike" dirty="0">
                          <a:solidFill>
                            <a:srgbClr val="000000"/>
                          </a:solidFill>
                          <a:effectLst/>
                          <a:latin typeface="Aptos Narrow" panose="020B0004020202020204" pitchFamily="34" charset="0"/>
                        </a:rPr>
                        <a:t>Les Conseil départementaux (Aide Sociale à l’Hébergement)</a:t>
                      </a:r>
                    </a:p>
                    <a:p>
                      <a:pPr algn="ctr" fontAlgn="ctr"/>
                      <a:endParaRPr lang="fr-FR" sz="1800" b="0" i="0" u="none" strike="noStrike" dirty="0">
                        <a:solidFill>
                          <a:srgbClr val="000000"/>
                        </a:solidFill>
                        <a:effectLst/>
                        <a:latin typeface="Aptos Narrow" panose="020B0004020202020204" pitchFamily="34" charset="0"/>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fontAlgn="ctr"/>
                      <a:r>
                        <a:rPr lang="fr-FR" sz="1800" b="0" i="0" u="none" strike="noStrike" dirty="0">
                          <a:solidFill>
                            <a:srgbClr val="000000"/>
                          </a:solidFill>
                          <a:effectLst/>
                          <a:latin typeface="Aptos Narrow" panose="020B0004020202020204" pitchFamily="34" charset="0"/>
                        </a:rPr>
                        <a:t>Les Conseils départementaux (</a:t>
                      </a:r>
                      <a:r>
                        <a:rPr lang="fr-FR" sz="1800" b="0" i="0" u="none" strike="noStrike" dirty="0" err="1">
                          <a:solidFill>
                            <a:srgbClr val="000000"/>
                          </a:solidFill>
                          <a:effectLst/>
                          <a:latin typeface="Aptos Narrow" panose="020B0004020202020204" pitchFamily="34" charset="0"/>
                        </a:rPr>
                        <a:t>cf</a:t>
                      </a:r>
                      <a:r>
                        <a:rPr lang="fr-FR" sz="1800" b="0" i="0" u="none" strike="noStrike" dirty="0">
                          <a:solidFill>
                            <a:srgbClr val="000000"/>
                          </a:solidFill>
                          <a:effectLst/>
                          <a:latin typeface="Aptos Narrow" panose="020B0004020202020204" pitchFamily="34" charset="0"/>
                        </a:rPr>
                        <a:t> Allocation Personnalisée Autonomie)</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rtl="1" fontAlgn="ctr"/>
                      <a:r>
                        <a:rPr lang="fr-FR" sz="1800" b="0" i="0" u="none" strike="noStrike" dirty="0">
                          <a:solidFill>
                            <a:srgbClr val="000000"/>
                          </a:solidFill>
                          <a:effectLst/>
                          <a:latin typeface="Aptos Narrow" panose="020B0004020202020204" pitchFamily="34" charset="0"/>
                        </a:rPr>
                        <a:t>La branche Autonomie (Etat  CNSA, ARS)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32123314"/>
                  </a:ext>
                </a:extLst>
              </a:tr>
              <a:tr h="907081">
                <a:tc vMerge="1">
                  <a:txBody>
                    <a:bodyPr/>
                    <a:lstStyle/>
                    <a:p>
                      <a:endParaRPr lang="fr-FR"/>
                    </a:p>
                  </a:txBody>
                  <a:tcPr/>
                </a:tc>
                <a:tc>
                  <a:txBody>
                    <a:bodyPr/>
                    <a:lstStyle/>
                    <a:p>
                      <a:pPr marL="0" indent="0" algn="ctr" fontAlgn="ctr">
                        <a:buFontTx/>
                        <a:buNone/>
                      </a:pPr>
                      <a:r>
                        <a:rPr lang="fr-FR" sz="1800" b="0" i="0" u="none" strike="noStrike" dirty="0">
                          <a:solidFill>
                            <a:srgbClr val="000000"/>
                          </a:solidFill>
                          <a:effectLst/>
                          <a:latin typeface="Aptos Narrow" panose="020B0004020202020204" pitchFamily="34" charset="0"/>
                        </a:rPr>
                        <a:t>Les résidents (prix de journée)</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fr-FR" sz="1800" b="0" i="0" u="none" strike="noStrike" dirty="0">
                          <a:solidFill>
                            <a:srgbClr val="000000"/>
                          </a:solidFill>
                          <a:effectLst/>
                          <a:latin typeface="Aptos Narrow" panose="020B0004020202020204" pitchFamily="34" charset="0"/>
                        </a:rPr>
                        <a:t>Les résidents (ticket modérateur)</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endParaRPr lang="fr-FR" sz="1800" b="0" i="0" u="none" strike="noStrike" dirty="0">
                        <a:solidFill>
                          <a:srgbClr val="000000"/>
                        </a:solidFill>
                        <a:effectLst/>
                        <a:latin typeface="Aptos Narrow" panose="020B0004020202020204" pitchFamily="34" charset="0"/>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1113784"/>
                  </a:ext>
                </a:extLst>
              </a:tr>
              <a:tr h="1106539">
                <a:tc>
                  <a:txBody>
                    <a:bodyPr/>
                    <a:lstStyle/>
                    <a:p>
                      <a:pPr algn="ctr" fontAlgn="ctr"/>
                      <a:r>
                        <a:rPr lang="fr-FR" sz="1800" b="1" i="0" u="none" strike="noStrike" dirty="0">
                          <a:solidFill>
                            <a:srgbClr val="000000"/>
                          </a:solidFill>
                          <a:effectLst/>
                          <a:latin typeface="Aptos Narrow" panose="020B0004020202020204" pitchFamily="34" charset="0"/>
                        </a:rPr>
                        <a:t>Dépenses couvertes par cette section</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r>
                        <a:rPr lang="fr-FR" sz="1800" b="0" i="0" u="none" strike="noStrike" dirty="0">
                          <a:solidFill>
                            <a:srgbClr val="000000"/>
                          </a:solidFill>
                          <a:effectLst/>
                          <a:latin typeface="Aptos Narrow" panose="020B0004020202020204" pitchFamily="34" charset="0"/>
                        </a:rPr>
                        <a:t>Personnel hôtelier</a:t>
                      </a:r>
                    </a:p>
                    <a:p>
                      <a:pPr marL="285750" marR="0" lvl="0" indent="-285750" algn="ctr" defTabSz="914400" eaLnBrk="1" fontAlgn="ctr" latinLnBrk="0" hangingPunct="1">
                        <a:lnSpc>
                          <a:spcPct val="100000"/>
                        </a:lnSpc>
                        <a:spcBef>
                          <a:spcPts val="0"/>
                        </a:spcBef>
                        <a:spcAft>
                          <a:spcPts val="0"/>
                        </a:spcAft>
                        <a:buClrTx/>
                        <a:buSzTx/>
                        <a:buFontTx/>
                        <a:buChar char="-"/>
                        <a:tabLst/>
                        <a:defRPr/>
                      </a:pPr>
                      <a:endParaRPr lang="fr-FR" sz="1800" b="0" i="0" u="none" strike="noStrike" dirty="0">
                        <a:solidFill>
                          <a:srgbClr val="000000"/>
                        </a:solidFill>
                        <a:effectLst/>
                        <a:latin typeface="Aptos Narrow" panose="020B0004020202020204" pitchFamily="34" charset="0"/>
                      </a:endParaRPr>
                    </a:p>
                    <a:p>
                      <a:pPr marL="0" marR="0" lvl="0" indent="0" algn="ctr" defTabSz="914400" eaLnBrk="1" fontAlgn="ctr" latinLnBrk="0" hangingPunct="1">
                        <a:lnSpc>
                          <a:spcPct val="100000"/>
                        </a:lnSpc>
                        <a:spcBef>
                          <a:spcPts val="0"/>
                        </a:spcBef>
                        <a:spcAft>
                          <a:spcPts val="0"/>
                        </a:spcAft>
                        <a:buClrTx/>
                        <a:buSzTx/>
                        <a:buFontTx/>
                        <a:buNone/>
                        <a:tabLst/>
                        <a:defRPr/>
                      </a:pPr>
                      <a:r>
                        <a:rPr lang="fr-FR" sz="1800" b="0" i="0" u="none" strike="noStrike" dirty="0">
                          <a:solidFill>
                            <a:srgbClr val="000000"/>
                          </a:solidFill>
                          <a:effectLst/>
                          <a:latin typeface="Aptos Narrow" panose="020B0004020202020204" pitchFamily="34" charset="0"/>
                        </a:rPr>
                        <a:t>Dépenses hôtelières : alimentation, fluides, énergie</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marL="0" indent="0" algn="ctr" fontAlgn="ctr">
                        <a:buFontTx/>
                        <a:buNone/>
                      </a:pPr>
                      <a:r>
                        <a:rPr lang="fr-FR" sz="1800" b="0" i="0" u="none" strike="noStrike" dirty="0">
                          <a:solidFill>
                            <a:srgbClr val="000000"/>
                          </a:solidFill>
                          <a:effectLst/>
                          <a:latin typeface="Aptos Narrow" panose="020B0004020202020204" pitchFamily="34" charset="0"/>
                        </a:rPr>
                        <a:t>Personnel soignant (30% aides-soignants, psychologue)</a:t>
                      </a:r>
                    </a:p>
                    <a:p>
                      <a:pPr marL="285750" indent="-285750" algn="ctr" fontAlgn="ctr">
                        <a:buFontTx/>
                        <a:buChar char="-"/>
                      </a:pPr>
                      <a:endParaRPr lang="fr-FR" sz="1800" b="0" i="0" u="none" strike="noStrike" dirty="0">
                        <a:solidFill>
                          <a:srgbClr val="000000"/>
                        </a:solidFill>
                        <a:effectLst/>
                        <a:latin typeface="Aptos Narrow" panose="020B0004020202020204" pitchFamily="34" charset="0"/>
                      </a:endParaRPr>
                    </a:p>
                    <a:p>
                      <a:pPr marL="0" indent="0" algn="ctr" fontAlgn="ctr">
                        <a:buFontTx/>
                        <a:buNone/>
                      </a:pPr>
                      <a:r>
                        <a:rPr lang="fr-FR" sz="1800" b="0" i="0" u="none" strike="noStrike" dirty="0">
                          <a:solidFill>
                            <a:srgbClr val="000000"/>
                          </a:solidFill>
                          <a:effectLst/>
                          <a:latin typeface="Aptos Narrow" panose="020B0004020202020204" pitchFamily="34" charset="0"/>
                        </a:rPr>
                        <a:t>Matériel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r>
                        <a:rPr lang="fr-FR" sz="1800" b="0" i="0" u="none" strike="noStrike" dirty="0">
                          <a:solidFill>
                            <a:srgbClr val="000000"/>
                          </a:solidFill>
                          <a:effectLst/>
                          <a:latin typeface="Aptos Narrow" panose="020B0004020202020204" pitchFamily="34" charset="0"/>
                        </a:rPr>
                        <a:t>Personnel soignant (IDE, 70% aides-soignants)</a:t>
                      </a:r>
                    </a:p>
                    <a:p>
                      <a:pPr marL="0" marR="0" lvl="0" indent="0" algn="ctr" defTabSz="914400" eaLnBrk="1" fontAlgn="ctr" latinLnBrk="0" hangingPunct="1">
                        <a:lnSpc>
                          <a:spcPct val="100000"/>
                        </a:lnSpc>
                        <a:spcBef>
                          <a:spcPts val="0"/>
                        </a:spcBef>
                        <a:spcAft>
                          <a:spcPts val="0"/>
                        </a:spcAft>
                        <a:buClrTx/>
                        <a:buSzTx/>
                        <a:buFontTx/>
                        <a:buNone/>
                        <a:tabLst/>
                        <a:defRPr/>
                      </a:pPr>
                      <a:endParaRPr lang="fr-FR" sz="1800" b="0" i="0" u="none" strike="noStrike" dirty="0">
                        <a:solidFill>
                          <a:srgbClr val="000000"/>
                        </a:solidFill>
                        <a:effectLst/>
                        <a:latin typeface="Aptos Narrow" panose="020B0004020202020204" pitchFamily="34" charset="0"/>
                      </a:endParaRPr>
                    </a:p>
                    <a:p>
                      <a:pPr marL="0" marR="0" lvl="0" indent="0" algn="ctr" defTabSz="914400" eaLnBrk="1" fontAlgn="ctr" latinLnBrk="0" hangingPunct="1">
                        <a:lnSpc>
                          <a:spcPct val="100000"/>
                        </a:lnSpc>
                        <a:spcBef>
                          <a:spcPts val="0"/>
                        </a:spcBef>
                        <a:spcAft>
                          <a:spcPts val="0"/>
                        </a:spcAft>
                        <a:buClrTx/>
                        <a:buSzTx/>
                        <a:buFontTx/>
                        <a:buNone/>
                        <a:tabLst/>
                        <a:defRPr/>
                      </a:pPr>
                      <a:r>
                        <a:rPr lang="fr-FR" sz="1800" b="0" i="0" u="none" strike="noStrike" dirty="0">
                          <a:solidFill>
                            <a:srgbClr val="000000"/>
                          </a:solidFill>
                          <a:effectLst/>
                          <a:latin typeface="Aptos Narrow" panose="020B0004020202020204" pitchFamily="34" charset="0"/>
                        </a:rPr>
                        <a:t>Médicaments et dispositifs médicaux</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820477934"/>
                  </a:ext>
                </a:extLst>
              </a:tr>
            </a:tbl>
          </a:graphicData>
        </a:graphic>
      </p:graphicFrame>
      <p:cxnSp>
        <p:nvCxnSpPr>
          <p:cNvPr id="5" name="Connecteur droit 4">
            <a:extLst>
              <a:ext uri="{FF2B5EF4-FFF2-40B4-BE49-F238E27FC236}">
                <a16:creationId xmlns:a16="http://schemas.microsoft.com/office/drawing/2014/main" id="{EA548742-EAC0-6C6E-9C53-D8FFA15404BC}"/>
              </a:ext>
            </a:extLst>
          </p:cNvPr>
          <p:cNvCxnSpPr/>
          <p:nvPr/>
        </p:nvCxnSpPr>
        <p:spPr>
          <a:xfrm>
            <a:off x="2758966" y="5969876"/>
            <a:ext cx="8539655" cy="36786"/>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B1FD4A-B297-677C-9CBA-C82A236E37EE}"/>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095899FB-344D-A890-469F-63A93595C68F}"/>
              </a:ext>
            </a:extLst>
          </p:cNvPr>
          <p:cNvSpPr>
            <a:spLocks noGrp="1"/>
          </p:cNvSpPr>
          <p:nvPr>
            <p:ph type="subTitle" idx="4"/>
          </p:nvPr>
        </p:nvSpPr>
        <p:spPr>
          <a:xfrm>
            <a:off x="1456266" y="2265680"/>
            <a:ext cx="9144000" cy="1846659"/>
          </a:xfrm>
        </p:spPr>
        <p:txBody>
          <a:bodyPr/>
          <a:lstStyle/>
          <a:p>
            <a:r>
              <a:rPr lang="fr-FR" sz="4000" dirty="0"/>
              <a:t>Activité et résultats : la situation des EHPAD de la fonction publique hospitalière en Occitanie</a:t>
            </a:r>
          </a:p>
        </p:txBody>
      </p:sp>
    </p:spTree>
    <p:extLst>
      <p:ext uri="{BB962C8B-B14F-4D97-AF65-F5344CB8AC3E}">
        <p14:creationId xmlns:p14="http://schemas.microsoft.com/office/powerpoint/2010/main" val="1894759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79165" y="2437147"/>
            <a:ext cx="8233663" cy="289823"/>
          </a:xfrm>
          <a:prstGeom prst="rect">
            <a:avLst/>
          </a:prstGeom>
        </p:spPr>
        <p:txBody>
          <a:bodyPr vert="horz" wrap="square" lIns="0" tIns="12700" rIns="0" bIns="0" rtlCol="0">
            <a:spAutoFit/>
          </a:bodyPr>
          <a:lstStyle/>
          <a:p>
            <a:pPr marL="12700" marR="0" lvl="0" indent="0" algn="ctr" defTabSz="914400" rtl="0" eaLnBrk="1" fontAlgn="auto" latinLnBrk="0" hangingPunct="1">
              <a:lnSpc>
                <a:spcPct val="100000"/>
              </a:lnSpc>
              <a:spcBef>
                <a:spcPts val="2180"/>
              </a:spcBef>
              <a:spcAft>
                <a:spcPts val="0"/>
              </a:spcAft>
              <a:buClrTx/>
              <a:buSzTx/>
              <a:buFontTx/>
              <a:buNone/>
              <a:tabLst/>
              <a:defRPr/>
            </a:pPr>
            <a:r>
              <a:rPr kumimoji="0" sz="1800" b="1" i="0" u="none" strike="noStrike" kern="1200" cap="none" spc="-40" normalizeH="0" baseline="0" noProof="0" err="1">
                <a:ln>
                  <a:noFill/>
                </a:ln>
                <a:solidFill>
                  <a:srgbClr val="006FC0"/>
                </a:solidFill>
                <a:effectLst/>
                <a:uLnTx/>
                <a:uFillTx/>
                <a:latin typeface="Arial"/>
                <a:ea typeface="+mn-ea"/>
                <a:cs typeface="Arial"/>
              </a:rPr>
              <a:t>Taux</a:t>
            </a:r>
            <a:r>
              <a:rPr kumimoji="0" sz="1800" b="1" i="0" u="none" strike="noStrike" kern="1200" cap="none" spc="0"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err="1">
                <a:ln>
                  <a:noFill/>
                </a:ln>
                <a:solidFill>
                  <a:srgbClr val="006FC0"/>
                </a:solidFill>
                <a:effectLst/>
                <a:uLnTx/>
                <a:uFillTx/>
                <a:latin typeface="Arial"/>
                <a:ea typeface="+mn-ea"/>
                <a:cs typeface="Arial"/>
              </a:rPr>
              <a:t>d’occupation</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0" normalizeH="0" baseline="0" noProof="0">
                <a:ln>
                  <a:noFill/>
                </a:ln>
                <a:solidFill>
                  <a:srgbClr val="006FC0"/>
                </a:solidFill>
                <a:effectLst/>
                <a:uLnTx/>
                <a:uFillTx/>
                <a:latin typeface="Arial"/>
                <a:ea typeface="+mn-ea"/>
                <a:cs typeface="Arial"/>
              </a:rPr>
              <a:t>des</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30" normalizeH="0" baseline="0" noProof="0">
                <a:ln>
                  <a:noFill/>
                </a:ln>
                <a:solidFill>
                  <a:srgbClr val="006FC0"/>
                </a:solidFill>
                <a:effectLst/>
                <a:uLnTx/>
                <a:uFillTx/>
                <a:latin typeface="Arial"/>
                <a:ea typeface="+mn-ea"/>
                <a:cs typeface="Arial"/>
              </a:rPr>
              <a:t>EHPAD</a:t>
            </a:r>
            <a:r>
              <a:rPr kumimoji="0" sz="1800" b="1" i="0" u="none" strike="noStrike" kern="1200" cap="none" spc="5"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a:ln>
                  <a:noFill/>
                </a:ln>
                <a:solidFill>
                  <a:srgbClr val="006FC0"/>
                </a:solidFill>
                <a:effectLst/>
                <a:uLnTx/>
                <a:uFillTx/>
                <a:latin typeface="Arial"/>
                <a:ea typeface="+mn-ea"/>
                <a:cs typeface="Arial"/>
              </a:rPr>
              <a:t>publics</a:t>
            </a:r>
            <a:r>
              <a:rPr kumimoji="0" sz="1800" b="1" i="0" u="none" strike="noStrike" kern="1200" cap="none" spc="10" normalizeH="0" baseline="0" noProof="0">
                <a:ln>
                  <a:noFill/>
                </a:ln>
                <a:solidFill>
                  <a:srgbClr val="006FC0"/>
                </a:solidFill>
                <a:effectLst/>
                <a:uLnTx/>
                <a:uFillTx/>
                <a:latin typeface="Arial"/>
                <a:ea typeface="+mn-ea"/>
                <a:cs typeface="Arial"/>
              </a:rPr>
              <a:t> </a:t>
            </a:r>
            <a:r>
              <a:rPr kumimoji="0" sz="1800" b="1" i="0" u="none" strike="noStrike" kern="1200" cap="none" spc="-5" normalizeH="0" baseline="0" noProof="0" err="1">
                <a:ln>
                  <a:noFill/>
                </a:ln>
                <a:solidFill>
                  <a:srgbClr val="006FC0"/>
                </a:solidFill>
                <a:effectLst/>
                <a:uLnTx/>
                <a:uFillTx/>
                <a:latin typeface="Arial"/>
                <a:ea typeface="+mn-ea"/>
                <a:cs typeface="Arial"/>
              </a:rPr>
              <a:t>hospitaliers</a:t>
            </a:r>
            <a:r>
              <a:rPr kumimoji="0" lang="fr-FR" sz="1800" b="1" i="0" u="none" strike="noStrike" kern="1200" cap="none" spc="-5" normalizeH="0" baseline="0" noProof="0">
                <a:ln>
                  <a:noFill/>
                </a:ln>
                <a:solidFill>
                  <a:srgbClr val="006FC0"/>
                </a:solidFill>
                <a:effectLst/>
                <a:uLnTx/>
                <a:uFillTx/>
                <a:latin typeface="Arial"/>
                <a:ea typeface="+mn-ea"/>
                <a:cs typeface="Arial"/>
              </a:rPr>
              <a:t> - Occitanie</a:t>
            </a:r>
            <a:endParaRPr kumimoji="0" lang="fr-FR" sz="1800" b="0" i="0" u="none" strike="noStrike" kern="1200" cap="none" spc="0" normalizeH="0" baseline="0" noProof="0">
              <a:ln>
                <a:noFill/>
              </a:ln>
              <a:solidFill>
                <a:prstClr val="black"/>
              </a:solidFill>
              <a:effectLst/>
              <a:uLnTx/>
              <a:uFillTx/>
              <a:latin typeface="Arial"/>
              <a:ea typeface="+mn-ea"/>
              <a:cs typeface="Arial"/>
            </a:endParaRPr>
          </a:p>
        </p:txBody>
      </p:sp>
      <p:sp>
        <p:nvSpPr>
          <p:cNvPr id="3" name="object 3"/>
          <p:cNvSpPr txBox="1">
            <a:spLocks noGrp="1"/>
          </p:cNvSpPr>
          <p:nvPr>
            <p:ph type="title"/>
          </p:nvPr>
        </p:nvSpPr>
        <p:spPr>
          <a:xfrm>
            <a:off x="304800" y="85725"/>
            <a:ext cx="12995909" cy="874598"/>
          </a:xfrm>
          <a:prstGeom prst="rect">
            <a:avLst/>
          </a:prstGeom>
        </p:spPr>
        <p:txBody>
          <a:bodyPr vert="horz" wrap="square" lIns="0" tIns="12700" rIns="0" bIns="0" rtlCol="0">
            <a:spAutoFit/>
          </a:bodyPr>
          <a:lstStyle/>
          <a:p>
            <a:pPr marL="4672330">
              <a:lnSpc>
                <a:spcPct val="100000"/>
              </a:lnSpc>
              <a:spcBef>
                <a:spcPts val="100"/>
              </a:spcBef>
            </a:pPr>
            <a:r>
              <a:rPr lang="fr-FR" sz="2800" spc="-5"/>
              <a:t>Une activité des EHPAD qui remonte progressivement</a:t>
            </a:r>
          </a:p>
        </p:txBody>
      </p:sp>
      <p:sp>
        <p:nvSpPr>
          <p:cNvPr id="7" name="object 8">
            <a:extLst>
              <a:ext uri="{FF2B5EF4-FFF2-40B4-BE49-F238E27FC236}">
                <a16:creationId xmlns:a16="http://schemas.microsoft.com/office/drawing/2014/main" id="{23A39891-8EA5-EDA4-0E75-67E5E782C258}"/>
              </a:ext>
            </a:extLst>
          </p:cNvPr>
          <p:cNvSpPr txBox="1">
            <a:spLocks noGrp="1"/>
          </p:cNvSpPr>
          <p:nvPr>
            <p:ph type="ftr" sz="quarter" idx="5"/>
          </p:nvPr>
        </p:nvSpPr>
        <p:spPr>
          <a:xfrm>
            <a:off x="2508250" y="6503988"/>
            <a:ext cx="7177088" cy="268287"/>
          </a:xfrm>
          <a:prstGeom prst="rect">
            <a:avLst/>
          </a:prstGeom>
        </p:spPr>
        <p:txBody>
          <a:bodyPr vert="horz" wrap="square" lIns="0" tIns="0" rIns="0" bIns="0" rtlCol="0">
            <a:spAutoFit/>
          </a:bodyPr>
          <a:lstStyle/>
          <a:p>
            <a:pPr marL="12700" marR="0" lvl="0" indent="0" algn="ctr" defTabSz="914400" rtl="0" eaLnBrk="1" fontAlgn="auto" latinLnBrk="0" hangingPunct="1">
              <a:lnSpc>
                <a:spcPts val="2090"/>
              </a:lnSpc>
              <a:spcBef>
                <a:spcPts val="0"/>
              </a:spcBef>
              <a:spcAft>
                <a:spcPts val="0"/>
              </a:spcAft>
              <a:buClrTx/>
              <a:buSzTx/>
              <a:buFontTx/>
              <a:buNone/>
              <a:tabLst/>
              <a:defRPr/>
            </a:pPr>
            <a:r>
              <a:rPr kumimoji="0" sz="1800" b="0" i="0" u="none" strike="noStrike" kern="1200" cap="none" spc="0" normalizeH="0" baseline="0" noProof="0">
                <a:ln>
                  <a:noFill/>
                </a:ln>
                <a:solidFill>
                  <a:prstClr val="white"/>
                </a:solidFill>
                <a:effectLst/>
                <a:uLnTx/>
                <a:uFillTx/>
                <a:latin typeface="Arial MT"/>
                <a:ea typeface="+mn-ea"/>
              </a:rPr>
              <a:t>Conférence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de</a:t>
            </a:r>
            <a:r>
              <a:rPr kumimoji="0" sz="1800" b="0" i="0" u="none" strike="noStrike" kern="1200" cap="none" spc="5"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presse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5" normalizeH="0" baseline="0" noProof="0">
                <a:ln>
                  <a:noFill/>
                </a:ln>
                <a:solidFill>
                  <a:prstClr val="white"/>
                </a:solidFill>
                <a:effectLst/>
                <a:uLnTx/>
                <a:uFillTx/>
                <a:latin typeface="Arial MT"/>
                <a:ea typeface="+mn-ea"/>
              </a:rPr>
              <a:t>FHF</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5" normalizeH="0" baseline="0" noProof="0">
                <a:ln>
                  <a:noFill/>
                </a:ln>
                <a:solidFill>
                  <a:prstClr val="white"/>
                </a:solidFill>
                <a:effectLst/>
                <a:uLnTx/>
                <a:uFillTx/>
                <a:latin typeface="Arial MT"/>
                <a:ea typeface="+mn-ea"/>
              </a:rPr>
              <a:t>Occitanie</a:t>
            </a:r>
            <a:r>
              <a:rPr kumimoji="0" sz="1800" b="0" i="0" u="none" strike="noStrike" kern="1200" cap="none" spc="-10" normalizeH="0" baseline="0" noProof="0">
                <a:ln>
                  <a:noFill/>
                </a:ln>
                <a:solidFill>
                  <a:prstClr val="white"/>
                </a:solidFill>
                <a:effectLst/>
                <a:uLnTx/>
                <a:uFillTx/>
                <a:latin typeface="Arial MT"/>
                <a:ea typeface="+mn-ea"/>
              </a:rPr>
              <a:t> </a:t>
            </a:r>
            <a:r>
              <a:rPr kumimoji="0" sz="1800" b="0" i="0" u="none" strike="noStrike" kern="1200" cap="none" spc="0" normalizeH="0" baseline="0" noProof="0">
                <a:ln>
                  <a:noFill/>
                </a:ln>
                <a:solidFill>
                  <a:prstClr val="white"/>
                </a:solidFill>
                <a:effectLst/>
                <a:uLnTx/>
                <a:uFillTx/>
                <a:latin typeface="Arial MT"/>
                <a:ea typeface="+mn-ea"/>
              </a:rPr>
              <a:t>–</a:t>
            </a:r>
            <a:r>
              <a:rPr kumimoji="0" sz="1800" b="0" i="0" u="none" strike="noStrike" kern="1200" cap="none" spc="5" normalizeH="0" baseline="0" noProof="0">
                <a:ln>
                  <a:noFill/>
                </a:ln>
                <a:solidFill>
                  <a:prstClr val="white"/>
                </a:solidFill>
                <a:effectLst/>
                <a:uLnTx/>
                <a:uFillTx/>
                <a:latin typeface="Arial MT"/>
                <a:ea typeface="+mn-ea"/>
              </a:rPr>
              <a:t> </a:t>
            </a:r>
            <a:r>
              <a:rPr kumimoji="0" lang="fr-FR" sz="1800" b="0" i="0" u="none" strike="noStrike" kern="1200" cap="none" spc="-15" normalizeH="0" baseline="0" noProof="0">
                <a:ln>
                  <a:noFill/>
                </a:ln>
                <a:solidFill>
                  <a:prstClr val="white"/>
                </a:solidFill>
                <a:effectLst/>
                <a:uLnTx/>
                <a:uFillTx/>
                <a:latin typeface="Arial MT"/>
                <a:ea typeface="+mn-ea"/>
              </a:rPr>
              <a:t>Mardi 11 juin 2024</a:t>
            </a:r>
            <a:endParaRPr kumimoji="0" sz="1800" b="0" i="0" u="none" strike="noStrike" kern="1200" cap="none" spc="-5" normalizeH="0" baseline="0" noProof="0">
              <a:ln>
                <a:noFill/>
              </a:ln>
              <a:solidFill>
                <a:prstClr val="white"/>
              </a:solidFill>
              <a:effectLst/>
              <a:uLnTx/>
              <a:uFillTx/>
              <a:latin typeface="Arial MT"/>
              <a:ea typeface="+mn-ea"/>
            </a:endParaRPr>
          </a:p>
        </p:txBody>
      </p:sp>
      <p:graphicFrame>
        <p:nvGraphicFramePr>
          <p:cNvPr id="8" name="Graphique 7">
            <a:extLst>
              <a:ext uri="{FF2B5EF4-FFF2-40B4-BE49-F238E27FC236}">
                <a16:creationId xmlns:a16="http://schemas.microsoft.com/office/drawing/2014/main" id="{B416420D-56BF-3B80-3944-EBC533FCF386}"/>
              </a:ext>
            </a:extLst>
          </p:cNvPr>
          <p:cNvGraphicFramePr/>
          <p:nvPr/>
        </p:nvGraphicFramePr>
        <p:xfrm>
          <a:off x="2398564" y="2759431"/>
          <a:ext cx="7394863"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12" name="ZoneTexte 11">
            <a:extLst>
              <a:ext uri="{FF2B5EF4-FFF2-40B4-BE49-F238E27FC236}">
                <a16:creationId xmlns:a16="http://schemas.microsoft.com/office/drawing/2014/main" id="{BBC02A77-D147-25F8-E8A9-F189E59B8D7B}"/>
              </a:ext>
            </a:extLst>
          </p:cNvPr>
          <p:cNvSpPr txBox="1"/>
          <p:nvPr/>
        </p:nvSpPr>
        <p:spPr>
          <a:xfrm>
            <a:off x="304800" y="1303188"/>
            <a:ext cx="11324360" cy="92333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1"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Préalable : </a:t>
            </a:r>
            <a:r>
              <a:rPr kumimoji="0" lang="fr-FR" sz="1800" b="0"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le taux d’occupation mesure l’activité réalisée au regard de la capacité totale de l’établissement. Il permet de mettre en lumière le niveau de fréquentation des places existantes. Il s’agit donc du nombre de journées réalisées sur le nombre de journées théoriques (capacité x nombre de jours d’ouverture annuel).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Sheets">
    <a:dk1>
      <a:srgbClr val="000000"/>
    </a:dk1>
    <a:lt1>
      <a:srgbClr val="FFFFFF"/>
    </a:lt1>
    <a:dk2>
      <a:srgbClr val="000000"/>
    </a:dk2>
    <a:lt2>
      <a:srgbClr val="FFFFFF"/>
    </a:lt2>
    <a:accent1>
      <a:srgbClr val="4285F4"/>
    </a:accent1>
    <a:accent2>
      <a:srgbClr val="EA4335"/>
    </a:accent2>
    <a:accent3>
      <a:srgbClr val="FBBC04"/>
    </a:accent3>
    <a:accent4>
      <a:srgbClr val="34A853"/>
    </a:accent4>
    <a:accent5>
      <a:srgbClr val="FF6D01"/>
    </a:accent5>
    <a:accent6>
      <a:srgbClr val="46BDC6"/>
    </a:accent6>
    <a:hlink>
      <a:srgbClr val="1155CC"/>
    </a:hlink>
    <a:folHlink>
      <a:srgbClr val="1155CC"/>
    </a:folHlink>
  </a:clrScheme>
  <a:fontScheme name="Sheets">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ab54c71-1567-46db-a853-42d9bdf42d59" xsi:nil="true"/>
    <lcf76f155ced4ddcb4097134ff3c332f xmlns="599c5a6c-4b0a-42ee-99f2-934aa81d4765">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086AE13CF41A34D9DE6D242A27F6C15" ma:contentTypeVersion="15" ma:contentTypeDescription="Crée un document." ma:contentTypeScope="" ma:versionID="2299f6a949ea20d7b621129427083c6b">
  <xsd:schema xmlns:xsd="http://www.w3.org/2001/XMLSchema" xmlns:xs="http://www.w3.org/2001/XMLSchema" xmlns:p="http://schemas.microsoft.com/office/2006/metadata/properties" xmlns:ns2="599c5a6c-4b0a-42ee-99f2-934aa81d4765" xmlns:ns3="2ab54c71-1567-46db-a853-42d9bdf42d59" targetNamespace="http://schemas.microsoft.com/office/2006/metadata/properties" ma:root="true" ma:fieldsID="56ac6804831579977dc31e22d063954f" ns2:_="" ns3:_="">
    <xsd:import namespace="599c5a6c-4b0a-42ee-99f2-934aa81d4765"/>
    <xsd:import namespace="2ab54c71-1567-46db-a853-42d9bdf42d5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c5a6c-4b0a-42ee-99f2-934aa81d47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Balises d’images" ma:readOnly="false" ma:fieldId="{5cf76f15-5ced-4ddc-b409-7134ff3c332f}" ma:taxonomyMulti="true" ma:sspId="1dbc41ef-ae25-4c94-94d7-e9c4511cb0e1"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b54c71-1567-46db-a853-42d9bdf42d5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0408b06-dc29-4733-bf8b-0242ccaa2cfc}" ma:internalName="TaxCatchAll" ma:showField="CatchAllData" ma:web="2ab54c71-1567-46db-a853-42d9bdf42d59">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1AFA7A-E7F7-4507-A6AE-7C9003CEE23C}">
  <ds:schemaRefs>
    <ds:schemaRef ds:uri="http://schemas.microsoft.com/sharepoint/v3/contenttype/forms"/>
  </ds:schemaRefs>
</ds:datastoreItem>
</file>

<file path=customXml/itemProps2.xml><?xml version="1.0" encoding="utf-8"?>
<ds:datastoreItem xmlns:ds="http://schemas.openxmlformats.org/officeDocument/2006/customXml" ds:itemID="{D1667A1D-45ED-4267-8D0E-49AA3838D322}">
  <ds:schemaRefs>
    <ds:schemaRef ds:uri="http://schemas.microsoft.com/office/2006/documentManagement/types"/>
    <ds:schemaRef ds:uri="http://purl.org/dc/terms/"/>
    <ds:schemaRef ds:uri="http://purl.org/dc/dcmitype/"/>
    <ds:schemaRef ds:uri="http://purl.org/dc/elements/1.1/"/>
    <ds:schemaRef ds:uri="http://www.w3.org/XML/1998/namespace"/>
    <ds:schemaRef ds:uri="2ab54c71-1567-46db-a853-42d9bdf42d59"/>
    <ds:schemaRef ds:uri="http://schemas.openxmlformats.org/package/2006/metadata/core-properties"/>
    <ds:schemaRef ds:uri="http://schemas.microsoft.com/office/infopath/2007/PartnerControls"/>
    <ds:schemaRef ds:uri="599c5a6c-4b0a-42ee-99f2-934aa81d4765"/>
    <ds:schemaRef ds:uri="http://schemas.microsoft.com/office/2006/metadata/properties"/>
  </ds:schemaRefs>
</ds:datastoreItem>
</file>

<file path=customXml/itemProps3.xml><?xml version="1.0" encoding="utf-8"?>
<ds:datastoreItem xmlns:ds="http://schemas.openxmlformats.org/officeDocument/2006/customXml" ds:itemID="{E274D599-E856-4EE5-9E4C-DC211A29D750}">
  <ds:schemaRefs>
    <ds:schemaRef ds:uri="2ab54c71-1567-46db-a853-42d9bdf42d59"/>
    <ds:schemaRef ds:uri="599c5a6c-4b0a-42ee-99f2-934aa81d476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657</TotalTime>
  <Words>2766</Words>
  <Application>Microsoft Office PowerPoint</Application>
  <PresentationFormat>Grand écran</PresentationFormat>
  <Paragraphs>242</Paragraphs>
  <Slides>26</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Aptos</vt:lpstr>
      <vt:lpstr>Aptos Narrow</vt:lpstr>
      <vt:lpstr>Arial</vt:lpstr>
      <vt:lpstr>Arial MT</vt:lpstr>
      <vt:lpstr>Calibri</vt:lpstr>
      <vt:lpstr>Wingdings</vt:lpstr>
      <vt:lpstr>Office Theme</vt:lpstr>
      <vt:lpstr>Présentation PowerPoint</vt:lpstr>
      <vt:lpstr>Intervenants </vt:lpstr>
      <vt:lpstr>Déroulé de la conférence de presse</vt:lpstr>
      <vt:lpstr>Présentation PowerPoint</vt:lpstr>
      <vt:lpstr> </vt:lpstr>
      <vt:lpstr>Présentation PowerPoint</vt:lpstr>
      <vt:lpstr>Le financement des EHPAD</vt:lpstr>
      <vt:lpstr>Présentation PowerPoint</vt:lpstr>
      <vt:lpstr>Une activité des EHPAD qui remonte progressivement</vt:lpstr>
      <vt:lpstr>Et pourtant, une situation financière inédite</vt:lpstr>
      <vt:lpstr>Une tendance à la généralisation des déficits</vt:lpstr>
      <vt:lpstr>Une tendance à l’augmentation du niveau de  déficit/place</vt:lpstr>
      <vt:lpstr>Présentation PowerPoint</vt:lpstr>
      <vt:lpstr>Pourquoi les EHPAD publics hospitaliers sont en déficit ? </vt:lpstr>
      <vt:lpstr>Zoom sur la désindexation des tarifs hébergement des conseils départementaux</vt:lpstr>
      <vt:lpstr>Les autres facteurs explicatifs</vt:lpstr>
      <vt:lpstr>Présentation PowerPoint</vt:lpstr>
      <vt:lpstr>Zoom sur le fonds d’urgence pour les ESMS en difficulté</vt:lpstr>
      <vt:lpstr>Présentation PowerPoint</vt:lpstr>
      <vt:lpstr>Présentation PowerPoint</vt:lpstr>
      <vt:lpstr>Présentation PowerPoint</vt:lpstr>
      <vt:lpstr>Présentation PowerPoint</vt:lpstr>
      <vt:lpstr>Présentation PowerPoint</vt:lpstr>
      <vt:lpstr>Présentation PowerPoint</vt:lpstr>
      <vt:lpstr>V. Dans l’attente d’une réforme du financement, assurer un financement de l’hébergement qui permette d’assurer l’équilibre budgétaire des EHPAD</vt:lpstr>
      <vt:lpstr>Merci pour votre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 SAINT STEBAN Clemence</dc:creator>
  <cp:lastModifiedBy>MOREL Xavier</cp:lastModifiedBy>
  <cp:revision>4</cp:revision>
  <cp:lastPrinted>2024-06-10T14:58:43Z</cp:lastPrinted>
  <dcterms:created xsi:type="dcterms:W3CDTF">2024-06-03T12:20:28Z</dcterms:created>
  <dcterms:modified xsi:type="dcterms:W3CDTF">2024-06-11T07:09:15Z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2024-03-27T00:00:00Z</vt:filetime>
  </property>
  <property fmtid="{D5CDD505-2E9C-101B-9397-08002B2CF9AE}" pid="3" name="Creator">
    <vt:lpwstr>Microsoft® PowerPoint® 2019</vt:lpwstr>
  </property>
  <property fmtid="{D5CDD505-2E9C-101B-9397-08002B2CF9AE}" pid="4" name="LastSaved">
    <vt:filetime>2024-06-03T00:00:00Z</vt:filetime>
  </property>
  <property fmtid="{D5CDD505-2E9C-101B-9397-08002B2CF9AE}" pid="5" name="ContentTypeId">
    <vt:lpwstr>0x010100C086AE13CF41A34D9DE6D242A27F6C15</vt:lpwstr>
  </property>
  <property fmtid="{D5CDD505-2E9C-101B-9397-08002B2CF9AE}" pid="6" name="MediaServiceImageTags">
    <vt:lpwstr/>
  </property>
</Properties>
</file>