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2" r:id="rId2"/>
    <p:sldMasterId id="2147483826" r:id="rId3"/>
    <p:sldMasterId id="2147483875" r:id="rId4"/>
  </p:sldMasterIdLst>
  <p:notesMasterIdLst>
    <p:notesMasterId r:id="rId30"/>
  </p:notesMasterIdLst>
  <p:handoutMasterIdLst>
    <p:handoutMasterId r:id="rId31"/>
  </p:handoutMasterIdLst>
  <p:sldIdLst>
    <p:sldId id="874" r:id="rId5"/>
    <p:sldId id="792" r:id="rId6"/>
    <p:sldId id="817" r:id="rId7"/>
    <p:sldId id="801" r:id="rId8"/>
    <p:sldId id="803" r:id="rId9"/>
    <p:sldId id="812" r:id="rId10"/>
    <p:sldId id="831" r:id="rId11"/>
    <p:sldId id="875" r:id="rId12"/>
    <p:sldId id="876" r:id="rId13"/>
    <p:sldId id="838" r:id="rId14"/>
    <p:sldId id="808" r:id="rId15"/>
    <p:sldId id="826" r:id="rId16"/>
    <p:sldId id="824" r:id="rId17"/>
    <p:sldId id="814" r:id="rId18"/>
    <p:sldId id="825" r:id="rId19"/>
    <p:sldId id="800" r:id="rId20"/>
    <p:sldId id="830" r:id="rId21"/>
    <p:sldId id="822" r:id="rId22"/>
    <p:sldId id="821" r:id="rId23"/>
    <p:sldId id="842" r:id="rId24"/>
    <p:sldId id="844" r:id="rId25"/>
    <p:sldId id="799" r:id="rId26"/>
    <p:sldId id="848" r:id="rId27"/>
    <p:sldId id="878" r:id="rId28"/>
    <p:sldId id="819" r:id="rId29"/>
  </p:sldIdLst>
  <p:sldSz cx="9144000" cy="6858000" type="screen4x3"/>
  <p:notesSz cx="6735763" cy="98694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24" y="-15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474"/>
          </a:xfrm>
          <a:prstGeom prst="rect">
            <a:avLst/>
          </a:prstGeom>
        </p:spPr>
        <p:txBody>
          <a:bodyPr vert="horz" lIns="91426" tIns="45713" rIns="91426" bIns="45713" rtlCol="0"/>
          <a:lstStyle>
            <a:lvl1pPr algn="l">
              <a:defRPr sz="1200"/>
            </a:lvl1pPr>
          </a:lstStyle>
          <a:p>
            <a:endParaRPr lang="fr-FR"/>
          </a:p>
        </p:txBody>
      </p:sp>
      <p:sp>
        <p:nvSpPr>
          <p:cNvPr id="3" name="Espace réservé de la date 2"/>
          <p:cNvSpPr>
            <a:spLocks noGrp="1"/>
          </p:cNvSpPr>
          <p:nvPr>
            <p:ph type="dt" sz="quarter" idx="1"/>
          </p:nvPr>
        </p:nvSpPr>
        <p:spPr>
          <a:xfrm>
            <a:off x="3815373" y="0"/>
            <a:ext cx="2918831" cy="493474"/>
          </a:xfrm>
          <a:prstGeom prst="rect">
            <a:avLst/>
          </a:prstGeom>
        </p:spPr>
        <p:txBody>
          <a:bodyPr vert="horz" lIns="91426" tIns="45713" rIns="91426" bIns="45713" rtlCol="0"/>
          <a:lstStyle>
            <a:lvl1pPr algn="r">
              <a:defRPr sz="1200"/>
            </a:lvl1pPr>
          </a:lstStyle>
          <a:p>
            <a:fld id="{4888D019-3AB6-42E1-A7A4-AABFA683EECE}" type="datetimeFigureOut">
              <a:rPr lang="fr-FR" smtClean="0"/>
              <a:t>21/03/2022</a:t>
            </a:fld>
            <a:endParaRPr lang="fr-FR"/>
          </a:p>
        </p:txBody>
      </p:sp>
      <p:sp>
        <p:nvSpPr>
          <p:cNvPr id="4" name="Espace réservé du pied de page 3"/>
          <p:cNvSpPr>
            <a:spLocks noGrp="1"/>
          </p:cNvSpPr>
          <p:nvPr>
            <p:ph type="ftr" sz="quarter" idx="2"/>
          </p:nvPr>
        </p:nvSpPr>
        <p:spPr>
          <a:xfrm>
            <a:off x="0" y="9374302"/>
            <a:ext cx="2918831" cy="493474"/>
          </a:xfrm>
          <a:prstGeom prst="rect">
            <a:avLst/>
          </a:prstGeom>
        </p:spPr>
        <p:txBody>
          <a:bodyPr vert="horz" lIns="91426" tIns="45713" rIns="91426" bIns="4571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5373" y="9374302"/>
            <a:ext cx="2918831" cy="493474"/>
          </a:xfrm>
          <a:prstGeom prst="rect">
            <a:avLst/>
          </a:prstGeom>
        </p:spPr>
        <p:txBody>
          <a:bodyPr vert="horz" lIns="91426" tIns="45713" rIns="91426" bIns="45713" rtlCol="0" anchor="b"/>
          <a:lstStyle>
            <a:lvl1pPr algn="r">
              <a:defRPr sz="1200"/>
            </a:lvl1pPr>
          </a:lstStyle>
          <a:p>
            <a:fld id="{BA18A279-6585-4FAC-A0E1-91A48F543CD5}" type="slidenum">
              <a:rPr lang="fr-FR" smtClean="0"/>
              <a:t>‹N°›</a:t>
            </a:fld>
            <a:endParaRPr lang="fr-FR"/>
          </a:p>
        </p:txBody>
      </p:sp>
    </p:spTree>
    <p:extLst>
      <p:ext uri="{BB962C8B-B14F-4D97-AF65-F5344CB8AC3E}">
        <p14:creationId xmlns:p14="http://schemas.microsoft.com/office/powerpoint/2010/main" val="3509288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474"/>
          </a:xfrm>
          <a:prstGeom prst="rect">
            <a:avLst/>
          </a:prstGeom>
        </p:spPr>
        <p:txBody>
          <a:bodyPr vert="horz" lIns="91426" tIns="45713" rIns="91426" bIns="45713"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474"/>
          </a:xfrm>
          <a:prstGeom prst="rect">
            <a:avLst/>
          </a:prstGeom>
        </p:spPr>
        <p:txBody>
          <a:bodyPr vert="horz" lIns="91426" tIns="45713" rIns="91426" bIns="45713" rtlCol="0"/>
          <a:lstStyle>
            <a:lvl1pPr algn="r">
              <a:defRPr sz="1200"/>
            </a:lvl1pPr>
          </a:lstStyle>
          <a:p>
            <a:fld id="{A79563AE-B3E8-49F3-AF1C-95C9932C6EBA}" type="datetimeFigureOut">
              <a:rPr lang="fr-FR" smtClean="0"/>
              <a:t>21/03/2022</a:t>
            </a:fld>
            <a:endParaRPr lang="fr-FR"/>
          </a:p>
        </p:txBody>
      </p:sp>
      <p:sp>
        <p:nvSpPr>
          <p:cNvPr id="4" name="Espace réservé de l'image des diapositives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26" tIns="45713" rIns="91426" bIns="45713" rtlCol="0" anchor="ctr"/>
          <a:lstStyle/>
          <a:p>
            <a:endParaRPr lang="fr-FR"/>
          </a:p>
        </p:txBody>
      </p:sp>
      <p:sp>
        <p:nvSpPr>
          <p:cNvPr id="5" name="Espace réservé des commentaires 4"/>
          <p:cNvSpPr>
            <a:spLocks noGrp="1"/>
          </p:cNvSpPr>
          <p:nvPr>
            <p:ph type="body" sz="quarter" idx="3"/>
          </p:nvPr>
        </p:nvSpPr>
        <p:spPr>
          <a:xfrm>
            <a:off x="673577" y="4688007"/>
            <a:ext cx="5388610" cy="4441270"/>
          </a:xfrm>
          <a:prstGeom prst="rect">
            <a:avLst/>
          </a:prstGeom>
        </p:spPr>
        <p:txBody>
          <a:bodyPr vert="horz" lIns="91426" tIns="45713" rIns="91426" bIns="4571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4302"/>
            <a:ext cx="2918831" cy="493474"/>
          </a:xfrm>
          <a:prstGeom prst="rect">
            <a:avLst/>
          </a:prstGeom>
        </p:spPr>
        <p:txBody>
          <a:bodyPr vert="horz" lIns="91426" tIns="45713" rIns="91426" bIns="4571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4302"/>
            <a:ext cx="2918831" cy="493474"/>
          </a:xfrm>
          <a:prstGeom prst="rect">
            <a:avLst/>
          </a:prstGeom>
        </p:spPr>
        <p:txBody>
          <a:bodyPr vert="horz" lIns="91426" tIns="45713" rIns="91426" bIns="45713" rtlCol="0" anchor="b"/>
          <a:lstStyle>
            <a:lvl1pPr algn="r">
              <a:defRPr sz="1200"/>
            </a:lvl1pPr>
          </a:lstStyle>
          <a:p>
            <a:fld id="{C033F295-1D87-4F56-9A0C-55ECBBA75818}" type="slidenum">
              <a:rPr lang="fr-FR" smtClean="0"/>
              <a:t>‹N°›</a:t>
            </a:fld>
            <a:endParaRPr lang="fr-FR"/>
          </a:p>
        </p:txBody>
      </p:sp>
    </p:spTree>
    <p:extLst>
      <p:ext uri="{BB962C8B-B14F-4D97-AF65-F5344CB8AC3E}">
        <p14:creationId xmlns:p14="http://schemas.microsoft.com/office/powerpoint/2010/main" val="152642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7"/>
          <p:cNvPicPr>
            <a:picLocks noChangeAspect="1"/>
          </p:cNvPicPr>
          <p:nvPr userDrawn="1"/>
        </p:nvPicPr>
        <p:blipFill>
          <a:blip r:embed="rId2">
            <a:extLst>
              <a:ext uri="{28A0092B-C50C-407E-A947-70E740481C1C}">
                <a14:useLocalDpi xmlns:a14="http://schemas.microsoft.com/office/drawing/2010/main" val="0"/>
              </a:ext>
            </a:extLst>
          </a:blip>
          <a:srcRect b="24619"/>
          <a:stretch>
            <a:fillRect/>
          </a:stretch>
        </p:blipFill>
        <p:spPr bwMode="auto">
          <a:xfrm>
            <a:off x="0" y="1588"/>
            <a:ext cx="91440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1130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subTitle" idx="1"/>
          </p:nvPr>
        </p:nvSpPr>
        <p:spPr>
          <a:xfrm>
            <a:off x="899592" y="5804495"/>
            <a:ext cx="7775575" cy="504825"/>
          </a:xfrm>
        </p:spPr>
        <p:txBody>
          <a:bodyPr/>
          <a:lstStyle>
            <a:lvl1pPr algn="r">
              <a:defRPr lang="fr-FR" sz="1600" b="1" noProof="0" dirty="0" smtClean="0">
                <a:solidFill>
                  <a:srgbClr val="3366CC"/>
                </a:solidFill>
                <a:latin typeface="+mn-lt"/>
                <a:ea typeface="+mn-ea"/>
                <a:cs typeface="+mn-cs"/>
              </a:defRPr>
            </a:lvl1pPr>
          </a:lstStyle>
          <a:p>
            <a:pPr lvl="0"/>
            <a:r>
              <a:rPr lang="fr-FR" noProof="0" smtClean="0"/>
              <a:t>Modifiez le style des sous-titres du masque</a:t>
            </a:r>
            <a:endParaRPr lang="fr-FR" noProof="0" dirty="0" smtClean="0"/>
          </a:p>
        </p:txBody>
      </p:sp>
      <p:sp>
        <p:nvSpPr>
          <p:cNvPr id="15362" name="Rectangle 2"/>
          <p:cNvSpPr>
            <a:spLocks noGrp="1" noChangeArrowheads="1"/>
          </p:cNvSpPr>
          <p:nvPr>
            <p:ph type="ctrTitle"/>
          </p:nvPr>
        </p:nvSpPr>
        <p:spPr>
          <a:xfrm>
            <a:off x="899592" y="4941168"/>
            <a:ext cx="7772400" cy="650875"/>
          </a:xfrm>
        </p:spPr>
        <p:txBody>
          <a:bodyPr/>
          <a:lstStyle>
            <a:lvl1pPr algn="r">
              <a:defRPr sz="2800">
                <a:solidFill>
                  <a:srgbClr val="018E90"/>
                </a:solidFill>
              </a:defRPr>
            </a:lvl1pPr>
          </a:lstStyle>
          <a:p>
            <a:pPr lvl="0"/>
            <a:r>
              <a:rPr lang="fr-FR" noProof="0" smtClean="0"/>
              <a:t>Modifiez le style du titre</a:t>
            </a:r>
            <a:endParaRPr lang="fr-FR" noProof="0" dirty="0" smtClean="0"/>
          </a:p>
        </p:txBody>
      </p:sp>
      <p:sp>
        <p:nvSpPr>
          <p:cNvPr id="6" name="Rectangle 4"/>
          <p:cNvSpPr>
            <a:spLocks noGrp="1" noChangeArrowheads="1"/>
          </p:cNvSpPr>
          <p:nvPr>
            <p:ph type="dt" sz="half" idx="10"/>
          </p:nvPr>
        </p:nvSpPr>
        <p:spPr>
          <a:xfrm>
            <a:off x="315913" y="6486525"/>
            <a:ext cx="2133600" cy="279400"/>
          </a:xfrm>
        </p:spPr>
        <p:txBody>
          <a:bodyPr/>
          <a:lstStyle>
            <a:lvl1pPr>
              <a:defRPr sz="1200"/>
            </a:lvl1pPr>
          </a:lstStyle>
          <a:p>
            <a:pPr>
              <a:defRPr/>
            </a:pPr>
            <a:endParaRPr lang="fr-FR"/>
          </a:p>
        </p:txBody>
      </p:sp>
    </p:spTree>
    <p:extLst>
      <p:ext uri="{BB962C8B-B14F-4D97-AF65-F5344CB8AC3E}">
        <p14:creationId xmlns:p14="http://schemas.microsoft.com/office/powerpoint/2010/main" val="326037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4CAE79B8-FCAF-489F-BBC1-5EC8A069913D}" type="slidenum">
              <a:rPr lang="fr-FR"/>
              <a:pPr>
                <a:defRPr/>
              </a:pPr>
              <a:t>‹N°›</a:t>
            </a:fld>
            <a:endParaRPr lang="fr-FR"/>
          </a:p>
        </p:txBody>
      </p:sp>
    </p:spTree>
    <p:extLst>
      <p:ext uri="{BB962C8B-B14F-4D97-AF65-F5344CB8AC3E}">
        <p14:creationId xmlns:p14="http://schemas.microsoft.com/office/powerpoint/2010/main" val="274752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8463" y="889000"/>
            <a:ext cx="2165350" cy="5492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0825" y="889000"/>
            <a:ext cx="6345238" cy="5492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42649EC0-8A39-45FD-984F-9FF845786486}" type="slidenum">
              <a:rPr lang="fr-FR"/>
              <a:pPr>
                <a:defRPr/>
              </a:pPr>
              <a:t>‹N°›</a:t>
            </a:fld>
            <a:endParaRPr lang="fr-FR"/>
          </a:p>
        </p:txBody>
      </p:sp>
    </p:spTree>
    <p:extLst>
      <p:ext uri="{BB962C8B-B14F-4D97-AF65-F5344CB8AC3E}">
        <p14:creationId xmlns:p14="http://schemas.microsoft.com/office/powerpoint/2010/main" val="239455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0825" y="889000"/>
            <a:ext cx="8229600" cy="490538"/>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4213" y="1628775"/>
            <a:ext cx="4038600" cy="47529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75213" y="1628775"/>
            <a:ext cx="4038600" cy="47529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42E6D919-92CC-4AE4-9394-A2DC94BF2DC7}" type="slidenum">
              <a:rPr lang="fr-FR"/>
              <a:pPr>
                <a:defRPr/>
              </a:pPr>
              <a:t>‹N°›</a:t>
            </a:fld>
            <a:endParaRPr lang="fr-FR"/>
          </a:p>
        </p:txBody>
      </p:sp>
    </p:spTree>
    <p:extLst>
      <p:ext uri="{BB962C8B-B14F-4D97-AF65-F5344CB8AC3E}">
        <p14:creationId xmlns:p14="http://schemas.microsoft.com/office/powerpoint/2010/main" val="167472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250825" y="889000"/>
            <a:ext cx="8229600" cy="490538"/>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4213" y="1628775"/>
            <a:ext cx="4038600" cy="47529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875213" y="1628775"/>
            <a:ext cx="4038600" cy="2300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875213" y="4081463"/>
            <a:ext cx="4038600" cy="23002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6"/>
          <p:cNvSpPr>
            <a:spLocks noGrp="1" noChangeArrowheads="1"/>
          </p:cNvSpPr>
          <p:nvPr>
            <p:ph type="sldNum" sz="quarter" idx="11"/>
          </p:nvPr>
        </p:nvSpPr>
        <p:spPr>
          <a:ln/>
        </p:spPr>
        <p:txBody>
          <a:bodyPr/>
          <a:lstStyle>
            <a:lvl1pPr>
              <a:defRPr/>
            </a:lvl1pPr>
          </a:lstStyle>
          <a:p>
            <a:pPr>
              <a:defRPr/>
            </a:pPr>
            <a:fld id="{00925AA4-A732-4D38-9AB3-A8D88F65BC84}" type="slidenum">
              <a:rPr lang="fr-FR"/>
              <a:pPr>
                <a:defRPr/>
              </a:pPr>
              <a:t>‹N°›</a:t>
            </a:fld>
            <a:endParaRPr lang="fr-FR"/>
          </a:p>
        </p:txBody>
      </p:sp>
    </p:spTree>
    <p:extLst>
      <p:ext uri="{BB962C8B-B14F-4D97-AF65-F5344CB8AC3E}">
        <p14:creationId xmlns:p14="http://schemas.microsoft.com/office/powerpoint/2010/main" val="374795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250825" y="889000"/>
            <a:ext cx="8662988" cy="54927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CE29B9CB-3A64-4AD6-A20C-910AB477EA94}" type="slidenum">
              <a:rPr lang="fr-FR"/>
              <a:pPr>
                <a:defRPr/>
              </a:pPr>
              <a:t>‹N°›</a:t>
            </a:fld>
            <a:endParaRPr lang="fr-FR"/>
          </a:p>
        </p:txBody>
      </p:sp>
    </p:spTree>
    <p:extLst>
      <p:ext uri="{BB962C8B-B14F-4D97-AF65-F5344CB8AC3E}">
        <p14:creationId xmlns:p14="http://schemas.microsoft.com/office/powerpoint/2010/main" val="1400654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250825" y="889000"/>
            <a:ext cx="8229600" cy="490538"/>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4213" y="1628775"/>
            <a:ext cx="4038600" cy="47529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875213" y="1628775"/>
            <a:ext cx="4038600" cy="4752975"/>
          </a:xfrm>
        </p:spPr>
        <p:txBody>
          <a:bodyPr/>
          <a:lstStyle/>
          <a:p>
            <a:pPr lvl="0"/>
            <a:r>
              <a:rPr lang="fr-FR" noProof="0" smtClean="0"/>
              <a:t>Cliquez sur l'icône pour ajouter une image de la bibliothèque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E88B87F1-938C-473F-B33D-0AE82FBC7AAE}" type="slidenum">
              <a:rPr lang="fr-FR"/>
              <a:pPr>
                <a:defRPr/>
              </a:pPr>
              <a:t>‹N°›</a:t>
            </a:fld>
            <a:endParaRPr lang="fr-FR"/>
          </a:p>
        </p:txBody>
      </p:sp>
    </p:spTree>
    <p:extLst>
      <p:ext uri="{BB962C8B-B14F-4D97-AF65-F5344CB8AC3E}">
        <p14:creationId xmlns:p14="http://schemas.microsoft.com/office/powerpoint/2010/main" val="329373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5665298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39581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9248647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43554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E7CC0210-C82C-4B08-8DAE-AFAB1FF7D22D}" type="slidenum">
              <a:rPr lang="fr-FR"/>
              <a:pPr>
                <a:defRPr/>
              </a:pPr>
              <a:t>‹N°›</a:t>
            </a:fld>
            <a:endParaRPr lang="fr-FR"/>
          </a:p>
        </p:txBody>
      </p:sp>
    </p:spTree>
    <p:extLst>
      <p:ext uri="{BB962C8B-B14F-4D97-AF65-F5344CB8AC3E}">
        <p14:creationId xmlns:p14="http://schemas.microsoft.com/office/powerpoint/2010/main" val="165501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077400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0017559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8601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3"/>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87586822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0786027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18908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7786720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113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8735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2811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B33EE1C5-8845-41D0-9F9D-6A2E1E48FF75}" type="slidenum">
              <a:rPr lang="fr-FR"/>
              <a:pPr>
                <a:defRPr/>
              </a:pPr>
              <a:t>‹N°›</a:t>
            </a:fld>
            <a:endParaRPr lang="fr-FR"/>
          </a:p>
        </p:txBody>
      </p:sp>
    </p:spTree>
    <p:extLst>
      <p:ext uri="{BB962C8B-B14F-4D97-AF65-F5344CB8AC3E}">
        <p14:creationId xmlns:p14="http://schemas.microsoft.com/office/powerpoint/2010/main" val="3995215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4519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41849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9379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6871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96770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0115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6865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87370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 page de garde">
    <p:spTree>
      <p:nvGrpSpPr>
        <p:cNvPr id="1" name=""/>
        <p:cNvGrpSpPr/>
        <p:nvPr/>
      </p:nvGrpSpPr>
      <p:grpSpPr>
        <a:xfrm>
          <a:off x="0" y="0"/>
          <a:ext cx="0" cy="0"/>
          <a:chOff x="0" y="0"/>
          <a:chExt cx="0" cy="0"/>
        </a:xfrm>
      </p:grpSpPr>
      <p:sp>
        <p:nvSpPr>
          <p:cNvPr id="10" name="Right Triangle 6"/>
          <p:cNvSpPr/>
          <p:nvPr userDrawn="1"/>
        </p:nvSpPr>
        <p:spPr>
          <a:xfrm>
            <a:off x="0" y="2647950"/>
            <a:ext cx="3571875" cy="4210050"/>
          </a:xfrm>
          <a:prstGeom prst="rtTriangle">
            <a:avLst/>
          </a:prstGeom>
          <a:solidFill>
            <a:srgbClr val="94F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01908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5684" b="6082"/>
          <a:stretch/>
        </p:blipFill>
        <p:spPr>
          <a:xfrm>
            <a:off x="1266093" y="291503"/>
            <a:ext cx="1566008" cy="1135358"/>
          </a:xfrm>
          <a:prstGeom prst="rect">
            <a:avLst/>
          </a:prstGeom>
        </p:spPr>
      </p:pic>
      <p:pic>
        <p:nvPicPr>
          <p:cNvPr id="12" name="Image 11"/>
          <p:cNvPicPr>
            <a:picLocks noChangeAspect="1"/>
          </p:cNvPicPr>
          <p:nvPr userDrawn="1"/>
        </p:nvPicPr>
        <p:blipFill rotWithShape="1">
          <a:blip r:embed="rId3"/>
          <a:srcRect t="27270"/>
          <a:stretch/>
        </p:blipFill>
        <p:spPr>
          <a:xfrm>
            <a:off x="-2380" y="291503"/>
            <a:ext cx="1365109" cy="1130670"/>
          </a:xfrm>
          <a:prstGeom prst="rect">
            <a:avLst/>
          </a:prstGeom>
        </p:spPr>
      </p:pic>
      <p:sp>
        <p:nvSpPr>
          <p:cNvPr id="8" name="Rectangle 7"/>
          <p:cNvSpPr/>
          <p:nvPr userDrawn="1"/>
        </p:nvSpPr>
        <p:spPr>
          <a:xfrm rot="19137824">
            <a:off x="-437201" y="4236838"/>
            <a:ext cx="4972594"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627F8F"/>
                </a:solidFill>
              </a:rPr>
              <a:t>CENTRE HOSPITALIER DE VERSAILLES</a:t>
            </a:r>
            <a:endParaRPr lang="fr-FR" dirty="0">
              <a:solidFill>
                <a:srgbClr val="627F8F"/>
              </a:solidFill>
            </a:endParaRPr>
          </a:p>
        </p:txBody>
      </p:sp>
    </p:spTree>
    <p:extLst>
      <p:ext uri="{BB962C8B-B14F-4D97-AF65-F5344CB8AC3E}">
        <p14:creationId xmlns:p14="http://schemas.microsoft.com/office/powerpoint/2010/main" val="6440861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1 page de gard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5684" b="6082"/>
          <a:stretch/>
        </p:blipFill>
        <p:spPr>
          <a:xfrm>
            <a:off x="2567018" y="1024912"/>
            <a:ext cx="1566008" cy="1135358"/>
          </a:xfrm>
          <a:prstGeom prst="rect">
            <a:avLst/>
          </a:prstGeom>
        </p:spPr>
      </p:pic>
      <p:pic>
        <p:nvPicPr>
          <p:cNvPr id="12" name="Image 11"/>
          <p:cNvPicPr>
            <a:picLocks noChangeAspect="1"/>
          </p:cNvPicPr>
          <p:nvPr userDrawn="1"/>
        </p:nvPicPr>
        <p:blipFill rotWithShape="1">
          <a:blip r:embed="rId3"/>
          <a:srcRect t="27270"/>
          <a:stretch/>
        </p:blipFill>
        <p:spPr>
          <a:xfrm>
            <a:off x="1298545" y="1024912"/>
            <a:ext cx="1365109" cy="1130670"/>
          </a:xfrm>
          <a:prstGeom prst="rect">
            <a:avLst/>
          </a:prstGeom>
        </p:spPr>
      </p:pic>
      <p:sp>
        <p:nvSpPr>
          <p:cNvPr id="10" name="Right Triangle 6"/>
          <p:cNvSpPr/>
          <p:nvPr userDrawn="1"/>
        </p:nvSpPr>
        <p:spPr>
          <a:xfrm>
            <a:off x="0" y="2647950"/>
            <a:ext cx="3571875" cy="4210050"/>
          </a:xfrm>
          <a:prstGeom prst="rtTriangle">
            <a:avLst/>
          </a:prstGeom>
          <a:solidFill>
            <a:srgbClr val="94F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01908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rot="19137824">
            <a:off x="4152216" y="1154005"/>
            <a:ext cx="4972594"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8E2EA"/>
                </a:solidFill>
              </a:rPr>
              <a:t>CENTRE HOSPITALIER DE VERSAILLES</a:t>
            </a:r>
            <a:endParaRPr lang="fr-FR" dirty="0">
              <a:solidFill>
                <a:srgbClr val="C8E2EA"/>
              </a:solidFill>
            </a:endParaRPr>
          </a:p>
        </p:txBody>
      </p:sp>
    </p:spTree>
    <p:extLst>
      <p:ext uri="{BB962C8B-B14F-4D97-AF65-F5344CB8AC3E}">
        <p14:creationId xmlns:p14="http://schemas.microsoft.com/office/powerpoint/2010/main" val="40299140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4213" y="16287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75213" y="16287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EE8BD61B-BDE0-4FC4-8CF7-9EE4AB17190B}" type="slidenum">
              <a:rPr lang="fr-FR"/>
              <a:pPr>
                <a:defRPr/>
              </a:pPr>
              <a:t>‹N°›</a:t>
            </a:fld>
            <a:endParaRPr lang="fr-FR"/>
          </a:p>
        </p:txBody>
      </p:sp>
    </p:spTree>
    <p:extLst>
      <p:ext uri="{BB962C8B-B14F-4D97-AF65-F5344CB8AC3E}">
        <p14:creationId xmlns:p14="http://schemas.microsoft.com/office/powerpoint/2010/main" val="423041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1 page de garde">
    <p:spTree>
      <p:nvGrpSpPr>
        <p:cNvPr id="1" name=""/>
        <p:cNvGrpSpPr/>
        <p:nvPr/>
      </p:nvGrpSpPr>
      <p:grpSpPr>
        <a:xfrm>
          <a:off x="0" y="0"/>
          <a:ext cx="0" cy="0"/>
          <a:chOff x="0" y="0"/>
          <a:chExt cx="0" cy="0"/>
        </a:xfrm>
      </p:grpSpPr>
      <p:sp>
        <p:nvSpPr>
          <p:cNvPr id="9" name="Freeform 7"/>
          <p:cNvSpPr/>
          <p:nvPr userDrawn="1"/>
        </p:nvSpPr>
        <p:spPr>
          <a:xfrm rot="10800000">
            <a:off x="-4944" y="0"/>
            <a:ext cx="9148944" cy="14847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901 h 2002901"/>
              <a:gd name="connsiteX1" fmla="*/ 767027 w 3352800"/>
              <a:gd name="connsiteY1" fmla="*/ 1457422 h 2002901"/>
              <a:gd name="connsiteX2" fmla="*/ 2836585 w 3352800"/>
              <a:gd name="connsiteY2" fmla="*/ 0 h 2002901"/>
              <a:gd name="connsiteX3" fmla="*/ 3352800 w 3352800"/>
              <a:gd name="connsiteY3" fmla="*/ 270 h 2002901"/>
              <a:gd name="connsiteX4" fmla="*/ 3352800 w 3352800"/>
              <a:gd name="connsiteY4" fmla="*/ 2002901 h 2002901"/>
              <a:gd name="connsiteX5" fmla="*/ 0 w 3352800"/>
              <a:gd name="connsiteY5" fmla="*/ 2002901 h 2002901"/>
              <a:gd name="connsiteX0" fmla="*/ 0 w 3352800"/>
              <a:gd name="connsiteY0" fmla="*/ 2002901 h 2002901"/>
              <a:gd name="connsiteX1" fmla="*/ 872 w 3352800"/>
              <a:gd name="connsiteY1" fmla="*/ 1444707 h 2002901"/>
              <a:gd name="connsiteX2" fmla="*/ 2836585 w 3352800"/>
              <a:gd name="connsiteY2" fmla="*/ 0 h 2002901"/>
              <a:gd name="connsiteX3" fmla="*/ 3352800 w 3352800"/>
              <a:gd name="connsiteY3" fmla="*/ 270 h 2002901"/>
              <a:gd name="connsiteX4" fmla="*/ 3352800 w 3352800"/>
              <a:gd name="connsiteY4" fmla="*/ 2002901 h 2002901"/>
              <a:gd name="connsiteX5" fmla="*/ 0 w 3352800"/>
              <a:gd name="connsiteY5" fmla="*/ 2002901 h 2002901"/>
              <a:gd name="connsiteX0" fmla="*/ 0 w 3352800"/>
              <a:gd name="connsiteY0" fmla="*/ 2002901 h 2002901"/>
              <a:gd name="connsiteX1" fmla="*/ 872 w 3352800"/>
              <a:gd name="connsiteY1" fmla="*/ 1444707 h 2002901"/>
              <a:gd name="connsiteX2" fmla="*/ 2836585 w 3352800"/>
              <a:gd name="connsiteY2" fmla="*/ 0 h 2002901"/>
              <a:gd name="connsiteX3" fmla="*/ 3352800 w 3352800"/>
              <a:gd name="connsiteY3" fmla="*/ 1269239 h 2002901"/>
              <a:gd name="connsiteX4" fmla="*/ 3352800 w 3352800"/>
              <a:gd name="connsiteY4" fmla="*/ 2002901 h 2002901"/>
              <a:gd name="connsiteX5" fmla="*/ 0 w 3352800"/>
              <a:gd name="connsiteY5" fmla="*/ 2002901 h 2002901"/>
              <a:gd name="connsiteX0" fmla="*/ 0 w 3353740"/>
              <a:gd name="connsiteY0" fmla="*/ 1049267 h 1049267"/>
              <a:gd name="connsiteX1" fmla="*/ 872 w 3353740"/>
              <a:gd name="connsiteY1" fmla="*/ 491073 h 1049267"/>
              <a:gd name="connsiteX2" fmla="*/ 3353740 w 3353740"/>
              <a:gd name="connsiteY2" fmla="*/ 0 h 1049267"/>
              <a:gd name="connsiteX3" fmla="*/ 3352800 w 3353740"/>
              <a:gd name="connsiteY3" fmla="*/ 315605 h 1049267"/>
              <a:gd name="connsiteX4" fmla="*/ 3352800 w 3353740"/>
              <a:gd name="connsiteY4" fmla="*/ 1049267 h 1049267"/>
              <a:gd name="connsiteX5" fmla="*/ 0 w 3353740"/>
              <a:gd name="connsiteY5" fmla="*/ 1049267 h 104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3740" h="1049267">
                <a:moveTo>
                  <a:pt x="0" y="1049267"/>
                </a:moveTo>
                <a:cubicBezTo>
                  <a:pt x="291" y="863202"/>
                  <a:pt x="581" y="677138"/>
                  <a:pt x="872" y="491073"/>
                </a:cubicBezTo>
                <a:lnTo>
                  <a:pt x="3353740" y="0"/>
                </a:lnTo>
                <a:cubicBezTo>
                  <a:pt x="3353427" y="105202"/>
                  <a:pt x="3353113" y="210403"/>
                  <a:pt x="3352800" y="315605"/>
                </a:cubicBezTo>
                <a:lnTo>
                  <a:pt x="3352800" y="1049267"/>
                </a:lnTo>
                <a:lnTo>
                  <a:pt x="0" y="1049267"/>
                </a:lnTo>
                <a:close/>
              </a:path>
            </a:pathLst>
          </a:custGeom>
          <a:solidFill>
            <a:srgbClr val="627F8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hasCustomPrompt="1"/>
          </p:nvPr>
        </p:nvSpPr>
        <p:spPr>
          <a:xfrm>
            <a:off x="548550" y="3322493"/>
            <a:ext cx="5982802" cy="2259418"/>
          </a:xfrm>
        </p:spPr>
        <p:txBody>
          <a:bodyPr anchor="ctr">
            <a:normAutofit/>
          </a:bodyPr>
          <a:lstStyle>
            <a:lvl1pPr marL="0" indent="0" algn="ctr">
              <a:buNone/>
              <a:defRPr kumimoji="0" lang="en-US" sz="2800" b="0" i="0" u="none" strike="noStrike" kern="1200" cap="all" spc="300" normalizeH="0" baseline="0" noProof="0" dirty="0" smtClean="0">
                <a:ln>
                  <a:noFill/>
                </a:ln>
                <a:solidFill>
                  <a:schemeClr val="bg1">
                    <a:lumMod val="50000"/>
                  </a:schemeClr>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dirty="0" smtClean="0"/>
              <a:t>Titre de la présentation</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235" y="1005734"/>
            <a:ext cx="2389413" cy="1838693"/>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9456" y="5811549"/>
            <a:ext cx="1155027" cy="949061"/>
          </a:xfrm>
          <a:prstGeom prst="rect">
            <a:avLst/>
          </a:prstGeom>
        </p:spPr>
      </p:pic>
      <p:sp>
        <p:nvSpPr>
          <p:cNvPr id="14" name="ZoneTexte 13"/>
          <p:cNvSpPr txBox="1"/>
          <p:nvPr userDrawn="1"/>
        </p:nvSpPr>
        <p:spPr>
          <a:xfrm>
            <a:off x="281235" y="272917"/>
            <a:ext cx="8151223" cy="523220"/>
          </a:xfrm>
          <a:prstGeom prst="rect">
            <a:avLst/>
          </a:prstGeom>
          <a:noFill/>
        </p:spPr>
        <p:txBody>
          <a:bodyPr wrap="square" rtlCol="0">
            <a:spAutoFit/>
          </a:bodyPr>
          <a:lstStyle/>
          <a:p>
            <a:r>
              <a:rPr lang="fr-FR" sz="2800" cap="all" dirty="0" smtClean="0">
                <a:solidFill>
                  <a:srgbClr val="C8E2EA"/>
                </a:solidFill>
                <a:latin typeface="Calibri" panose="020F0502020204030204" pitchFamily="34" charset="0"/>
                <a:cs typeface="Calibri" panose="020F0502020204030204" pitchFamily="34" charset="0"/>
              </a:rPr>
              <a:t>Groupement hospitalier yvelines sud</a:t>
            </a:r>
            <a:endParaRPr lang="fr-FR" sz="2800" cap="all" dirty="0">
              <a:solidFill>
                <a:srgbClr val="C8E2EA"/>
              </a:solidFill>
              <a:latin typeface="Calibri" panose="020F0502020204030204" pitchFamily="34" charset="0"/>
              <a:cs typeface="Calibri" panose="020F0502020204030204" pitchFamily="34" charset="0"/>
            </a:endParaRPr>
          </a:p>
        </p:txBody>
      </p:sp>
      <p:sp>
        <p:nvSpPr>
          <p:cNvPr id="10" name="ZoneTexte 9"/>
          <p:cNvSpPr txBox="1"/>
          <p:nvPr userDrawn="1"/>
        </p:nvSpPr>
        <p:spPr>
          <a:xfrm>
            <a:off x="6792286" y="3025579"/>
            <a:ext cx="2203165" cy="2934137"/>
          </a:xfrm>
          <a:prstGeom prst="rect">
            <a:avLst/>
          </a:prstGeom>
          <a:noFill/>
        </p:spPr>
        <p:txBody>
          <a:bodyPr wrap="square" rtlCol="0">
            <a:spAutoFit/>
          </a:bodyPr>
          <a:lstStyle/>
          <a:p>
            <a:pPr algn="ctr">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Centre hospitalier de Versailles</a:t>
            </a:r>
          </a:p>
          <a:p>
            <a:pPr algn="ctr">
              <a:spcAft>
                <a:spcPts val="200"/>
              </a:spcAft>
              <a:buClr>
                <a:srgbClr val="BCBF9B"/>
              </a:buClr>
              <a:buSzPct val="100000"/>
              <a:buFont typeface="Arial" pitchFamily="34" charset="0"/>
              <a:buNone/>
              <a:defRPr/>
            </a:pPr>
            <a:r>
              <a:rPr lang="fr-FR" sz="1000" cap="small" dirty="0" smtClean="0">
                <a:solidFill>
                  <a:srgbClr val="FFFFFF">
                    <a:lumMod val="75000"/>
                  </a:srgbClr>
                </a:solidFill>
                <a:latin typeface="Calibri Light" panose="020F0302020204030204" pitchFamily="34" charset="0"/>
                <a:cs typeface="Calibri Light" panose="020F0302020204030204" pitchFamily="34" charset="0"/>
              </a:rPr>
              <a:t>(établissement support du GHT)</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Centre hospitalier de Rambouillet</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Centre hospitalier de Plaisir</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Centre hospitalier de La Mauldre</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Hôpital de Pédiatrie et de Rééducation de Bullion</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Hôpital Le Vésinet</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Hôpital de Houdan</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Hôpital Gérontologique</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P.Dugué Chevreuse</a:t>
            </a:r>
          </a:p>
          <a:p>
            <a:pPr algn="ctr">
              <a:spcAft>
                <a:spcPts val="200"/>
              </a:spcAft>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Ehpad d’Ablis</a:t>
            </a:r>
          </a:p>
          <a:p>
            <a:pPr algn="ctr">
              <a:buClr>
                <a:srgbClr val="BCBF9B"/>
              </a:buClr>
              <a:buSzPct val="100000"/>
              <a:buFont typeface="Arial" pitchFamily="34" charset="0"/>
              <a:buNone/>
              <a:defRPr/>
            </a:pPr>
            <a:r>
              <a:rPr lang="fr-FR" sz="1200" cap="small" dirty="0" smtClean="0">
                <a:solidFill>
                  <a:srgbClr val="FFFFFF">
                    <a:lumMod val="75000"/>
                  </a:srgbClr>
                </a:solidFill>
                <a:latin typeface="Calibri Light" panose="020F0302020204030204" pitchFamily="34" charset="0"/>
                <a:cs typeface="Calibri Light" panose="020F0302020204030204" pitchFamily="34" charset="0"/>
              </a:rPr>
              <a:t>Ehpad Les Aulnettes Viroflay</a:t>
            </a:r>
          </a:p>
          <a:p>
            <a:pPr algn="ctr"/>
            <a:endParaRPr lang="fr-FR" sz="1400" dirty="0">
              <a:solidFill>
                <a:srgbClr val="7FCAFF"/>
              </a:solidFill>
            </a:endParaRPr>
          </a:p>
        </p:txBody>
      </p:sp>
    </p:spTree>
    <p:extLst>
      <p:ext uri="{BB962C8B-B14F-4D97-AF65-F5344CB8AC3E}">
        <p14:creationId xmlns:p14="http://schemas.microsoft.com/office/powerpoint/2010/main" val="346463409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 de présentation">
    <p:spTree>
      <p:nvGrpSpPr>
        <p:cNvPr id="1" name=""/>
        <p:cNvGrpSpPr/>
        <p:nvPr/>
      </p:nvGrpSpPr>
      <p:grpSpPr>
        <a:xfrm>
          <a:off x="0" y="0"/>
          <a:ext cx="0" cy="0"/>
          <a:chOff x="0" y="0"/>
          <a:chExt cx="0" cy="0"/>
        </a:xfrm>
      </p:grpSpPr>
      <p:sp>
        <p:nvSpPr>
          <p:cNvPr id="2" name="Title 1"/>
          <p:cNvSpPr>
            <a:spLocks noGrp="1"/>
          </p:cNvSpPr>
          <p:nvPr>
            <p:ph type="title"/>
          </p:nvPr>
        </p:nvSpPr>
        <p:spPr>
          <a:xfrm>
            <a:off x="822959" y="365760"/>
            <a:ext cx="7842069" cy="548640"/>
          </a:xfrm>
        </p:spPr>
        <p:txBody>
          <a:bodyPr/>
          <a:lstStyle/>
          <a:p>
            <a:r>
              <a:rPr lang="fr-FR" dirty="0" smtClean="0"/>
              <a:t>Modifiez le style du titre</a:t>
            </a:r>
            <a:endParaRPr lang="en-US" dirty="0"/>
          </a:p>
        </p:txBody>
      </p:sp>
      <p:sp>
        <p:nvSpPr>
          <p:cNvPr id="8" name="Text Placeholder 2"/>
          <p:cNvSpPr>
            <a:spLocks noGrp="1"/>
          </p:cNvSpPr>
          <p:nvPr>
            <p:ph idx="1"/>
          </p:nvPr>
        </p:nvSpPr>
        <p:spPr>
          <a:xfrm>
            <a:off x="822959" y="1318342"/>
            <a:ext cx="7520940" cy="3579849"/>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Char char="•"/>
            </a:pPr>
            <a:r>
              <a:rPr lang="fr-FR" dirty="0"/>
              <a:t>Modifiez les styles du texte du masque</a:t>
            </a:r>
          </a:p>
          <a:p>
            <a:pPr marL="630936" lvl="3" indent="-173736" algn="l" defTabSz="914400" rtl="0" eaLnBrk="1" latinLnBrk="0" hangingPunct="1">
              <a:spcBef>
                <a:spcPts val="300"/>
              </a:spcBef>
              <a:buClr>
                <a:srgbClr val="94F2D7"/>
              </a:buClr>
              <a:buFont typeface="Calibri" panose="020F0502020204030204" pitchFamily="34" charset="0"/>
              <a:buChar char="₋"/>
            </a:pPr>
            <a:r>
              <a:rPr lang="fr-FR" dirty="0"/>
              <a:t>Deuxième niveau</a:t>
            </a:r>
          </a:p>
          <a:p>
            <a:pPr marL="1097280" lvl="5" indent="-164592" algn="l" defTabSz="914400" rtl="0" eaLnBrk="1" latinLnBrk="0" hangingPunct="1">
              <a:spcBef>
                <a:spcPts val="300"/>
              </a:spcBef>
              <a:buClr>
                <a:srgbClr val="D3BF98"/>
              </a:buClr>
              <a:buFont typeface="Arial" panose="020B0604020202020204" pitchFamily="34" charset="0"/>
              <a:buChar char="•"/>
            </a:pPr>
            <a:r>
              <a:rPr lang="fr-FR" dirty="0"/>
              <a:t>Troisième </a:t>
            </a:r>
            <a:r>
              <a:rPr lang="fr-FR" dirty="0" smtClean="0"/>
              <a:t>niveau</a:t>
            </a:r>
            <a:endParaRPr lang="fr-FR" dirty="0"/>
          </a:p>
        </p:txBody>
      </p:sp>
      <p:sp>
        <p:nvSpPr>
          <p:cNvPr id="6" name="Slide Number Placeholder 5"/>
          <p:cNvSpPr>
            <a:spLocks noGrp="1"/>
          </p:cNvSpPr>
          <p:nvPr>
            <p:ph type="sldNum" sz="quarter" idx="4"/>
          </p:nvPr>
        </p:nvSpPr>
        <p:spPr>
          <a:xfrm>
            <a:off x="8401038" y="6297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chemeClr val="bg1">
                    <a:lumMod val="50000"/>
                  </a:schemeClr>
                </a:solidFill>
              </a:defRPr>
            </a:lvl1pPr>
          </a:lstStyle>
          <a:p>
            <a:fld id="{8A84E125-98CB-4B3E-B3CA-C0798A5FC077}" type="slidenum">
              <a:rPr lang="fr-FR" smtClean="0">
                <a:solidFill>
                  <a:srgbClr val="FFFFFF">
                    <a:lumMod val="50000"/>
                  </a:srgbClr>
                </a:solidFill>
              </a:rPr>
              <a:pPr/>
              <a:t>‹N°›</a:t>
            </a:fld>
            <a:endParaRPr lang="fr-FR" dirty="0">
              <a:solidFill>
                <a:srgbClr val="FFFFFF">
                  <a:lumMod val="50000"/>
                </a:srgbClr>
              </a:solidFill>
            </a:endParaRPr>
          </a:p>
        </p:txBody>
      </p:sp>
      <p:sp>
        <p:nvSpPr>
          <p:cNvPr id="7" name="Footer Placeholder 5"/>
          <p:cNvSpPr>
            <a:spLocks noGrp="1"/>
          </p:cNvSpPr>
          <p:nvPr>
            <p:ph type="ftr" sz="quarter" idx="11"/>
          </p:nvPr>
        </p:nvSpPr>
        <p:spPr>
          <a:xfrm>
            <a:off x="3517514" y="6486290"/>
            <a:ext cx="4724400" cy="274320"/>
          </a:xfrm>
        </p:spPr>
        <p:txBody>
          <a:bodyPr/>
          <a:lstStyle>
            <a:lvl1pPr>
              <a:defRPr>
                <a:solidFill>
                  <a:schemeClr val="tx2"/>
                </a:solidFill>
              </a:defRPr>
            </a:lvl1pPr>
          </a:lstStyle>
          <a:p>
            <a:r>
              <a:rPr lang="fr-FR" dirty="0" smtClean="0">
                <a:solidFill>
                  <a:srgbClr val="7C9BA5"/>
                </a:solidFill>
              </a:rPr>
              <a:t>Rappel : Objet de la présentation</a:t>
            </a:r>
            <a:endParaRPr lang="fr-FR" dirty="0">
              <a:solidFill>
                <a:srgbClr val="7C9BA5"/>
              </a:solidFill>
            </a:endParaRPr>
          </a:p>
        </p:txBody>
      </p:sp>
    </p:spTree>
    <p:extLst>
      <p:ext uri="{BB962C8B-B14F-4D97-AF65-F5344CB8AC3E}">
        <p14:creationId xmlns:p14="http://schemas.microsoft.com/office/powerpoint/2010/main" val="30342158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ntercalaire">
    <p:spTree>
      <p:nvGrpSpPr>
        <p:cNvPr id="1" name=""/>
        <p:cNvGrpSpPr/>
        <p:nvPr/>
      </p:nvGrpSpPr>
      <p:grpSpPr>
        <a:xfrm>
          <a:off x="0" y="0"/>
          <a:ext cx="0" cy="0"/>
          <a:chOff x="0" y="0"/>
          <a:chExt cx="0" cy="0"/>
        </a:xfrm>
      </p:grpSpPr>
      <p:sp>
        <p:nvSpPr>
          <p:cNvPr id="13" name="Right Triangle 16"/>
          <p:cNvSpPr/>
          <p:nvPr userDrawn="1"/>
        </p:nvSpPr>
        <p:spPr>
          <a:xfrm rot="10800000">
            <a:off x="6793518" y="-1"/>
            <a:ext cx="2350481" cy="1484786"/>
          </a:xfrm>
          <a:prstGeom prst="rtTriangle">
            <a:avLst/>
          </a:prstGeom>
          <a:solidFill>
            <a:srgbClr val="94F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half" idx="2"/>
          </p:nvPr>
        </p:nvSpPr>
        <p:spPr>
          <a:xfrm>
            <a:off x="2784948" y="1690695"/>
            <a:ext cx="5794760" cy="623314"/>
          </a:xfrm>
        </p:spPr>
        <p:txBody>
          <a:bodyPr>
            <a:noAutofit/>
          </a:bodyPr>
          <a:lstStyle>
            <a:lvl1pPr marL="0" indent="0">
              <a:buNone/>
              <a:defRPr kumimoji="0" lang="fr-FR" sz="1800" b="0" i="0" u="none" strike="noStrike" kern="1200" cap="all" spc="400" normalizeH="0" baseline="0" noProof="0" dirty="0" smtClean="0">
                <a:ln>
                  <a:noFill/>
                </a:ln>
                <a:solidFill>
                  <a:schemeClr val="bg1">
                    <a:lumMod val="50000"/>
                  </a:schemeClr>
                </a:solidFill>
                <a:effectLst/>
                <a:uLnTx/>
                <a:uFillTx/>
                <a:latin typeface="+mn-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dirty="0" smtClean="0"/>
              <a:t>Modifier les styles du texte du masque</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fr-FR" dirty="0" smtClean="0">
                <a:solidFill>
                  <a:srgbClr val="7C9BA5"/>
                </a:solidFill>
              </a:rPr>
              <a:t>Rappel : Objet de la présentation</a:t>
            </a:r>
            <a:endParaRPr lang="fr-FR" dirty="0">
              <a:solidFill>
                <a:srgbClr val="7C9BA5"/>
              </a:solidFill>
            </a:endParaRPr>
          </a:p>
        </p:txBody>
      </p:sp>
      <p:sp>
        <p:nvSpPr>
          <p:cNvPr id="10" name="Freeform 7"/>
          <p:cNvSpPr/>
          <p:nvPr userDrawn="1"/>
        </p:nvSpPr>
        <p:spPr>
          <a:xfrm rot="10800000">
            <a:off x="0" y="0"/>
            <a:ext cx="9148944" cy="12975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901 h 2002901"/>
              <a:gd name="connsiteX1" fmla="*/ 767027 w 3352800"/>
              <a:gd name="connsiteY1" fmla="*/ 1457422 h 2002901"/>
              <a:gd name="connsiteX2" fmla="*/ 2836585 w 3352800"/>
              <a:gd name="connsiteY2" fmla="*/ 0 h 2002901"/>
              <a:gd name="connsiteX3" fmla="*/ 3352800 w 3352800"/>
              <a:gd name="connsiteY3" fmla="*/ 270 h 2002901"/>
              <a:gd name="connsiteX4" fmla="*/ 3352800 w 3352800"/>
              <a:gd name="connsiteY4" fmla="*/ 2002901 h 2002901"/>
              <a:gd name="connsiteX5" fmla="*/ 0 w 3352800"/>
              <a:gd name="connsiteY5" fmla="*/ 2002901 h 2002901"/>
              <a:gd name="connsiteX0" fmla="*/ 0 w 3352800"/>
              <a:gd name="connsiteY0" fmla="*/ 2002901 h 2002901"/>
              <a:gd name="connsiteX1" fmla="*/ 872 w 3352800"/>
              <a:gd name="connsiteY1" fmla="*/ 1444707 h 2002901"/>
              <a:gd name="connsiteX2" fmla="*/ 2836585 w 3352800"/>
              <a:gd name="connsiteY2" fmla="*/ 0 h 2002901"/>
              <a:gd name="connsiteX3" fmla="*/ 3352800 w 3352800"/>
              <a:gd name="connsiteY3" fmla="*/ 270 h 2002901"/>
              <a:gd name="connsiteX4" fmla="*/ 3352800 w 3352800"/>
              <a:gd name="connsiteY4" fmla="*/ 2002901 h 2002901"/>
              <a:gd name="connsiteX5" fmla="*/ 0 w 3352800"/>
              <a:gd name="connsiteY5" fmla="*/ 2002901 h 2002901"/>
              <a:gd name="connsiteX0" fmla="*/ 0 w 3352800"/>
              <a:gd name="connsiteY0" fmla="*/ 2002901 h 2002901"/>
              <a:gd name="connsiteX1" fmla="*/ 872 w 3352800"/>
              <a:gd name="connsiteY1" fmla="*/ 1444707 h 2002901"/>
              <a:gd name="connsiteX2" fmla="*/ 2836585 w 3352800"/>
              <a:gd name="connsiteY2" fmla="*/ 0 h 2002901"/>
              <a:gd name="connsiteX3" fmla="*/ 3352800 w 3352800"/>
              <a:gd name="connsiteY3" fmla="*/ 1269239 h 2002901"/>
              <a:gd name="connsiteX4" fmla="*/ 3352800 w 3352800"/>
              <a:gd name="connsiteY4" fmla="*/ 2002901 h 2002901"/>
              <a:gd name="connsiteX5" fmla="*/ 0 w 3352800"/>
              <a:gd name="connsiteY5" fmla="*/ 2002901 h 2002901"/>
              <a:gd name="connsiteX0" fmla="*/ 0 w 3353740"/>
              <a:gd name="connsiteY0" fmla="*/ 1049267 h 1049267"/>
              <a:gd name="connsiteX1" fmla="*/ 872 w 3353740"/>
              <a:gd name="connsiteY1" fmla="*/ 491073 h 1049267"/>
              <a:gd name="connsiteX2" fmla="*/ 3353740 w 3353740"/>
              <a:gd name="connsiteY2" fmla="*/ 0 h 1049267"/>
              <a:gd name="connsiteX3" fmla="*/ 3352800 w 3353740"/>
              <a:gd name="connsiteY3" fmla="*/ 315605 h 1049267"/>
              <a:gd name="connsiteX4" fmla="*/ 3352800 w 3353740"/>
              <a:gd name="connsiteY4" fmla="*/ 1049267 h 1049267"/>
              <a:gd name="connsiteX5" fmla="*/ 0 w 3353740"/>
              <a:gd name="connsiteY5" fmla="*/ 1049267 h 104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3740" h="1049267">
                <a:moveTo>
                  <a:pt x="0" y="1049267"/>
                </a:moveTo>
                <a:cubicBezTo>
                  <a:pt x="291" y="863202"/>
                  <a:pt x="581" y="677138"/>
                  <a:pt x="872" y="491073"/>
                </a:cubicBezTo>
                <a:lnTo>
                  <a:pt x="3353740" y="0"/>
                </a:lnTo>
                <a:cubicBezTo>
                  <a:pt x="3353427" y="105202"/>
                  <a:pt x="3353113" y="210403"/>
                  <a:pt x="3352800" y="315605"/>
                </a:cubicBezTo>
                <a:lnTo>
                  <a:pt x="3352800" y="1049267"/>
                </a:lnTo>
                <a:lnTo>
                  <a:pt x="0" y="1049267"/>
                </a:lnTo>
                <a:close/>
              </a:path>
            </a:pathLst>
          </a:custGeom>
          <a:solidFill>
            <a:srgbClr val="01908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95534" y="870"/>
            <a:ext cx="8652671" cy="735454"/>
          </a:xfrm>
        </p:spPr>
        <p:txBody>
          <a:bodyPr bIns="0" anchor="b"/>
          <a:lstStyle>
            <a:lvl1pPr algn="l">
              <a:defRPr lang="en-US" sz="3200" b="0" kern="1200" cap="all" baseline="0" dirty="0">
                <a:solidFill>
                  <a:srgbClr val="C8E2E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dirty="0" smtClean="0"/>
              <a:t>Modifiez le style du titre</a:t>
            </a:r>
            <a:endParaRPr lang="en-US" dirty="0"/>
          </a:p>
        </p:txBody>
      </p:sp>
      <p:sp>
        <p:nvSpPr>
          <p:cNvPr id="9" name="Slide Number Placeholder 5"/>
          <p:cNvSpPr>
            <a:spLocks noGrp="1"/>
          </p:cNvSpPr>
          <p:nvPr>
            <p:ph type="sldNum" sz="quarter" idx="4"/>
          </p:nvPr>
        </p:nvSpPr>
        <p:spPr>
          <a:xfrm>
            <a:off x="8401038" y="6297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chemeClr val="bg1">
                    <a:lumMod val="50000"/>
                  </a:schemeClr>
                </a:solidFill>
              </a:defRPr>
            </a:lvl1pPr>
          </a:lstStyle>
          <a:p>
            <a:fld id="{8A84E125-98CB-4B3E-B3CA-C0798A5FC077}" type="slidenum">
              <a:rPr lang="fr-FR" smtClean="0">
                <a:solidFill>
                  <a:srgbClr val="FFFFFF">
                    <a:lumMod val="50000"/>
                  </a:srgbClr>
                </a:solidFill>
              </a:rPr>
              <a:pPr/>
              <a:t>‹N°›</a:t>
            </a:fld>
            <a:endParaRPr lang="fr-FR" dirty="0">
              <a:solidFill>
                <a:srgbClr val="FFFFFF">
                  <a:lumMod val="50000"/>
                </a:srgbClr>
              </a:solidFill>
            </a:endParaRP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5684" b="6082"/>
          <a:stretch/>
        </p:blipFill>
        <p:spPr>
          <a:xfrm>
            <a:off x="913725" y="6049181"/>
            <a:ext cx="965168" cy="699748"/>
          </a:xfrm>
          <a:prstGeom prst="rect">
            <a:avLst/>
          </a:prstGeom>
        </p:spPr>
      </p:pic>
      <p:pic>
        <p:nvPicPr>
          <p:cNvPr id="11" name="Image 10"/>
          <p:cNvPicPr>
            <a:picLocks noChangeAspect="1"/>
          </p:cNvPicPr>
          <p:nvPr userDrawn="1"/>
        </p:nvPicPr>
        <p:blipFill rotWithShape="1">
          <a:blip r:embed="rId3"/>
          <a:srcRect t="27270"/>
          <a:stretch/>
        </p:blipFill>
        <p:spPr>
          <a:xfrm>
            <a:off x="72377" y="6063752"/>
            <a:ext cx="841348" cy="696858"/>
          </a:xfrm>
          <a:prstGeom prst="rect">
            <a:avLst/>
          </a:prstGeom>
        </p:spPr>
      </p:pic>
    </p:spTree>
    <p:extLst>
      <p:ext uri="{BB962C8B-B14F-4D97-AF65-F5344CB8AC3E}">
        <p14:creationId xmlns:p14="http://schemas.microsoft.com/office/powerpoint/2010/main" val="32598929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age de fin">
    <p:spTree>
      <p:nvGrpSpPr>
        <p:cNvPr id="1" name=""/>
        <p:cNvGrpSpPr/>
        <p:nvPr/>
      </p:nvGrpSpPr>
      <p:grpSpPr>
        <a:xfrm>
          <a:off x="0" y="0"/>
          <a:ext cx="0" cy="0"/>
          <a:chOff x="0" y="0"/>
          <a:chExt cx="0" cy="0"/>
        </a:xfrm>
      </p:grpSpPr>
      <p:sp>
        <p:nvSpPr>
          <p:cNvPr id="11" name="Right Triangle 16"/>
          <p:cNvSpPr/>
          <p:nvPr userDrawn="1"/>
        </p:nvSpPr>
        <p:spPr>
          <a:xfrm>
            <a:off x="18250" y="2647950"/>
            <a:ext cx="3571875" cy="4210050"/>
          </a:xfrm>
          <a:prstGeom prst="rtTriangle">
            <a:avLst/>
          </a:prstGeom>
          <a:solidFill>
            <a:srgbClr val="94F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ight Triangle 17"/>
          <p:cNvSpPr/>
          <p:nvPr userDrawn="1"/>
        </p:nvSpPr>
        <p:spPr>
          <a:xfrm rot="5400000">
            <a:off x="1143000" y="-1142998"/>
            <a:ext cx="6858000" cy="9144000"/>
          </a:xfrm>
          <a:prstGeom prst="rtTriangle">
            <a:avLst/>
          </a:prstGeom>
          <a:solidFill>
            <a:srgbClr val="01908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Footer Placeholder 4"/>
          <p:cNvSpPr>
            <a:spLocks noGrp="1"/>
          </p:cNvSpPr>
          <p:nvPr>
            <p:ph type="ftr" sz="quarter" idx="11"/>
          </p:nvPr>
        </p:nvSpPr>
        <p:spPr>
          <a:xfrm>
            <a:off x="4264513" y="6303919"/>
            <a:ext cx="4724400" cy="274320"/>
          </a:xfrm>
        </p:spPr>
        <p:txBody>
          <a:bodyPr/>
          <a:lstStyle>
            <a:lvl1pPr>
              <a:defRPr>
                <a:solidFill>
                  <a:schemeClr val="bg1"/>
                </a:solidFill>
                <a:latin typeface="Calibri" panose="020F0502020204030204" pitchFamily="34" charset="0"/>
                <a:cs typeface="Calibri" panose="020F0502020204030204" pitchFamily="34" charset="0"/>
              </a:defRPr>
            </a:lvl1pPr>
          </a:lstStyle>
          <a:p>
            <a:r>
              <a:rPr lang="fr-FR" dirty="0" smtClean="0">
                <a:solidFill>
                  <a:srgbClr val="FFFFFF"/>
                </a:solidFill>
              </a:rPr>
              <a:t>Rappel : Objet de la présentation</a:t>
            </a:r>
            <a:endParaRPr lang="fr-FR" dirty="0">
              <a:solidFill>
                <a:srgbClr val="FFFFFF"/>
              </a:solidFill>
            </a:endParaRPr>
          </a:p>
        </p:txBody>
      </p:sp>
      <p:sp>
        <p:nvSpPr>
          <p:cNvPr id="3" name="ZoneTexte 2"/>
          <p:cNvSpPr txBox="1"/>
          <p:nvPr userDrawn="1"/>
        </p:nvSpPr>
        <p:spPr>
          <a:xfrm>
            <a:off x="963965" y="1128155"/>
            <a:ext cx="3300548" cy="1077218"/>
          </a:xfrm>
          <a:prstGeom prst="rect">
            <a:avLst/>
          </a:prstGeom>
          <a:noFill/>
        </p:spPr>
        <p:txBody>
          <a:bodyPr wrap="square" rtlCol="0">
            <a:spAutoFit/>
          </a:bodyPr>
          <a:lstStyle/>
          <a:p>
            <a:pPr algn="ctr"/>
            <a:r>
              <a:rPr lang="fr-FR" sz="3200" b="1" cap="all" dirty="0" smtClean="0">
                <a:solidFill>
                  <a:srgbClr val="FFFFFF"/>
                </a:solidFill>
                <a:latin typeface="Calibri" panose="020F0502020204030204" pitchFamily="34" charset="0"/>
                <a:cs typeface="Calibri" panose="020F0502020204030204" pitchFamily="34" charset="0"/>
              </a:rPr>
              <a:t>Merci de votre attention</a:t>
            </a:r>
            <a:endParaRPr lang="fr-FR" sz="3200" b="1" cap="all" dirty="0">
              <a:solidFill>
                <a:srgbClr val="FFFFFF"/>
              </a:solidFill>
              <a:latin typeface="Calibri" panose="020F0502020204030204" pitchFamily="34" charset="0"/>
              <a:cs typeface="Calibri" panose="020F0502020204030204" pitchFamily="34" charset="0"/>
            </a:endParaRPr>
          </a:p>
        </p:txBody>
      </p:sp>
      <p:sp>
        <p:nvSpPr>
          <p:cNvPr id="10" name="Rectangle 9"/>
          <p:cNvSpPr/>
          <p:nvPr userDrawn="1"/>
        </p:nvSpPr>
        <p:spPr>
          <a:xfrm rot="19380387">
            <a:off x="4673796" y="1758730"/>
            <a:ext cx="4972594"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627F8F"/>
                </a:solidFill>
              </a:rPr>
              <a:t>CENTRE HOSPITALIER DE VERSAILLES</a:t>
            </a:r>
            <a:endParaRPr lang="fr-FR" dirty="0">
              <a:solidFill>
                <a:srgbClr val="627F8F"/>
              </a:solidFill>
            </a:endParaRPr>
          </a:p>
        </p:txBody>
      </p:sp>
      <p:pic>
        <p:nvPicPr>
          <p:cNvPr id="15" name="Imag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5684" b="6082"/>
          <a:stretch/>
        </p:blipFill>
        <p:spPr>
          <a:xfrm>
            <a:off x="6612166" y="4296392"/>
            <a:ext cx="1291066" cy="936024"/>
          </a:xfrm>
          <a:prstGeom prst="rect">
            <a:avLst/>
          </a:prstGeom>
        </p:spPr>
      </p:pic>
      <p:pic>
        <p:nvPicPr>
          <p:cNvPr id="16" name="Image 15"/>
          <p:cNvPicPr>
            <a:picLocks noChangeAspect="1"/>
          </p:cNvPicPr>
          <p:nvPr userDrawn="1"/>
        </p:nvPicPr>
        <p:blipFill rotWithShape="1">
          <a:blip r:embed="rId3"/>
          <a:srcRect t="27270"/>
          <a:stretch/>
        </p:blipFill>
        <p:spPr>
          <a:xfrm>
            <a:off x="5528306" y="4295980"/>
            <a:ext cx="1125438" cy="932160"/>
          </a:xfrm>
          <a:prstGeom prst="rect">
            <a:avLst/>
          </a:prstGeom>
        </p:spPr>
      </p:pic>
    </p:spTree>
    <p:extLst>
      <p:ext uri="{BB962C8B-B14F-4D97-AF65-F5344CB8AC3E}">
        <p14:creationId xmlns:p14="http://schemas.microsoft.com/office/powerpoint/2010/main" val="10585996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19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6"/>
          <p:cNvSpPr>
            <a:spLocks noGrp="1" noChangeArrowheads="1"/>
          </p:cNvSpPr>
          <p:nvPr>
            <p:ph type="sldNum" sz="quarter" idx="11"/>
          </p:nvPr>
        </p:nvSpPr>
        <p:spPr>
          <a:ln/>
        </p:spPr>
        <p:txBody>
          <a:bodyPr/>
          <a:lstStyle>
            <a:lvl1pPr>
              <a:defRPr/>
            </a:lvl1pPr>
          </a:lstStyle>
          <a:p>
            <a:pPr>
              <a:defRPr/>
            </a:pPr>
            <a:fld id="{9D557112-8808-45F4-9602-720E77D42A03}" type="slidenum">
              <a:rPr lang="fr-FR"/>
              <a:pPr>
                <a:defRPr/>
              </a:pPr>
              <a:t>‹N°›</a:t>
            </a:fld>
            <a:endParaRPr lang="fr-FR"/>
          </a:p>
        </p:txBody>
      </p:sp>
    </p:spTree>
    <p:extLst>
      <p:ext uri="{BB962C8B-B14F-4D97-AF65-F5344CB8AC3E}">
        <p14:creationId xmlns:p14="http://schemas.microsoft.com/office/powerpoint/2010/main" val="226968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D3C6AD0B-90C8-4DC7-8EF2-AF2AC58C141C}" type="slidenum">
              <a:rPr lang="fr-FR"/>
              <a:pPr>
                <a:defRPr/>
              </a:pPr>
              <a:t>‹N°›</a:t>
            </a:fld>
            <a:endParaRPr lang="fr-FR"/>
          </a:p>
        </p:txBody>
      </p:sp>
    </p:spTree>
    <p:extLst>
      <p:ext uri="{BB962C8B-B14F-4D97-AF65-F5344CB8AC3E}">
        <p14:creationId xmlns:p14="http://schemas.microsoft.com/office/powerpoint/2010/main" val="369197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28EAD7DB-6211-4558-A8EA-35643E07D7C2}" type="slidenum">
              <a:rPr lang="fr-FR"/>
              <a:pPr>
                <a:defRPr/>
              </a:pPr>
              <a:t>‹N°›</a:t>
            </a:fld>
            <a:endParaRPr lang="fr-FR"/>
          </a:p>
        </p:txBody>
      </p:sp>
    </p:spTree>
    <p:extLst>
      <p:ext uri="{BB962C8B-B14F-4D97-AF65-F5344CB8AC3E}">
        <p14:creationId xmlns:p14="http://schemas.microsoft.com/office/powerpoint/2010/main" val="94573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8C2E0415-0317-4153-8674-930A165CDCF3}" type="slidenum">
              <a:rPr lang="fr-FR"/>
              <a:pPr>
                <a:defRPr/>
              </a:pPr>
              <a:t>‹N°›</a:t>
            </a:fld>
            <a:endParaRPr lang="fr-FR"/>
          </a:p>
        </p:txBody>
      </p:sp>
    </p:spTree>
    <p:extLst>
      <p:ext uri="{BB962C8B-B14F-4D97-AF65-F5344CB8AC3E}">
        <p14:creationId xmlns:p14="http://schemas.microsoft.com/office/powerpoint/2010/main" val="83157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5EDB5F58-0F1A-4BC8-870B-14E9D101D1C0}" type="slidenum">
              <a:rPr lang="fr-FR"/>
              <a:pPr>
                <a:defRPr/>
              </a:pPr>
              <a:t>‹N°›</a:t>
            </a:fld>
            <a:endParaRPr lang="fr-FR"/>
          </a:p>
        </p:txBody>
      </p:sp>
    </p:spTree>
    <p:extLst>
      <p:ext uri="{BB962C8B-B14F-4D97-AF65-F5344CB8AC3E}">
        <p14:creationId xmlns:p14="http://schemas.microsoft.com/office/powerpoint/2010/main" val="68128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8.png"/><Relationship Id="rId4" Type="http://schemas.openxmlformats.org/officeDocument/2006/relationships/slideLayout" Target="../slideLayouts/slideLayout41.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50825" y="889000"/>
            <a:ext cx="82296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2051" name="Rectangle 3"/>
          <p:cNvSpPr>
            <a:spLocks noGrp="1" noChangeArrowheads="1"/>
          </p:cNvSpPr>
          <p:nvPr>
            <p:ph type="body" idx="1"/>
          </p:nvPr>
        </p:nvSpPr>
        <p:spPr bwMode="auto">
          <a:xfrm>
            <a:off x="684213" y="1628775"/>
            <a:ext cx="82296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 Troisième niveau</a:t>
            </a:r>
          </a:p>
          <a:p>
            <a:pPr lvl="3"/>
            <a:r>
              <a:rPr lang="fr-FR" smtClean="0"/>
              <a:t>Quatrième niveau</a:t>
            </a:r>
          </a:p>
          <a:p>
            <a:pPr lvl="4"/>
            <a:r>
              <a:rPr lang="fr-FR" smtClean="0"/>
              <a:t>Cinquième niveau</a:t>
            </a:r>
          </a:p>
        </p:txBody>
      </p:sp>
      <p:sp>
        <p:nvSpPr>
          <p:cNvPr id="2" name="Rectangle 4"/>
          <p:cNvSpPr>
            <a:spLocks noGrp="1" noChangeArrowheads="1"/>
          </p:cNvSpPr>
          <p:nvPr>
            <p:ph type="dt" sz="half" idx="2"/>
          </p:nvPr>
        </p:nvSpPr>
        <p:spPr bwMode="auto">
          <a:xfrm>
            <a:off x="107950" y="6554788"/>
            <a:ext cx="2133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rgbClr val="FFFFFF"/>
                </a:solidFill>
                <a:latin typeface="+mn-lt"/>
                <a:cs typeface="+mn-cs"/>
              </a:defRPr>
            </a:lvl1pPr>
          </a:lstStyle>
          <a:p>
            <a:pPr fontAlgn="base">
              <a:spcBef>
                <a:spcPct val="0"/>
              </a:spcBef>
              <a:spcAft>
                <a:spcPct val="0"/>
              </a:spcAft>
              <a:defRPr/>
            </a:pPr>
            <a:endParaRPr lang="fr-FR"/>
          </a:p>
        </p:txBody>
      </p:sp>
      <p:sp>
        <p:nvSpPr>
          <p:cNvPr id="1030" name="Rectangle 6"/>
          <p:cNvSpPr>
            <a:spLocks noGrp="1" noChangeArrowheads="1"/>
          </p:cNvSpPr>
          <p:nvPr>
            <p:ph type="sldNum" sz="quarter" idx="4"/>
          </p:nvPr>
        </p:nvSpPr>
        <p:spPr bwMode="auto">
          <a:xfrm>
            <a:off x="6902450" y="656431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rgbClr val="FFFFFF"/>
                </a:solidFill>
                <a:latin typeface="+mn-lt"/>
                <a:cs typeface="+mn-cs"/>
              </a:defRPr>
            </a:lvl1pPr>
          </a:lstStyle>
          <a:p>
            <a:pPr fontAlgn="base">
              <a:spcBef>
                <a:spcPct val="0"/>
              </a:spcBef>
              <a:spcAft>
                <a:spcPct val="0"/>
              </a:spcAft>
              <a:defRPr/>
            </a:pPr>
            <a:fld id="{E1B637D2-8850-4AC8-9CD2-3A6414DBEC1D}" type="slidenum">
              <a:rPr lang="fr-FR"/>
              <a:pPr fontAlgn="base">
                <a:spcBef>
                  <a:spcPct val="0"/>
                </a:spcBef>
                <a:spcAft>
                  <a:spcPct val="0"/>
                </a:spcAft>
                <a:defRPr/>
              </a:pPr>
              <a:t>‹N°›</a:t>
            </a:fld>
            <a:endParaRPr lang="fr-FR"/>
          </a:p>
        </p:txBody>
      </p:sp>
      <p:sp>
        <p:nvSpPr>
          <p:cNvPr id="2054" name="Line 9"/>
          <p:cNvSpPr>
            <a:spLocks noChangeShapeType="1"/>
          </p:cNvSpPr>
          <p:nvPr/>
        </p:nvSpPr>
        <p:spPr bwMode="auto">
          <a:xfrm>
            <a:off x="323850" y="1379538"/>
            <a:ext cx="882015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mtClean="0">
              <a:solidFill>
                <a:srgbClr val="000000"/>
              </a:solidFill>
            </a:endParaRPr>
          </a:p>
        </p:txBody>
      </p:sp>
      <p:pic>
        <p:nvPicPr>
          <p:cNvPr id="2055" name="Image 2"/>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413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cap="small">
          <a:solidFill>
            <a:srgbClr val="018E90"/>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18E90"/>
          </a:solidFill>
          <a:latin typeface="Calibri" pitchFamily="34" charset="0"/>
          <a:cs typeface="Calibri" pitchFamily="34" charset="0"/>
        </a:defRPr>
      </a:lvl2pPr>
      <a:lvl3pPr algn="l" rtl="0" eaLnBrk="0" fontAlgn="base" hangingPunct="0">
        <a:spcBef>
          <a:spcPct val="0"/>
        </a:spcBef>
        <a:spcAft>
          <a:spcPct val="0"/>
        </a:spcAft>
        <a:defRPr sz="2400" b="1">
          <a:solidFill>
            <a:srgbClr val="018E90"/>
          </a:solidFill>
          <a:latin typeface="Calibri" pitchFamily="34" charset="0"/>
          <a:cs typeface="Calibri" pitchFamily="34" charset="0"/>
        </a:defRPr>
      </a:lvl3pPr>
      <a:lvl4pPr algn="l" rtl="0" eaLnBrk="0" fontAlgn="base" hangingPunct="0">
        <a:spcBef>
          <a:spcPct val="0"/>
        </a:spcBef>
        <a:spcAft>
          <a:spcPct val="0"/>
        </a:spcAft>
        <a:defRPr sz="2400" b="1">
          <a:solidFill>
            <a:srgbClr val="018E90"/>
          </a:solidFill>
          <a:latin typeface="Calibri" pitchFamily="34" charset="0"/>
          <a:cs typeface="Calibri" pitchFamily="34" charset="0"/>
        </a:defRPr>
      </a:lvl4pPr>
      <a:lvl5pPr algn="l" rtl="0" eaLnBrk="0" fontAlgn="base" hangingPunct="0">
        <a:spcBef>
          <a:spcPct val="0"/>
        </a:spcBef>
        <a:spcAft>
          <a:spcPct val="0"/>
        </a:spcAft>
        <a:defRPr sz="2400" b="1">
          <a:solidFill>
            <a:srgbClr val="018E90"/>
          </a:solidFill>
          <a:latin typeface="Calibri" pitchFamily="34" charset="0"/>
          <a:cs typeface="Calibri" pitchFamily="34" charset="0"/>
        </a:defRPr>
      </a:lvl5pPr>
      <a:lvl6pPr marL="457200" algn="l" rtl="0" eaLnBrk="1" fontAlgn="base" hangingPunct="1">
        <a:spcBef>
          <a:spcPct val="0"/>
        </a:spcBef>
        <a:spcAft>
          <a:spcPct val="0"/>
        </a:spcAft>
        <a:defRPr sz="2200" b="1">
          <a:solidFill>
            <a:srgbClr val="000099"/>
          </a:solidFill>
          <a:latin typeface="Arial" charset="0"/>
        </a:defRPr>
      </a:lvl6pPr>
      <a:lvl7pPr marL="914400" algn="l" rtl="0" eaLnBrk="1" fontAlgn="base" hangingPunct="1">
        <a:spcBef>
          <a:spcPct val="0"/>
        </a:spcBef>
        <a:spcAft>
          <a:spcPct val="0"/>
        </a:spcAft>
        <a:defRPr sz="2200" b="1">
          <a:solidFill>
            <a:srgbClr val="000099"/>
          </a:solidFill>
          <a:latin typeface="Arial" charset="0"/>
        </a:defRPr>
      </a:lvl7pPr>
      <a:lvl8pPr marL="1371600" algn="l" rtl="0" eaLnBrk="1" fontAlgn="base" hangingPunct="1">
        <a:spcBef>
          <a:spcPct val="0"/>
        </a:spcBef>
        <a:spcAft>
          <a:spcPct val="0"/>
        </a:spcAft>
        <a:defRPr sz="2200" b="1">
          <a:solidFill>
            <a:srgbClr val="000099"/>
          </a:solidFill>
          <a:latin typeface="Arial" charset="0"/>
        </a:defRPr>
      </a:lvl8pPr>
      <a:lvl9pPr marL="1828800" algn="l" rtl="0" eaLnBrk="1" fontAlgn="base" hangingPunct="1">
        <a:spcBef>
          <a:spcPct val="0"/>
        </a:spcBef>
        <a:spcAft>
          <a:spcPct val="0"/>
        </a:spcAft>
        <a:defRPr sz="2200" b="1">
          <a:solidFill>
            <a:srgbClr val="000099"/>
          </a:solidFill>
          <a:latin typeface="Arial" charset="0"/>
        </a:defRPr>
      </a:lvl9pPr>
    </p:titleStyle>
    <p:bodyStyle>
      <a:lvl1pPr marL="342900" indent="-165100" algn="l" rtl="0" eaLnBrk="0" fontAlgn="base" hangingPunct="0">
        <a:spcBef>
          <a:spcPct val="100000"/>
        </a:spcBef>
        <a:spcAft>
          <a:spcPct val="0"/>
        </a:spcAft>
        <a:buChar char="•"/>
        <a:defRPr sz="1600" b="1">
          <a:solidFill>
            <a:srgbClr val="3366CC"/>
          </a:solidFill>
          <a:latin typeface="+mn-lt"/>
          <a:ea typeface="+mn-ea"/>
          <a:cs typeface="+mn-cs"/>
        </a:defRPr>
      </a:lvl1pPr>
      <a:lvl2pPr marL="895350" indent="-180975" algn="l" rtl="0" eaLnBrk="0" fontAlgn="base" hangingPunct="0">
        <a:spcBef>
          <a:spcPct val="50000"/>
        </a:spcBef>
        <a:spcAft>
          <a:spcPct val="0"/>
        </a:spcAft>
        <a:buChar char="–"/>
        <a:defRPr sz="1400">
          <a:solidFill>
            <a:srgbClr val="3366CC"/>
          </a:solidFill>
          <a:latin typeface="+mn-lt"/>
        </a:defRPr>
      </a:lvl2pPr>
      <a:lvl3pPr marL="1619250" indent="-704850" algn="l" rtl="0" eaLnBrk="0" fontAlgn="base" hangingPunct="0">
        <a:spcBef>
          <a:spcPct val="40000"/>
        </a:spcBef>
        <a:spcAft>
          <a:spcPct val="0"/>
        </a:spcAft>
        <a:buChar char="•"/>
        <a:defRPr sz="1000">
          <a:solidFill>
            <a:srgbClr val="3366CC"/>
          </a:solidFill>
          <a:latin typeface="+mn-lt"/>
        </a:defRPr>
      </a:lvl3pPr>
      <a:lvl4pPr marL="2333625" indent="-180975" algn="l" rtl="0" eaLnBrk="0" fontAlgn="base" hangingPunct="0">
        <a:spcBef>
          <a:spcPct val="20000"/>
        </a:spcBef>
        <a:spcAft>
          <a:spcPct val="0"/>
        </a:spcAft>
        <a:buChar char="–"/>
        <a:defRPr sz="900">
          <a:solidFill>
            <a:srgbClr val="3366CC"/>
          </a:solidFill>
          <a:latin typeface="+mn-lt"/>
        </a:defRPr>
      </a:lvl4pPr>
      <a:lvl5pPr marL="2514600" indent="-685800" algn="l" rtl="0" eaLnBrk="0" fontAlgn="base" hangingPunct="0">
        <a:spcBef>
          <a:spcPct val="120000"/>
        </a:spcBef>
        <a:spcAft>
          <a:spcPct val="0"/>
        </a:spcAft>
        <a:defRPr sz="1600" b="1">
          <a:solidFill>
            <a:srgbClr val="FF0000"/>
          </a:solidFill>
          <a:latin typeface="+mn-lt"/>
        </a:defRPr>
      </a:lvl5pPr>
      <a:lvl6pPr marL="2971800" algn="l" rtl="0" eaLnBrk="1" fontAlgn="base" hangingPunct="1">
        <a:spcBef>
          <a:spcPct val="120000"/>
        </a:spcBef>
        <a:spcAft>
          <a:spcPct val="0"/>
        </a:spcAft>
        <a:defRPr sz="1600" b="1">
          <a:solidFill>
            <a:srgbClr val="FF0000"/>
          </a:solidFill>
          <a:latin typeface="+mn-lt"/>
        </a:defRPr>
      </a:lvl6pPr>
      <a:lvl7pPr marL="3429000" algn="l" rtl="0" eaLnBrk="1" fontAlgn="base" hangingPunct="1">
        <a:spcBef>
          <a:spcPct val="120000"/>
        </a:spcBef>
        <a:spcAft>
          <a:spcPct val="0"/>
        </a:spcAft>
        <a:defRPr sz="1600" b="1">
          <a:solidFill>
            <a:srgbClr val="FF0000"/>
          </a:solidFill>
          <a:latin typeface="+mn-lt"/>
        </a:defRPr>
      </a:lvl7pPr>
      <a:lvl8pPr marL="3886200" algn="l" rtl="0" eaLnBrk="1" fontAlgn="base" hangingPunct="1">
        <a:spcBef>
          <a:spcPct val="120000"/>
        </a:spcBef>
        <a:spcAft>
          <a:spcPct val="0"/>
        </a:spcAft>
        <a:defRPr sz="1600" b="1">
          <a:solidFill>
            <a:srgbClr val="FF0000"/>
          </a:solidFill>
          <a:latin typeface="+mn-lt"/>
        </a:defRPr>
      </a:lvl8pPr>
      <a:lvl9pPr marL="4343400" algn="l" rtl="0" eaLnBrk="1" fontAlgn="base" hangingPunct="1">
        <a:spcBef>
          <a:spcPct val="120000"/>
        </a:spcBef>
        <a:spcAft>
          <a:spcPct val="0"/>
        </a:spcAft>
        <a:defRPr sz="1600" b="1">
          <a:solidFill>
            <a:srgbClr val="FF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21723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p:timing>
    <p:tnLst>
      <p:par>
        <p:cTn id="1" dur="indefinite" restart="never" nodeType="tmRoot"/>
      </p:par>
    </p:tnLst>
  </p:timing>
  <p:txStyles>
    <p:titleStyle>
      <a:lvl1pPr algn="l" rtl="0" eaLnBrk="0" fontAlgn="base" hangingPunct="0">
        <a:spcBef>
          <a:spcPct val="0"/>
        </a:spcBef>
        <a:spcAft>
          <a:spcPct val="0"/>
        </a:spcAft>
        <a:defRPr>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a:solidFill>
            <a:schemeClr val="tx2"/>
          </a:solidFill>
          <a:latin typeface="Arial" charset="0"/>
          <a:ea typeface="ＭＳ Ｐゴシック" charset="0"/>
          <a:cs typeface="ＭＳ Ｐゴシック" charset="0"/>
        </a:defRPr>
      </a:lvl5pPr>
      <a:lvl6pPr marL="342900" algn="l" rtl="0" fontAlgn="base">
        <a:spcBef>
          <a:spcPct val="0"/>
        </a:spcBef>
        <a:spcAft>
          <a:spcPct val="0"/>
        </a:spcAft>
        <a:defRPr sz="1800">
          <a:solidFill>
            <a:schemeClr val="tx2"/>
          </a:solidFill>
          <a:latin typeface="Arial" charset="0"/>
        </a:defRPr>
      </a:lvl6pPr>
      <a:lvl7pPr marL="685800" algn="l" rtl="0" fontAlgn="base">
        <a:spcBef>
          <a:spcPct val="0"/>
        </a:spcBef>
        <a:spcAft>
          <a:spcPct val="0"/>
        </a:spcAft>
        <a:defRPr sz="1800">
          <a:solidFill>
            <a:schemeClr val="tx2"/>
          </a:solidFill>
          <a:latin typeface="Arial" charset="0"/>
        </a:defRPr>
      </a:lvl7pPr>
      <a:lvl8pPr marL="1028700" algn="l" rtl="0" fontAlgn="base">
        <a:spcBef>
          <a:spcPct val="0"/>
        </a:spcBef>
        <a:spcAft>
          <a:spcPct val="0"/>
        </a:spcAft>
        <a:defRPr sz="1800">
          <a:solidFill>
            <a:schemeClr val="tx2"/>
          </a:solidFill>
          <a:latin typeface="Arial" charset="0"/>
        </a:defRPr>
      </a:lvl8pPr>
      <a:lvl9pPr marL="1371600" algn="l" rtl="0" fontAlgn="base">
        <a:spcBef>
          <a:spcPct val="0"/>
        </a:spcBef>
        <a:spcAft>
          <a:spcPct val="0"/>
        </a:spcAft>
        <a:defRPr sz="1800">
          <a:solidFill>
            <a:schemeClr val="tx2"/>
          </a:solidFill>
          <a:latin typeface="Arial" charset="0"/>
        </a:defRPr>
      </a:lvl9pPr>
    </p:titleStyle>
    <p:bodyStyle>
      <a:lvl1pPr marL="257175" indent="-257175" algn="l" rtl="0" eaLnBrk="0" fontAlgn="base" hangingPunct="0">
        <a:spcBef>
          <a:spcPct val="20000"/>
        </a:spcBef>
        <a:spcAft>
          <a:spcPct val="0"/>
        </a:spcAft>
        <a:buClr>
          <a:srgbClr val="FF0066"/>
        </a:buClr>
        <a:buChar char="•"/>
        <a:defRPr sz="15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lr>
          <a:srgbClr val="FF0066"/>
        </a:buClr>
        <a:buChar char="–"/>
        <a:defRPr>
          <a:solidFill>
            <a:schemeClr val="tx1"/>
          </a:solidFill>
          <a:latin typeface="+mn-lt"/>
          <a:ea typeface="ＭＳ Ｐゴシック" charset="0"/>
        </a:defRPr>
      </a:lvl2pPr>
      <a:lvl3pPr marL="857250" indent="-171450" algn="l" rtl="0" eaLnBrk="0" fontAlgn="base" hangingPunct="0">
        <a:spcBef>
          <a:spcPct val="20000"/>
        </a:spcBef>
        <a:spcAft>
          <a:spcPct val="0"/>
        </a:spcAft>
        <a:buClr>
          <a:srgbClr val="FF0066"/>
        </a:buClr>
        <a:buChar char="•"/>
        <a:defRPr sz="1200">
          <a:solidFill>
            <a:schemeClr val="tx1"/>
          </a:solidFill>
          <a:latin typeface="+mn-lt"/>
          <a:ea typeface="ＭＳ Ｐゴシック" charset="0"/>
        </a:defRPr>
      </a:lvl3pPr>
      <a:lvl4pPr marL="1200150" indent="-171450" algn="l" rtl="0" eaLnBrk="0" fontAlgn="base" hangingPunct="0">
        <a:spcBef>
          <a:spcPct val="20000"/>
        </a:spcBef>
        <a:spcAft>
          <a:spcPct val="0"/>
        </a:spcAft>
        <a:buClr>
          <a:srgbClr val="FF0066"/>
        </a:buClr>
        <a:buChar char="–"/>
        <a:defRPr sz="1000">
          <a:solidFill>
            <a:schemeClr val="tx1"/>
          </a:solidFill>
          <a:latin typeface="+mn-lt"/>
          <a:ea typeface="ＭＳ Ｐゴシック" charset="0"/>
        </a:defRPr>
      </a:lvl4pPr>
      <a:lvl5pPr marL="1543050" indent="-171450" algn="l" rtl="0" eaLnBrk="0" fontAlgn="base" hangingPunct="0">
        <a:spcBef>
          <a:spcPct val="20000"/>
        </a:spcBef>
        <a:spcAft>
          <a:spcPct val="0"/>
        </a:spcAft>
        <a:buClr>
          <a:srgbClr val="FF0066"/>
        </a:buClr>
        <a:buChar char="»"/>
        <a:defRPr sz="1000">
          <a:solidFill>
            <a:schemeClr val="tx1"/>
          </a:solidFill>
          <a:latin typeface="+mn-lt"/>
          <a:ea typeface="ＭＳ Ｐゴシック" charset="0"/>
        </a:defRPr>
      </a:lvl5pPr>
      <a:lvl6pPr marL="1885950" indent="-171450" algn="l" rtl="0" fontAlgn="base">
        <a:spcBef>
          <a:spcPct val="20000"/>
        </a:spcBef>
        <a:spcAft>
          <a:spcPct val="0"/>
        </a:spcAft>
        <a:buClr>
          <a:srgbClr val="FF0066"/>
        </a:buClr>
        <a:buChar char="»"/>
        <a:defRPr sz="1050">
          <a:solidFill>
            <a:schemeClr val="tx1"/>
          </a:solidFill>
          <a:latin typeface="+mn-lt"/>
        </a:defRPr>
      </a:lvl6pPr>
      <a:lvl7pPr marL="2228850" indent="-171450" algn="l" rtl="0" fontAlgn="base">
        <a:spcBef>
          <a:spcPct val="20000"/>
        </a:spcBef>
        <a:spcAft>
          <a:spcPct val="0"/>
        </a:spcAft>
        <a:buClr>
          <a:srgbClr val="FF0066"/>
        </a:buClr>
        <a:buChar char="»"/>
        <a:defRPr sz="1050">
          <a:solidFill>
            <a:schemeClr val="tx1"/>
          </a:solidFill>
          <a:latin typeface="+mn-lt"/>
        </a:defRPr>
      </a:lvl7pPr>
      <a:lvl8pPr marL="2571750" indent="-171450" algn="l" rtl="0" fontAlgn="base">
        <a:spcBef>
          <a:spcPct val="20000"/>
        </a:spcBef>
        <a:spcAft>
          <a:spcPct val="0"/>
        </a:spcAft>
        <a:buClr>
          <a:srgbClr val="FF0066"/>
        </a:buClr>
        <a:buChar char="»"/>
        <a:defRPr sz="1050">
          <a:solidFill>
            <a:schemeClr val="tx1"/>
          </a:solidFill>
          <a:latin typeface="+mn-lt"/>
        </a:defRPr>
      </a:lvl8pPr>
      <a:lvl9pPr marL="2914650" indent="-171450" algn="l" rtl="0" fontAlgn="base">
        <a:spcBef>
          <a:spcPct val="20000"/>
        </a:spcBef>
        <a:spcAft>
          <a:spcPct val="0"/>
        </a:spcAft>
        <a:buClr>
          <a:srgbClr val="FF0066"/>
        </a:buClr>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5C40D-C71B-48DB-8380-1AA2E31C1033}" type="datetimeFigureOut">
              <a:rPr lang="fr-FR" smtClean="0">
                <a:solidFill>
                  <a:prstClr val="black">
                    <a:tint val="75000"/>
                  </a:prstClr>
                </a:solidFill>
              </a:rPr>
              <a:pPr/>
              <a:t>21/03/2022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39CD1-7D79-40F0-8C55-AE4B78E5477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1627180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7"/>
          <p:cNvSpPr/>
          <p:nvPr userDrawn="1"/>
        </p:nvSpPr>
        <p:spPr>
          <a:xfrm>
            <a:off x="-2380" y="6235442"/>
            <a:ext cx="9144000" cy="648000"/>
          </a:xfrm>
          <a:prstGeom prst="rect">
            <a:avLst/>
          </a:prstGeom>
          <a:solidFill>
            <a:srgbClr val="01908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dirty="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Char char="•"/>
            </a:pPr>
            <a:r>
              <a:rPr lang="fr-FR" dirty="0"/>
              <a:t>Modifiez les styles du texte du masque</a:t>
            </a:r>
          </a:p>
          <a:p>
            <a:pPr marL="630936" lvl="3" indent="-173736" algn="l" defTabSz="914400" rtl="0" eaLnBrk="1" latinLnBrk="0" hangingPunct="1">
              <a:spcBef>
                <a:spcPts val="300"/>
              </a:spcBef>
              <a:buClr>
                <a:srgbClr val="94F2D7"/>
              </a:buClr>
              <a:buFont typeface="Calibri" panose="020F0502020204030204" pitchFamily="34" charset="0"/>
              <a:buChar char="₋"/>
            </a:pPr>
            <a:r>
              <a:rPr lang="fr-FR" dirty="0" smtClean="0"/>
              <a:t>Deuxième niveau</a:t>
            </a:r>
          </a:p>
          <a:p>
            <a:pPr marL="1097280" lvl="5" indent="-164592" algn="l" defTabSz="914400" rtl="0" eaLnBrk="1" latinLnBrk="0" hangingPunct="1">
              <a:spcBef>
                <a:spcPts val="300"/>
              </a:spcBef>
              <a:buClr>
                <a:srgbClr val="D3BF98"/>
              </a:buClr>
              <a:buFont typeface="Arial" panose="020B0604020202020204" pitchFamily="34" charset="0"/>
              <a:buChar char="•"/>
            </a:pPr>
            <a:r>
              <a:rPr lang="fr-FR" dirty="0" smtClean="0"/>
              <a:t>Troisième niveau</a:t>
            </a:r>
            <a:endParaRPr lang="fr-FR" dirty="0"/>
          </a:p>
        </p:txBody>
      </p:sp>
      <p:sp>
        <p:nvSpPr>
          <p:cNvPr id="6" name="Slide Number Placeholder 5"/>
          <p:cNvSpPr>
            <a:spLocks noGrp="1"/>
          </p:cNvSpPr>
          <p:nvPr>
            <p:ph type="sldNum" sz="quarter" idx="4"/>
          </p:nvPr>
        </p:nvSpPr>
        <p:spPr>
          <a:xfrm>
            <a:off x="8401038" y="6297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chemeClr val="bg1">
                    <a:lumMod val="50000"/>
                  </a:schemeClr>
                </a:solidFill>
              </a:defRPr>
            </a:lvl1pPr>
          </a:lstStyle>
          <a:p>
            <a:fld id="{8A84E125-98CB-4B3E-B3CA-C0798A5FC077}" type="slidenum">
              <a:rPr lang="fr-FR" smtClean="0">
                <a:solidFill>
                  <a:srgbClr val="FFFFFF">
                    <a:lumMod val="50000"/>
                  </a:srgbClr>
                </a:solidFill>
              </a:rPr>
              <a:pPr/>
              <a:t>‹N°›</a:t>
            </a:fld>
            <a:endParaRPr lang="fr-FR" dirty="0">
              <a:solidFill>
                <a:srgbClr val="FFFFFF">
                  <a:lumMod val="50000"/>
                </a:srgbClr>
              </a:solidFill>
            </a:endParaRPr>
          </a:p>
        </p:txBody>
      </p:sp>
      <p:cxnSp>
        <p:nvCxnSpPr>
          <p:cNvPr id="10" name="Connecteur droit 9"/>
          <p:cNvCxnSpPr/>
          <p:nvPr userDrawn="1"/>
        </p:nvCxnSpPr>
        <p:spPr>
          <a:xfrm>
            <a:off x="251520" y="1052736"/>
            <a:ext cx="8424936" cy="0"/>
          </a:xfrm>
          <a:prstGeom prst="line">
            <a:avLst/>
          </a:prstGeom>
          <a:ln w="19050">
            <a:solidFill>
              <a:srgbClr val="627F8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3517514" y="6486290"/>
            <a:ext cx="4724400" cy="274320"/>
          </a:xfrm>
          <a:prstGeom prst="rect">
            <a:avLst/>
          </a:prstGeom>
        </p:spPr>
        <p:txBody>
          <a:bodyPr vert="horz" lIns="91440" tIns="45720" rIns="91440" bIns="45720" rtlCol="0" anchor="ctr"/>
          <a:lstStyle>
            <a:lvl1pPr algn="r">
              <a:defRPr sz="1000" cap="all" spc="200" baseline="0">
                <a:solidFill>
                  <a:schemeClr val="bg1">
                    <a:lumMod val="50000"/>
                  </a:schemeClr>
                </a:solidFill>
              </a:defRPr>
            </a:lvl1pPr>
          </a:lstStyle>
          <a:p>
            <a:r>
              <a:rPr lang="fr-FR" dirty="0" smtClean="0">
                <a:solidFill>
                  <a:srgbClr val="FFFFFF">
                    <a:lumMod val="50000"/>
                  </a:srgbClr>
                </a:solidFill>
              </a:rPr>
              <a:t>Rappel : Objet de la présentation</a:t>
            </a:r>
            <a:endParaRPr lang="fr-FR" dirty="0">
              <a:solidFill>
                <a:srgbClr val="FFFFFF">
                  <a:lumMod val="50000"/>
                </a:srgbClr>
              </a:solidFill>
            </a:endParaRPr>
          </a:p>
        </p:txBody>
      </p:sp>
      <p:pic>
        <p:nvPicPr>
          <p:cNvPr id="12" name="Image 11"/>
          <p:cNvPicPr>
            <a:picLocks noChangeAspect="1"/>
          </p:cNvPicPr>
          <p:nvPr userDrawn="1"/>
        </p:nvPicPr>
        <p:blipFill rotWithShape="1">
          <a:blip r:embed="rId9" cstate="print">
            <a:extLst>
              <a:ext uri="{28A0092B-C50C-407E-A947-70E740481C1C}">
                <a14:useLocalDpi xmlns:a14="http://schemas.microsoft.com/office/drawing/2010/main" val="0"/>
              </a:ext>
            </a:extLst>
          </a:blip>
          <a:srcRect t="5684" b="6082"/>
          <a:stretch/>
        </p:blipFill>
        <p:spPr>
          <a:xfrm>
            <a:off x="841348" y="214652"/>
            <a:ext cx="965168" cy="699748"/>
          </a:xfrm>
          <a:prstGeom prst="rect">
            <a:avLst/>
          </a:prstGeom>
        </p:spPr>
      </p:pic>
      <p:pic>
        <p:nvPicPr>
          <p:cNvPr id="13" name="Image 12"/>
          <p:cNvPicPr>
            <a:picLocks noChangeAspect="1"/>
          </p:cNvPicPr>
          <p:nvPr userDrawn="1"/>
        </p:nvPicPr>
        <p:blipFill rotWithShape="1">
          <a:blip r:embed="rId10"/>
          <a:srcRect t="27270"/>
          <a:stretch/>
        </p:blipFill>
        <p:spPr>
          <a:xfrm>
            <a:off x="0" y="229223"/>
            <a:ext cx="841348" cy="696858"/>
          </a:xfrm>
          <a:prstGeom prst="rect">
            <a:avLst/>
          </a:prstGeom>
        </p:spPr>
      </p:pic>
    </p:spTree>
    <p:extLst>
      <p:ext uri="{BB962C8B-B14F-4D97-AF65-F5344CB8AC3E}">
        <p14:creationId xmlns:p14="http://schemas.microsoft.com/office/powerpoint/2010/main" val="392569696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Lst>
  <p:timing>
    <p:tnLst>
      <p:par>
        <p:cTn id="1" dur="indefinite" restart="never" nodeType="tmRoot"/>
      </p:par>
    </p:tnLst>
  </p:timing>
  <p:hf hdr="0" dt="0"/>
  <p:txStyles>
    <p:titleStyle>
      <a:lvl1pPr algn="r" defTabSz="914400" rtl="0" eaLnBrk="1" latinLnBrk="0" hangingPunct="1">
        <a:spcBef>
          <a:spcPct val="0"/>
        </a:spcBef>
        <a:buNone/>
        <a:defRPr lang="en-US" sz="3200" kern="1200" cap="none" baseline="0" dirty="0">
          <a:solidFill>
            <a:srgbClr val="627F8F"/>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ts val="800"/>
        </a:spcBef>
        <a:buFont typeface="Arial" pitchFamily="34" charset="0"/>
        <a:buNone/>
        <a:defRPr lang="fr-FR" sz="2800" b="0" kern="1200" dirty="0">
          <a:solidFill>
            <a:srgbClr val="627F8F"/>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ts val="300"/>
        </a:spcBef>
        <a:buClr>
          <a:srgbClr val="94F2D7"/>
        </a:buClr>
        <a:buFont typeface="Wingdings" pitchFamily="2" charset="2"/>
        <a:buChar char="§"/>
        <a:defRPr sz="1800" kern="1200">
          <a:solidFill>
            <a:schemeClr val="bg1">
              <a:lumMod val="50000"/>
            </a:schemeClr>
          </a:solidFill>
          <a:latin typeface="Calibri" panose="020F0502020204030204" pitchFamily="34" charset="0"/>
          <a:ea typeface="+mn-ea"/>
          <a:cs typeface="Calibri" panose="020F0502020204030204" pitchFamily="34" charset="0"/>
        </a:defRPr>
      </a:lvl2pPr>
      <a:lvl3pPr marL="1218438" indent="-285750" algn="l" defTabSz="914400" rtl="0" eaLnBrk="1" latinLnBrk="0" hangingPunct="1">
        <a:spcBef>
          <a:spcPts val="300"/>
        </a:spcBef>
        <a:buClr>
          <a:srgbClr val="94F2D7"/>
        </a:buClr>
        <a:buFont typeface="Wingdings" pitchFamily="2" charset="2"/>
        <a:buChar char="§"/>
        <a:defRPr sz="1800" kern="1200">
          <a:solidFill>
            <a:schemeClr val="bg1">
              <a:lumMod val="50000"/>
            </a:schemeClr>
          </a:solidFill>
          <a:latin typeface="Calibri" panose="020F0502020204030204" pitchFamily="34" charset="0"/>
          <a:ea typeface="+mn-ea"/>
          <a:cs typeface="Calibri" panose="020F0502020204030204" pitchFamily="34" charset="0"/>
        </a:defRPr>
      </a:lvl3pPr>
      <a:lvl4pPr marL="466344" indent="0" algn="l" defTabSz="914400" rtl="0" eaLnBrk="1" latinLnBrk="0" hangingPunct="1">
        <a:spcBef>
          <a:spcPts val="300"/>
        </a:spcBef>
        <a:buClr>
          <a:srgbClr val="8CC2B8"/>
        </a:buClr>
        <a:buFont typeface="Wingdings" pitchFamily="2" charset="2"/>
        <a:buNone/>
        <a:defRPr lang="fr-FR" sz="2800" kern="1200" dirty="0">
          <a:solidFill>
            <a:srgbClr val="8CC2B8"/>
          </a:solidFill>
          <a:latin typeface="Calibri" panose="020F0502020204030204" pitchFamily="34" charset="0"/>
          <a:ea typeface="+mn-ea"/>
          <a:cs typeface="Calibri" panose="020F0502020204030204" pitchFamily="34" charset="0"/>
        </a:defRPr>
      </a:lvl4pPr>
      <a:lvl5pPr marL="685800" indent="0" algn="l" defTabSz="914400" rtl="0" eaLnBrk="1" latinLnBrk="0" hangingPunct="1">
        <a:spcBef>
          <a:spcPts val="300"/>
        </a:spcBef>
        <a:buClr>
          <a:srgbClr val="94F2D7"/>
        </a:buClr>
        <a:buFont typeface="Wingdings" pitchFamily="2" charset="2"/>
        <a:buNone/>
        <a:defRPr sz="1800" kern="1200">
          <a:solidFill>
            <a:schemeClr val="bg1">
              <a:lumMod val="50000"/>
            </a:schemeClr>
          </a:solidFill>
          <a:latin typeface="Calibri" panose="020F0502020204030204" pitchFamily="34" charset="0"/>
          <a:ea typeface="+mn-ea"/>
          <a:cs typeface="Calibri" panose="020F0502020204030204" pitchFamily="34" charset="0"/>
        </a:defRPr>
      </a:lvl5pPr>
      <a:lvl6pPr marL="1097280" indent="-173736" algn="l" defTabSz="914400" rtl="0" eaLnBrk="1" latinLnBrk="0" hangingPunct="1">
        <a:spcBef>
          <a:spcPts val="300"/>
        </a:spcBef>
        <a:buClr>
          <a:schemeClr val="accent2"/>
        </a:buClr>
        <a:buFont typeface="Wingdings" pitchFamily="2" charset="2"/>
        <a:buChar char="§"/>
        <a:defRPr lang="fr-FR" sz="2400" kern="1200" dirty="0">
          <a:solidFill>
            <a:srgbClr val="969696"/>
          </a:solidFill>
          <a:latin typeface="Calibri" panose="020F0502020204030204" pitchFamily="34" charset="0"/>
          <a:ea typeface="+mn-ea"/>
          <a:cs typeface="Calibri" panose="020F0502020204030204" pitchFamily="34" charset="0"/>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50.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97497" y="4637857"/>
            <a:ext cx="1750864" cy="400110"/>
          </a:xfrm>
          <a:prstGeom prst="rect">
            <a:avLst/>
          </a:prstGeom>
          <a:noFill/>
        </p:spPr>
        <p:txBody>
          <a:bodyPr wrap="none" rtlCol="0">
            <a:spAutoFit/>
          </a:bodyPr>
          <a:lstStyle/>
          <a:p>
            <a:r>
              <a:rPr lang="fr-FR" sz="2000" b="1" dirty="0" smtClean="0">
                <a:solidFill>
                  <a:srgbClr val="002060"/>
                </a:solidFill>
                <a:latin typeface="Calibri" panose="020F0502020204030204" pitchFamily="34" charset="0"/>
              </a:rPr>
              <a:t>Olivier Richard</a:t>
            </a:r>
            <a:endParaRPr lang="fr-FR" sz="2000" b="1" dirty="0">
              <a:solidFill>
                <a:srgbClr val="002060"/>
              </a:solidFill>
              <a:latin typeface="Calibri" panose="020F0502020204030204" pitchFamily="34" charset="0"/>
            </a:endParaRPr>
          </a:p>
        </p:txBody>
      </p:sp>
      <p:sp>
        <p:nvSpPr>
          <p:cNvPr id="3" name="ZoneTexte 2"/>
          <p:cNvSpPr txBox="1"/>
          <p:nvPr/>
        </p:nvSpPr>
        <p:spPr>
          <a:xfrm>
            <a:off x="4935709" y="5086925"/>
            <a:ext cx="2874441" cy="646331"/>
          </a:xfrm>
          <a:prstGeom prst="rect">
            <a:avLst/>
          </a:prstGeom>
          <a:noFill/>
        </p:spPr>
        <p:txBody>
          <a:bodyPr wrap="none" rtlCol="0">
            <a:spAutoFit/>
          </a:bodyPr>
          <a:lstStyle/>
          <a:p>
            <a:pPr algn="ctr"/>
            <a:r>
              <a:rPr lang="fr-FR" dirty="0" smtClean="0">
                <a:solidFill>
                  <a:srgbClr val="002060"/>
                </a:solidFill>
                <a:latin typeface="Calibri" panose="020F0502020204030204" pitchFamily="34" charset="0"/>
              </a:rPr>
              <a:t>SAMU 78 / SAS 78</a:t>
            </a:r>
          </a:p>
          <a:p>
            <a:pPr algn="ctr"/>
            <a:r>
              <a:rPr lang="fr-FR" dirty="0" smtClean="0">
                <a:solidFill>
                  <a:srgbClr val="002060"/>
                </a:solidFill>
                <a:latin typeface="Calibri" panose="020F0502020204030204" pitchFamily="34" charset="0"/>
              </a:rPr>
              <a:t>Pôle Urgence-Soins Critiques</a:t>
            </a:r>
            <a:endParaRPr lang="fr-FR" dirty="0">
              <a:solidFill>
                <a:srgbClr val="002060"/>
              </a:solidFill>
              <a:latin typeface="Calibri" panose="020F0502020204030204" pitchFamily="34" charset="0"/>
            </a:endParaRPr>
          </a:p>
        </p:txBody>
      </p:sp>
      <p:sp>
        <p:nvSpPr>
          <p:cNvPr id="6" name="ZoneTexte 5"/>
          <p:cNvSpPr txBox="1"/>
          <p:nvPr/>
        </p:nvSpPr>
        <p:spPr>
          <a:xfrm>
            <a:off x="5575852" y="3747640"/>
            <a:ext cx="1594154" cy="523220"/>
          </a:xfrm>
          <a:prstGeom prst="rect">
            <a:avLst/>
          </a:prstGeom>
          <a:noFill/>
        </p:spPr>
        <p:txBody>
          <a:bodyPr wrap="none" rtlCol="0">
            <a:spAutoFit/>
          </a:bodyPr>
          <a:lstStyle/>
          <a:p>
            <a:r>
              <a:rPr lang="fr-FR" sz="2800" b="1" dirty="0" smtClean="0">
                <a:solidFill>
                  <a:srgbClr val="002060"/>
                </a:solidFill>
                <a:latin typeface="Calibri" panose="020F0502020204030204" pitchFamily="34" charset="0"/>
              </a:rPr>
              <a:t>LE SAS 78</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8000"/>
                    </a14:imgEffect>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2522957" y="6182324"/>
            <a:ext cx="4098086" cy="63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8310005" y="6596390"/>
            <a:ext cx="883575" cy="261610"/>
          </a:xfrm>
          <a:prstGeom prst="rect">
            <a:avLst/>
          </a:prstGeom>
          <a:noFill/>
        </p:spPr>
        <p:txBody>
          <a:bodyPr wrap="none" rtlCol="0">
            <a:spAutoFit/>
          </a:bodyPr>
          <a:lstStyle/>
          <a:p>
            <a:pPr algn="ctr"/>
            <a:r>
              <a:rPr lang="fr-FR" sz="1100" b="1" dirty="0" smtClean="0">
                <a:solidFill>
                  <a:srgbClr val="002060"/>
                </a:solidFill>
                <a:latin typeface="Calibri" panose="020F0502020204030204" pitchFamily="34" charset="0"/>
              </a:rPr>
              <a:t>21/03/2022</a:t>
            </a:r>
            <a:endParaRPr lang="fr-FR" sz="1100" b="1" dirty="0">
              <a:solidFill>
                <a:srgbClr val="002060"/>
              </a:solidFill>
              <a:latin typeface="Calibri" panose="020F0502020204030204" pitchFamily="34" charset="0"/>
            </a:endParaRPr>
          </a:p>
        </p:txBody>
      </p:sp>
      <p:sp>
        <p:nvSpPr>
          <p:cNvPr id="9" name="ZoneTexte 8"/>
          <p:cNvSpPr txBox="1"/>
          <p:nvPr/>
        </p:nvSpPr>
        <p:spPr>
          <a:xfrm>
            <a:off x="5110597" y="4155287"/>
            <a:ext cx="2524665" cy="369332"/>
          </a:xfrm>
          <a:prstGeom prst="rect">
            <a:avLst/>
          </a:prstGeom>
          <a:noFill/>
        </p:spPr>
        <p:txBody>
          <a:bodyPr wrap="none" rtlCol="0">
            <a:spAutoFit/>
          </a:bodyPr>
          <a:lstStyle/>
          <a:p>
            <a:r>
              <a:rPr lang="fr-FR" dirty="0" smtClean="0">
                <a:latin typeface="Calibri" panose="020F0502020204030204" pitchFamily="34" charset="0"/>
                <a:cs typeface="Calibri" panose="020F0502020204030204" pitchFamily="34" charset="0"/>
              </a:rPr>
              <a:t>Service d’Accès aux Soins</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404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3269"/>
            <a:ext cx="8676456" cy="114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39" r="8527"/>
          <a:stretch/>
        </p:blipFill>
        <p:spPr bwMode="auto">
          <a:xfrm>
            <a:off x="1331640" y="1303034"/>
            <a:ext cx="6480720" cy="487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6365600"/>
            <a:ext cx="514006" cy="48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324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11</a:t>
            </a:fld>
            <a:endParaRPr lang="fr-FR"/>
          </a:p>
        </p:txBody>
      </p:sp>
      <p:pic>
        <p:nvPicPr>
          <p:cNvPr id="5" name="Image 4"/>
          <p:cNvPicPr>
            <a:picLocks noChangeAspect="1"/>
          </p:cNvPicPr>
          <p:nvPr/>
        </p:nvPicPr>
        <p:blipFill>
          <a:blip r:embed="rId2"/>
          <a:stretch>
            <a:fillRect/>
          </a:stretch>
        </p:blipFill>
        <p:spPr>
          <a:xfrm>
            <a:off x="7236296" y="1052736"/>
            <a:ext cx="1622250" cy="1285967"/>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76557"/>
            <a:ext cx="5143497" cy="183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23" y="3007785"/>
            <a:ext cx="8106744" cy="308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83739" y="2924944"/>
            <a:ext cx="7584605" cy="644072"/>
            <a:chOff x="83739" y="2924944"/>
            <a:chExt cx="7584605" cy="644072"/>
          </a:xfrm>
        </p:grpSpPr>
        <p:sp>
          <p:nvSpPr>
            <p:cNvPr id="6" name="Rectangle 5"/>
            <p:cNvSpPr/>
            <p:nvPr/>
          </p:nvSpPr>
          <p:spPr>
            <a:xfrm>
              <a:off x="665196" y="2924944"/>
              <a:ext cx="7003148" cy="644072"/>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droite 2"/>
            <p:cNvSpPr/>
            <p:nvPr/>
          </p:nvSpPr>
          <p:spPr>
            <a:xfrm>
              <a:off x="83739" y="3057670"/>
              <a:ext cx="576064" cy="3786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158" t="12271" r="39398" b="10526"/>
          <a:stretch/>
        </p:blipFill>
        <p:spPr bwMode="auto">
          <a:xfrm>
            <a:off x="7740352" y="2323889"/>
            <a:ext cx="1368152" cy="176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6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12</a:t>
            </a:fld>
            <a:endParaRPr lang="fr-FR"/>
          </a:p>
        </p:txBody>
      </p:sp>
      <p:sp>
        <p:nvSpPr>
          <p:cNvPr id="3" name="ZoneTexte 2"/>
          <p:cNvSpPr txBox="1"/>
          <p:nvPr/>
        </p:nvSpPr>
        <p:spPr>
          <a:xfrm>
            <a:off x="574303" y="764703"/>
            <a:ext cx="8212826" cy="461665"/>
          </a:xfrm>
          <a:prstGeom prst="rect">
            <a:avLst/>
          </a:prstGeom>
          <a:noFill/>
        </p:spPr>
        <p:txBody>
          <a:bodyPr wrap="none" rtlCol="0">
            <a:spAutoFit/>
          </a:bodyPr>
          <a:lstStyle/>
          <a:p>
            <a:r>
              <a:rPr lang="fr-FR" sz="2400" b="1" dirty="0" smtClean="0">
                <a:latin typeface="Calibri" panose="020F0502020204030204" pitchFamily="34" charset="0"/>
              </a:rPr>
              <a:t>Une nouvelle articulation entre le SAMU et la Ville grâce au SAS</a:t>
            </a:r>
            <a:endParaRPr lang="fr-FR" sz="2400" b="1" dirty="0">
              <a:latin typeface="Calibri" panose="020F0502020204030204" pitchFamily="34" charset="0"/>
            </a:endParaRPr>
          </a:p>
        </p:txBody>
      </p:sp>
      <p:sp>
        <p:nvSpPr>
          <p:cNvPr id="5" name="ZoneTexte 4"/>
          <p:cNvSpPr txBox="1"/>
          <p:nvPr/>
        </p:nvSpPr>
        <p:spPr>
          <a:xfrm>
            <a:off x="539552" y="1563071"/>
            <a:ext cx="6864123" cy="923330"/>
          </a:xfrm>
          <a:prstGeom prst="rect">
            <a:avLst/>
          </a:prstGeom>
          <a:noFill/>
        </p:spPr>
        <p:txBody>
          <a:bodyPr wrap="none" rtlCol="0">
            <a:spAutoFit/>
          </a:bodyPr>
          <a:lstStyle/>
          <a:p>
            <a:r>
              <a:rPr lang="fr-FR" dirty="0" smtClean="0">
                <a:latin typeface="Calibri" panose="020F0502020204030204" pitchFamily="34" charset="0"/>
              </a:rPr>
              <a:t>Les missions assurées par les structures d’urgence se sont </a:t>
            </a:r>
            <a:r>
              <a:rPr lang="fr-FR" b="1" dirty="0" smtClean="0">
                <a:latin typeface="Calibri" panose="020F0502020204030204" pitchFamily="34" charset="0"/>
              </a:rPr>
              <a:t>décentrées</a:t>
            </a:r>
          </a:p>
          <a:p>
            <a:r>
              <a:rPr lang="fr-FR" dirty="0">
                <a:latin typeface="Calibri" panose="020F0502020204030204" pitchFamily="34" charset="0"/>
              </a:rPr>
              <a:t>v</a:t>
            </a:r>
            <a:r>
              <a:rPr lang="fr-FR" dirty="0" smtClean="0">
                <a:latin typeface="Calibri" panose="020F0502020204030204" pitchFamily="34" charset="0"/>
              </a:rPr>
              <a:t>ers la prise en charge des </a:t>
            </a:r>
            <a:r>
              <a:rPr lang="fr-FR" b="1" dirty="0" smtClean="0">
                <a:latin typeface="Calibri" panose="020F0502020204030204" pitchFamily="34" charset="0"/>
              </a:rPr>
              <a:t>complications des pathologies chroniques </a:t>
            </a:r>
            <a:r>
              <a:rPr lang="fr-FR" dirty="0" smtClean="0">
                <a:latin typeface="Calibri" panose="020F0502020204030204" pitchFamily="34" charset="0"/>
              </a:rPr>
              <a:t>et</a:t>
            </a:r>
          </a:p>
          <a:p>
            <a:r>
              <a:rPr lang="fr-FR" dirty="0">
                <a:latin typeface="Calibri" panose="020F0502020204030204" pitchFamily="34" charset="0"/>
              </a:rPr>
              <a:t>v</a:t>
            </a:r>
            <a:r>
              <a:rPr lang="fr-FR" dirty="0" smtClean="0">
                <a:latin typeface="Calibri" panose="020F0502020204030204" pitchFamily="34" charset="0"/>
              </a:rPr>
              <a:t>ers des problématiques d’ordre </a:t>
            </a:r>
            <a:r>
              <a:rPr lang="fr-FR" b="1" dirty="0" smtClean="0">
                <a:latin typeface="Calibri" panose="020F0502020204030204" pitchFamily="34" charset="0"/>
              </a:rPr>
              <a:t>médico social</a:t>
            </a:r>
            <a:endParaRPr lang="fr-FR" b="1" dirty="0">
              <a:latin typeface="Calibri" panose="020F0502020204030204" pitchFamily="34" charset="0"/>
            </a:endParaRPr>
          </a:p>
        </p:txBody>
      </p:sp>
      <p:sp>
        <p:nvSpPr>
          <p:cNvPr id="6" name="ZoneTexte 5"/>
          <p:cNvSpPr txBox="1"/>
          <p:nvPr/>
        </p:nvSpPr>
        <p:spPr>
          <a:xfrm>
            <a:off x="539552" y="2785694"/>
            <a:ext cx="8480720" cy="923330"/>
          </a:xfrm>
          <a:prstGeom prst="rect">
            <a:avLst/>
          </a:prstGeom>
          <a:noFill/>
        </p:spPr>
        <p:txBody>
          <a:bodyPr wrap="none" rtlCol="0">
            <a:spAutoFit/>
          </a:bodyPr>
          <a:lstStyle/>
          <a:p>
            <a:r>
              <a:rPr lang="fr-FR" dirty="0" smtClean="0">
                <a:latin typeface="Calibri" panose="020F0502020204030204" pitchFamily="34" charset="0"/>
              </a:rPr>
              <a:t>Il existe aujourd’hui un évident besoin de travail de coordination multidisciplinaire</a:t>
            </a:r>
          </a:p>
          <a:p>
            <a:r>
              <a:rPr lang="fr-FR" dirty="0" smtClean="0">
                <a:latin typeface="Calibri" panose="020F0502020204030204" pitchFamily="34" charset="0"/>
              </a:rPr>
              <a:t>pour passer </a:t>
            </a:r>
            <a:r>
              <a:rPr lang="fr-FR" dirty="0">
                <a:latin typeface="Calibri" panose="020F0502020204030204" pitchFamily="34" charset="0"/>
              </a:rPr>
              <a:t>d</a:t>
            </a:r>
            <a:r>
              <a:rPr lang="fr-FR" dirty="0" smtClean="0">
                <a:latin typeface="Calibri" panose="020F0502020204030204" pitchFamily="34" charset="0"/>
              </a:rPr>
              <a:t>’une organisation fonctionnelle des soins, construite autour d’une</a:t>
            </a:r>
          </a:p>
          <a:p>
            <a:r>
              <a:rPr lang="fr-FR" dirty="0">
                <a:latin typeface="Calibri" panose="020F0502020204030204" pitchFamily="34" charset="0"/>
              </a:rPr>
              <a:t>s</a:t>
            </a:r>
            <a:r>
              <a:rPr lang="fr-FR" dirty="0" smtClean="0">
                <a:latin typeface="Calibri" panose="020F0502020204030204" pitchFamily="34" charset="0"/>
              </a:rPr>
              <a:t>pécialité </a:t>
            </a:r>
            <a:r>
              <a:rPr lang="fr-FR" dirty="0">
                <a:latin typeface="Calibri" panose="020F0502020204030204" pitchFamily="34" charset="0"/>
              </a:rPr>
              <a:t>à</a:t>
            </a:r>
            <a:r>
              <a:rPr lang="fr-FR" dirty="0" smtClean="0">
                <a:latin typeface="Calibri" panose="020F0502020204030204" pitchFamily="34" charset="0"/>
              </a:rPr>
              <a:t> une coordination </a:t>
            </a:r>
            <a:r>
              <a:rPr lang="fr-FR" b="1" dirty="0" err="1" smtClean="0">
                <a:latin typeface="Calibri" panose="020F0502020204030204" pitchFamily="34" charset="0"/>
              </a:rPr>
              <a:t>pluripartenariale</a:t>
            </a:r>
            <a:r>
              <a:rPr lang="fr-FR" dirty="0" smtClean="0">
                <a:latin typeface="Calibri" panose="020F0502020204030204" pitchFamily="34" charset="0"/>
              </a:rPr>
              <a:t>, </a:t>
            </a:r>
            <a:r>
              <a:rPr lang="fr-FR" b="1" dirty="0" smtClean="0">
                <a:latin typeface="Calibri" panose="020F0502020204030204" pitchFamily="34" charset="0"/>
              </a:rPr>
              <a:t>plurisectorielle</a:t>
            </a:r>
            <a:r>
              <a:rPr lang="fr-FR" dirty="0" smtClean="0">
                <a:latin typeface="Calibri" panose="020F0502020204030204" pitchFamily="34" charset="0"/>
              </a:rPr>
              <a:t> et </a:t>
            </a:r>
            <a:r>
              <a:rPr lang="fr-FR" b="1" dirty="0" err="1" smtClean="0">
                <a:latin typeface="Calibri" panose="020F0502020204030204" pitchFamily="34" charset="0"/>
              </a:rPr>
              <a:t>pluriprofessionnelle</a:t>
            </a:r>
            <a:endParaRPr lang="fr-FR" b="1" dirty="0">
              <a:latin typeface="Calibri" panose="020F0502020204030204" pitchFamily="34" charset="0"/>
            </a:endParaRPr>
          </a:p>
        </p:txBody>
      </p:sp>
      <p:sp>
        <p:nvSpPr>
          <p:cNvPr id="7" name="ZoneTexte 6"/>
          <p:cNvSpPr txBox="1"/>
          <p:nvPr/>
        </p:nvSpPr>
        <p:spPr>
          <a:xfrm>
            <a:off x="539552" y="4008317"/>
            <a:ext cx="8129598" cy="646331"/>
          </a:xfrm>
          <a:prstGeom prst="rect">
            <a:avLst/>
          </a:prstGeom>
          <a:noFill/>
        </p:spPr>
        <p:txBody>
          <a:bodyPr wrap="none" rtlCol="0">
            <a:spAutoFit/>
          </a:bodyPr>
          <a:lstStyle/>
          <a:p>
            <a:r>
              <a:rPr lang="fr-FR" dirty="0" smtClean="0">
                <a:latin typeface="Calibri" panose="020F0502020204030204" pitchFamily="34" charset="0"/>
              </a:rPr>
              <a:t>L’objectif de cette démarche est bien d’améliorer le parcours du patient en </a:t>
            </a:r>
            <a:r>
              <a:rPr lang="fr-FR" b="1" dirty="0" smtClean="0">
                <a:latin typeface="Calibri" panose="020F0502020204030204" pitchFamily="34" charset="0"/>
              </a:rPr>
              <a:t>luttant</a:t>
            </a:r>
          </a:p>
          <a:p>
            <a:r>
              <a:rPr lang="fr-FR" b="1" dirty="0">
                <a:latin typeface="Calibri" panose="020F0502020204030204" pitchFamily="34" charset="0"/>
              </a:rPr>
              <a:t>c</a:t>
            </a:r>
            <a:r>
              <a:rPr lang="fr-FR" b="1" dirty="0" smtClean="0">
                <a:latin typeface="Calibri" panose="020F0502020204030204" pitchFamily="34" charset="0"/>
              </a:rPr>
              <a:t>ontre les ruptures de parcours</a:t>
            </a:r>
            <a:endParaRPr lang="fr-FR" b="1" dirty="0">
              <a:latin typeface="Calibri" panose="020F0502020204030204" pitchFamily="34" charset="0"/>
            </a:endParaRPr>
          </a:p>
        </p:txBody>
      </p:sp>
      <p:sp>
        <p:nvSpPr>
          <p:cNvPr id="8" name="ZoneTexte 7"/>
          <p:cNvSpPr txBox="1"/>
          <p:nvPr/>
        </p:nvSpPr>
        <p:spPr>
          <a:xfrm>
            <a:off x="539552" y="4953942"/>
            <a:ext cx="8210837" cy="923330"/>
          </a:xfrm>
          <a:prstGeom prst="rect">
            <a:avLst/>
          </a:prstGeom>
          <a:noFill/>
        </p:spPr>
        <p:txBody>
          <a:bodyPr wrap="none" rtlCol="0">
            <a:spAutoFit/>
          </a:bodyPr>
          <a:lstStyle/>
          <a:p>
            <a:r>
              <a:rPr lang="fr-FR" dirty="0" smtClean="0">
                <a:latin typeface="Calibri" panose="020F0502020204030204" pitchFamily="34" charset="0"/>
              </a:rPr>
              <a:t>Dans ce cadre, les notions d’</a:t>
            </a:r>
            <a:r>
              <a:rPr lang="fr-FR" b="1" dirty="0" smtClean="0">
                <a:latin typeface="Calibri" panose="020F0502020204030204" pitchFamily="34" charset="0"/>
              </a:rPr>
              <a:t>anticipation</a:t>
            </a:r>
            <a:r>
              <a:rPr lang="fr-FR" dirty="0" smtClean="0">
                <a:latin typeface="Calibri" panose="020F0502020204030204" pitchFamily="34" charset="0"/>
              </a:rPr>
              <a:t> et de </a:t>
            </a:r>
            <a:r>
              <a:rPr lang="fr-FR" b="1" dirty="0" smtClean="0">
                <a:latin typeface="Calibri" panose="020F0502020204030204" pitchFamily="34" charset="0"/>
              </a:rPr>
              <a:t>temporalité</a:t>
            </a:r>
            <a:r>
              <a:rPr lang="fr-FR" dirty="0" smtClean="0">
                <a:latin typeface="Calibri" panose="020F0502020204030204" pitchFamily="34" charset="0"/>
              </a:rPr>
              <a:t> sont essentielles.</a:t>
            </a:r>
          </a:p>
          <a:p>
            <a:r>
              <a:rPr lang="fr-FR" dirty="0" smtClean="0">
                <a:latin typeface="Calibri" panose="020F0502020204030204" pitchFamily="34" charset="0"/>
              </a:rPr>
              <a:t>Toutes les problématiques sont concernées en commençant par </a:t>
            </a:r>
            <a:r>
              <a:rPr lang="fr-FR" b="1" dirty="0" smtClean="0">
                <a:latin typeface="Calibri" panose="020F0502020204030204" pitchFamily="34" charset="0"/>
              </a:rPr>
              <a:t>l’axe médico-social</a:t>
            </a:r>
          </a:p>
          <a:p>
            <a:r>
              <a:rPr lang="fr-FR" dirty="0">
                <a:latin typeface="Calibri" panose="020F0502020204030204" pitchFamily="34" charset="0"/>
              </a:rPr>
              <a:t>p</a:t>
            </a:r>
            <a:r>
              <a:rPr lang="fr-FR" dirty="0" smtClean="0">
                <a:latin typeface="Calibri" panose="020F0502020204030204" pitchFamily="34" charset="0"/>
              </a:rPr>
              <a:t>ierre angulaire de tout lien entre la ville et l’hôpital.</a:t>
            </a:r>
            <a:endParaRPr lang="fr-FR" dirty="0">
              <a:latin typeface="Calibri" panose="020F0502020204030204" pitchFamily="34"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3" y="6525344"/>
            <a:ext cx="2066156" cy="18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53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13</a:t>
            </a:fld>
            <a:endParaRPr lang="fr-FR"/>
          </a:p>
        </p:txBody>
      </p:sp>
      <p:sp>
        <p:nvSpPr>
          <p:cNvPr id="3" name="AutoShape 2" descr="APTA 78 | HelloAs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APTA 78 | HelloAss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 y="662499"/>
            <a:ext cx="1317085" cy="98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APTA 78 | HelloAss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791054" y="2643877"/>
            <a:ext cx="8136904" cy="2585323"/>
          </a:xfrm>
          <a:prstGeom prst="rect">
            <a:avLst/>
          </a:prstGeom>
        </p:spPr>
        <p:txBody>
          <a:bodyPr wrap="square">
            <a:spAutoFit/>
          </a:bodyPr>
          <a:lstStyle/>
          <a:p>
            <a:r>
              <a:rPr lang="fr-FR" dirty="0">
                <a:latin typeface="Calibri" panose="020F0502020204030204" pitchFamily="34" charset="0"/>
              </a:rPr>
              <a:t>L’APTA 78 répond aux besoins des professionnels libéraux du département afin de faciliter la prise en charge de leurs patients en situation complexe, de promouvoir les dispositifs et outils de coordination du territoire et d’accompagner les initiatives des acteurs locaux pour mettre en place des CPTS. L’objectif est de :</a:t>
            </a:r>
          </a:p>
          <a:p>
            <a:pPr>
              <a:buFont typeface="Arial"/>
              <a:buChar char="•"/>
            </a:pPr>
            <a:r>
              <a:rPr lang="fr-FR" dirty="0" smtClean="0">
                <a:latin typeface="Calibri" panose="020F0502020204030204" pitchFamily="34" charset="0"/>
              </a:rPr>
              <a:t> Gagner </a:t>
            </a:r>
            <a:r>
              <a:rPr lang="fr-FR" dirty="0">
                <a:latin typeface="Calibri" panose="020F0502020204030204" pitchFamily="34" charset="0"/>
              </a:rPr>
              <a:t>du temps médical</a:t>
            </a:r>
          </a:p>
          <a:p>
            <a:pPr>
              <a:buFont typeface="Arial"/>
              <a:buChar char="•"/>
            </a:pPr>
            <a:r>
              <a:rPr lang="fr-FR" dirty="0" smtClean="0">
                <a:latin typeface="Calibri" panose="020F0502020204030204" pitchFamily="34" charset="0"/>
              </a:rPr>
              <a:t> Simplifier </a:t>
            </a:r>
            <a:r>
              <a:rPr lang="fr-FR" dirty="0">
                <a:latin typeface="Calibri" panose="020F0502020204030204" pitchFamily="34" charset="0"/>
              </a:rPr>
              <a:t>la prise en charge des cas complexes</a:t>
            </a:r>
          </a:p>
          <a:p>
            <a:pPr>
              <a:buFont typeface="Arial"/>
              <a:buChar char="•"/>
            </a:pPr>
            <a:r>
              <a:rPr lang="fr-FR" dirty="0" smtClean="0">
                <a:latin typeface="Calibri" panose="020F0502020204030204" pitchFamily="34" charset="0"/>
              </a:rPr>
              <a:t> Organiser </a:t>
            </a:r>
            <a:r>
              <a:rPr lang="fr-FR" dirty="0">
                <a:latin typeface="Calibri" panose="020F0502020204030204" pitchFamily="34" charset="0"/>
              </a:rPr>
              <a:t>le virage ambulatoire</a:t>
            </a:r>
          </a:p>
          <a:p>
            <a:pPr>
              <a:buFont typeface="Arial"/>
              <a:buChar char="•"/>
            </a:pPr>
            <a:r>
              <a:rPr lang="fr-FR" dirty="0" smtClean="0">
                <a:latin typeface="Calibri" panose="020F0502020204030204" pitchFamily="34" charset="0"/>
              </a:rPr>
              <a:t> Promouvoir </a:t>
            </a:r>
            <a:r>
              <a:rPr lang="fr-FR" dirty="0">
                <a:latin typeface="Calibri" panose="020F0502020204030204" pitchFamily="34" charset="0"/>
              </a:rPr>
              <a:t>et coordonner les dispositifs d’appui</a:t>
            </a:r>
          </a:p>
          <a:p>
            <a:pPr>
              <a:buFont typeface="Arial"/>
              <a:buChar char="•"/>
            </a:pPr>
            <a:r>
              <a:rPr lang="fr-FR" dirty="0" smtClean="0">
                <a:latin typeface="Calibri" panose="020F0502020204030204" pitchFamily="34" charset="0"/>
              </a:rPr>
              <a:t> Valoriser </a:t>
            </a:r>
            <a:r>
              <a:rPr lang="fr-FR" dirty="0">
                <a:latin typeface="Calibri" panose="020F0502020204030204" pitchFamily="34" charset="0"/>
              </a:rPr>
              <a:t>le territoire auprès des jeunes médecins et professionnels de santé</a:t>
            </a:r>
            <a:endParaRPr lang="fr-FR" b="0" i="0" dirty="0">
              <a:effectLst/>
              <a:latin typeface="Calibri" panose="020F0502020204030204" pitchFamily="34" charset="0"/>
            </a:endParaRPr>
          </a:p>
        </p:txBody>
      </p:sp>
      <p:sp>
        <p:nvSpPr>
          <p:cNvPr id="8" name="Rectangle 7"/>
          <p:cNvSpPr/>
          <p:nvPr/>
        </p:nvSpPr>
        <p:spPr>
          <a:xfrm>
            <a:off x="813846" y="1851789"/>
            <a:ext cx="8136904" cy="646331"/>
          </a:xfrm>
          <a:prstGeom prst="rect">
            <a:avLst/>
          </a:prstGeom>
        </p:spPr>
        <p:txBody>
          <a:bodyPr wrap="square">
            <a:spAutoFit/>
          </a:bodyPr>
          <a:lstStyle/>
          <a:p>
            <a:pPr algn="just"/>
            <a:r>
              <a:rPr lang="fr-FR" dirty="0">
                <a:latin typeface="Calibri" panose="020F0502020204030204" pitchFamily="34" charset="0"/>
              </a:rPr>
              <a:t>L’APTA 78 est une association </a:t>
            </a:r>
            <a:r>
              <a:rPr lang="fr-FR" dirty="0" smtClean="0">
                <a:latin typeface="Calibri" panose="020F0502020204030204" pitchFamily="34" charset="0"/>
              </a:rPr>
              <a:t>à </a:t>
            </a:r>
            <a:r>
              <a:rPr lang="fr-FR" dirty="0">
                <a:latin typeface="Calibri" panose="020F0502020204030204" pitchFamily="34" charset="0"/>
              </a:rPr>
              <a:t>la gouvernance plurisectorielle et </a:t>
            </a:r>
            <a:r>
              <a:rPr lang="fr-FR" dirty="0" err="1">
                <a:latin typeface="Calibri" panose="020F0502020204030204" pitchFamily="34" charset="0"/>
              </a:rPr>
              <a:t>pluriprofessionnelle</a:t>
            </a:r>
            <a:r>
              <a:rPr lang="fr-FR" dirty="0">
                <a:latin typeface="Calibri" panose="020F0502020204030204" pitchFamily="34" charset="0"/>
              </a:rPr>
              <a:t> regroupant les acteurs du secteur sanitaire et médico-social du département.</a:t>
            </a:r>
          </a:p>
        </p:txBody>
      </p:sp>
      <p:sp>
        <p:nvSpPr>
          <p:cNvPr id="10" name="ZoneTexte 9"/>
          <p:cNvSpPr txBox="1"/>
          <p:nvPr/>
        </p:nvSpPr>
        <p:spPr>
          <a:xfrm>
            <a:off x="2649487" y="699592"/>
            <a:ext cx="3987117" cy="461665"/>
          </a:xfrm>
          <a:prstGeom prst="rect">
            <a:avLst/>
          </a:prstGeom>
          <a:noFill/>
        </p:spPr>
        <p:txBody>
          <a:bodyPr wrap="none" rtlCol="0">
            <a:spAutoFit/>
          </a:bodyPr>
          <a:lstStyle/>
          <a:p>
            <a:r>
              <a:rPr lang="fr-FR" sz="2400" b="1" dirty="0" smtClean="0">
                <a:latin typeface="Calibri" panose="020F0502020204030204" pitchFamily="34" charset="0"/>
              </a:rPr>
              <a:t>La collaboration SAMU - APTA</a:t>
            </a:r>
            <a:endParaRPr lang="fr-FR" sz="2400" b="1" dirty="0">
              <a:latin typeface="Calibri" panose="020F0502020204030204" pitchFamily="34" charset="0"/>
            </a:endParaRPr>
          </a:p>
        </p:txBody>
      </p:sp>
      <p:sp>
        <p:nvSpPr>
          <p:cNvPr id="9" name="ZoneTexte 8"/>
          <p:cNvSpPr txBox="1"/>
          <p:nvPr/>
        </p:nvSpPr>
        <p:spPr>
          <a:xfrm>
            <a:off x="686373" y="5589240"/>
            <a:ext cx="7920310" cy="369332"/>
          </a:xfrm>
          <a:prstGeom prst="rect">
            <a:avLst/>
          </a:prstGeom>
          <a:noFill/>
          <a:ln>
            <a:solidFill>
              <a:schemeClr val="accent4"/>
            </a:solidFill>
          </a:ln>
        </p:spPr>
        <p:txBody>
          <a:bodyPr wrap="none" rtlCol="0">
            <a:spAutoFit/>
          </a:bodyPr>
          <a:lstStyle/>
          <a:p>
            <a:r>
              <a:rPr lang="fr-FR" b="1" dirty="0" smtClean="0">
                <a:latin typeface="Calibri" panose="020F0502020204030204" pitchFamily="34" charset="0"/>
              </a:rPr>
              <a:t>Un objectif commun centré sur le patient : coordonner pour un meilleur parcours</a:t>
            </a:r>
            <a:endParaRPr lang="fr-FR" b="1" dirty="0">
              <a:latin typeface="Calibri" panose="020F0502020204030204" pitchFamily="34" charset="0"/>
            </a:endParaRPr>
          </a:p>
        </p:txBody>
      </p:sp>
    </p:spTree>
    <p:extLst>
      <p:ext uri="{BB962C8B-B14F-4D97-AF65-F5344CB8AC3E}">
        <p14:creationId xmlns:p14="http://schemas.microsoft.com/office/powerpoint/2010/main" val="2866180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14</a:t>
            </a:fld>
            <a:endParaRPr lang="fr-FR"/>
          </a:p>
        </p:txBody>
      </p:sp>
      <p:grpSp>
        <p:nvGrpSpPr>
          <p:cNvPr id="4" name="Groupe 3"/>
          <p:cNvGrpSpPr/>
          <p:nvPr/>
        </p:nvGrpSpPr>
        <p:grpSpPr>
          <a:xfrm>
            <a:off x="827584" y="1844824"/>
            <a:ext cx="7488832" cy="3779936"/>
            <a:chOff x="827584" y="1844824"/>
            <a:chExt cx="7488832" cy="3779936"/>
          </a:xfrm>
        </p:grpSpPr>
        <p:pic>
          <p:nvPicPr>
            <p:cNvPr id="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20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3713192" y="2150616"/>
              <a:ext cx="460322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827584" y="1844824"/>
              <a:ext cx="5105749" cy="3779936"/>
            </a:xfrm>
            <a:prstGeom prst="rect">
              <a:avLst/>
            </a:prstGeom>
            <a:noFill/>
          </p:spPr>
        </p:pic>
      </p:grpSp>
      <p:sp>
        <p:nvSpPr>
          <p:cNvPr id="3" name="ZoneTexte 2"/>
          <p:cNvSpPr txBox="1"/>
          <p:nvPr/>
        </p:nvSpPr>
        <p:spPr>
          <a:xfrm>
            <a:off x="641723" y="749724"/>
            <a:ext cx="7860550" cy="830997"/>
          </a:xfrm>
          <a:prstGeom prst="rect">
            <a:avLst/>
          </a:prstGeom>
          <a:noFill/>
        </p:spPr>
        <p:txBody>
          <a:bodyPr wrap="none" rtlCol="0">
            <a:spAutoFit/>
          </a:bodyPr>
          <a:lstStyle/>
          <a:p>
            <a:pPr algn="ctr"/>
            <a:r>
              <a:rPr lang="fr-FR" sz="2400" b="1" dirty="0" smtClean="0">
                <a:latin typeface="Calibri" panose="020F0502020204030204" pitchFamily="34" charset="0"/>
              </a:rPr>
              <a:t>Le SAMU dans le SAS :</a:t>
            </a:r>
          </a:p>
          <a:p>
            <a:pPr algn="ctr"/>
            <a:r>
              <a:rPr lang="fr-FR" sz="2400" b="1" dirty="0" smtClean="0">
                <a:latin typeface="Calibri" panose="020F0502020204030204" pitchFamily="34" charset="0"/>
              </a:rPr>
              <a:t>les parcours complexes, une autre temporalité de régulation</a:t>
            </a:r>
            <a:endParaRPr lang="fr-FR" sz="2400" b="1" dirty="0">
              <a:latin typeface="Calibri" panose="020F0502020204030204" pitchFamily="34" charset="0"/>
            </a:endParaRP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13" y="6525344"/>
            <a:ext cx="2066156" cy="18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967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15</a:t>
            </a:fld>
            <a:endParaRPr lang="fr-FR"/>
          </a:p>
        </p:txBody>
      </p:sp>
      <p:sp>
        <p:nvSpPr>
          <p:cNvPr id="5" name="ZoneTexte 4"/>
          <p:cNvSpPr txBox="1"/>
          <p:nvPr/>
        </p:nvSpPr>
        <p:spPr>
          <a:xfrm>
            <a:off x="503548" y="1484784"/>
            <a:ext cx="8136904" cy="1754326"/>
          </a:xfrm>
          <a:prstGeom prst="rect">
            <a:avLst/>
          </a:prstGeom>
          <a:noFill/>
        </p:spPr>
        <p:txBody>
          <a:bodyPr wrap="square" rtlCol="0">
            <a:spAutoFit/>
          </a:bodyPr>
          <a:lstStyle/>
          <a:p>
            <a:r>
              <a:rPr lang="fr-FR" dirty="0" smtClean="0">
                <a:latin typeface="Calibri" panose="020F0502020204030204" pitchFamily="34" charset="0"/>
              </a:rPr>
              <a:t>L’ AMU dans le SAS peut accompagner et/ou porter des projets </a:t>
            </a:r>
            <a:r>
              <a:rPr lang="fr-FR" dirty="0" err="1" smtClean="0">
                <a:latin typeface="Calibri" panose="020F0502020204030204" pitchFamily="34" charset="0"/>
              </a:rPr>
              <a:t>multipartenariaux</a:t>
            </a:r>
            <a:r>
              <a:rPr lang="fr-FR" dirty="0" smtClean="0">
                <a:latin typeface="Calibri" panose="020F0502020204030204" pitchFamily="34" charset="0"/>
              </a:rPr>
              <a:t> autour du parcours du patient en ciblant les filières les plus sensibles :</a:t>
            </a:r>
          </a:p>
          <a:p>
            <a:endParaRPr lang="fr-FR" dirty="0" smtClean="0">
              <a:latin typeface="Calibri" panose="020F0502020204030204" pitchFamily="34" charset="0"/>
            </a:endParaRPr>
          </a:p>
          <a:p>
            <a:pPr marL="285750" indent="-285750">
              <a:buFont typeface="Arial" panose="020B0604020202020204" pitchFamily="34" charset="0"/>
              <a:buChar char="•"/>
            </a:pPr>
            <a:r>
              <a:rPr lang="fr-FR" dirty="0" smtClean="0">
                <a:latin typeface="Calibri" panose="020F0502020204030204" pitchFamily="34" charset="0"/>
              </a:rPr>
              <a:t>Médico- sociale</a:t>
            </a:r>
          </a:p>
          <a:p>
            <a:pPr marL="285750" indent="-285750">
              <a:buFont typeface="Arial" panose="020B0604020202020204" pitchFamily="34" charset="0"/>
              <a:buChar char="•"/>
            </a:pPr>
            <a:r>
              <a:rPr lang="fr-FR" dirty="0" smtClean="0">
                <a:latin typeface="Calibri" panose="020F0502020204030204" pitchFamily="34" charset="0"/>
              </a:rPr>
              <a:t>Gériatrique</a:t>
            </a:r>
          </a:p>
          <a:p>
            <a:pPr marL="285750" indent="-285750">
              <a:buFont typeface="Arial" panose="020B0604020202020204" pitchFamily="34" charset="0"/>
              <a:buChar char="•"/>
            </a:pPr>
            <a:r>
              <a:rPr lang="fr-FR" dirty="0" smtClean="0">
                <a:latin typeface="Calibri" panose="020F0502020204030204" pitchFamily="34" charset="0"/>
              </a:rPr>
              <a:t>Psychiatrique</a:t>
            </a:r>
            <a:endParaRPr lang="fr-FR" dirty="0">
              <a:latin typeface="Calibri" panose="020F0502020204030204" pitchFamily="34" charset="0"/>
            </a:endParaRPr>
          </a:p>
        </p:txBody>
      </p:sp>
      <p:sp>
        <p:nvSpPr>
          <p:cNvPr id="6" name="ZoneTexte 5"/>
          <p:cNvSpPr txBox="1"/>
          <p:nvPr/>
        </p:nvSpPr>
        <p:spPr>
          <a:xfrm>
            <a:off x="2649487" y="699592"/>
            <a:ext cx="3987117" cy="461665"/>
          </a:xfrm>
          <a:prstGeom prst="rect">
            <a:avLst/>
          </a:prstGeom>
          <a:noFill/>
        </p:spPr>
        <p:txBody>
          <a:bodyPr wrap="none" rtlCol="0">
            <a:spAutoFit/>
          </a:bodyPr>
          <a:lstStyle/>
          <a:p>
            <a:r>
              <a:rPr lang="fr-FR" sz="2400" b="1" dirty="0" smtClean="0">
                <a:latin typeface="Calibri" panose="020F0502020204030204" pitchFamily="34" charset="0"/>
              </a:rPr>
              <a:t>La collaboration SAMU - APTA</a:t>
            </a:r>
            <a:endParaRPr lang="fr-FR" sz="2400" b="1" dirty="0">
              <a:latin typeface="Calibri" panose="020F0502020204030204" pitchFamily="34" charset="0"/>
            </a:endParaRPr>
          </a:p>
        </p:txBody>
      </p:sp>
      <p:sp>
        <p:nvSpPr>
          <p:cNvPr id="7" name="ZoneTexte 6"/>
          <p:cNvSpPr txBox="1"/>
          <p:nvPr/>
        </p:nvSpPr>
        <p:spPr>
          <a:xfrm>
            <a:off x="503548" y="3435965"/>
            <a:ext cx="6266139" cy="2585323"/>
          </a:xfrm>
          <a:prstGeom prst="rect">
            <a:avLst/>
          </a:prstGeom>
          <a:noFill/>
        </p:spPr>
        <p:txBody>
          <a:bodyPr wrap="none" rtlCol="0">
            <a:spAutoFit/>
          </a:bodyPr>
          <a:lstStyle/>
          <a:p>
            <a:r>
              <a:rPr lang="fr-FR" dirty="0" smtClean="0">
                <a:latin typeface="Calibri" panose="020F0502020204030204" pitchFamily="34" charset="0"/>
              </a:rPr>
              <a:t>Avec des objectifs partagés de tous :</a:t>
            </a:r>
          </a:p>
          <a:p>
            <a:endParaRPr lang="fr-FR" dirty="0" smtClean="0">
              <a:latin typeface="Calibri" panose="020F0502020204030204" pitchFamily="34" charset="0"/>
            </a:endParaRPr>
          </a:p>
          <a:p>
            <a:pPr marL="285750" indent="-285750">
              <a:buFontTx/>
              <a:buChar char="-"/>
            </a:pPr>
            <a:r>
              <a:rPr lang="fr-FR" dirty="0" smtClean="0">
                <a:latin typeface="Calibri" panose="020F0502020204030204" pitchFamily="34" charset="0"/>
              </a:rPr>
              <a:t>Éviter les ruptures de parcours des patients complexes</a:t>
            </a:r>
          </a:p>
          <a:p>
            <a:pPr marL="285750" indent="-285750">
              <a:buFontTx/>
              <a:buChar char="-"/>
            </a:pPr>
            <a:r>
              <a:rPr lang="fr-FR" dirty="0" smtClean="0">
                <a:latin typeface="Calibri" panose="020F0502020204030204" pitchFamily="34" charset="0"/>
              </a:rPr>
              <a:t>Favoriser le maintien à domicile</a:t>
            </a:r>
          </a:p>
          <a:p>
            <a:pPr marL="285750" indent="-285750">
              <a:buFontTx/>
              <a:buChar char="-"/>
            </a:pPr>
            <a:r>
              <a:rPr lang="fr-FR" dirty="0" smtClean="0">
                <a:latin typeface="Calibri" panose="020F0502020204030204" pitchFamily="34" charset="0"/>
              </a:rPr>
              <a:t>Réorienter les patients ne nécessitant pas une hospitalisation </a:t>
            </a:r>
          </a:p>
          <a:p>
            <a:r>
              <a:rPr lang="fr-FR" dirty="0" smtClean="0">
                <a:latin typeface="Calibri" panose="020F0502020204030204" pitchFamily="34" charset="0"/>
              </a:rPr>
              <a:t>     vers des prises en charge en ville et/ou médico-sociales</a:t>
            </a:r>
          </a:p>
          <a:p>
            <a:r>
              <a:rPr lang="fr-FR" dirty="0" smtClean="0">
                <a:latin typeface="Calibri" panose="020F0502020204030204" pitchFamily="34" charset="0"/>
              </a:rPr>
              <a:t>-   Stabiliser à terme le nombre de recours aux urgences</a:t>
            </a:r>
          </a:p>
          <a:p>
            <a:endParaRPr lang="fr-FR" dirty="0" smtClean="0">
              <a:latin typeface="Calibri" panose="020F0502020204030204" pitchFamily="34" charset="0"/>
            </a:endParaRPr>
          </a:p>
          <a:p>
            <a:endParaRPr lang="fr-FR" dirty="0">
              <a:latin typeface="Calibri" panose="020F0502020204030204" pitchFamily="34" charset="0"/>
            </a:endParaRPr>
          </a:p>
        </p:txBody>
      </p:sp>
    </p:spTree>
    <p:extLst>
      <p:ext uri="{BB962C8B-B14F-4D97-AF65-F5344CB8AC3E}">
        <p14:creationId xmlns:p14="http://schemas.microsoft.com/office/powerpoint/2010/main" val="3749141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16</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88840"/>
            <a:ext cx="59055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029278" y="662601"/>
            <a:ext cx="7408246" cy="892552"/>
          </a:xfrm>
          <a:prstGeom prst="rect">
            <a:avLst/>
          </a:prstGeom>
          <a:noFill/>
        </p:spPr>
        <p:txBody>
          <a:bodyPr wrap="none" rtlCol="0">
            <a:spAutoFit/>
          </a:bodyPr>
          <a:lstStyle/>
          <a:p>
            <a:pPr algn="ctr"/>
            <a:r>
              <a:rPr lang="fr-FR" sz="2400" dirty="0" smtClean="0">
                <a:latin typeface="Calibri" panose="020F0502020204030204" pitchFamily="34" charset="0"/>
              </a:rPr>
              <a:t>Les</a:t>
            </a:r>
            <a:r>
              <a:rPr lang="fr-FR" sz="2400" b="1" dirty="0" smtClean="0">
                <a:latin typeface="Calibri" panose="020F0502020204030204" pitchFamily="34" charset="0"/>
              </a:rPr>
              <a:t> C</a:t>
            </a:r>
            <a:r>
              <a:rPr lang="fr-FR" sz="2400" dirty="0" smtClean="0">
                <a:latin typeface="Calibri" panose="020F0502020204030204" pitchFamily="34" charset="0"/>
              </a:rPr>
              <a:t>ommunautés</a:t>
            </a:r>
            <a:r>
              <a:rPr lang="fr-FR" sz="2400" b="1" dirty="0" smtClean="0">
                <a:latin typeface="Calibri" panose="020F0502020204030204" pitchFamily="34" charset="0"/>
              </a:rPr>
              <a:t> P</a:t>
            </a:r>
            <a:r>
              <a:rPr lang="fr-FR" sz="2400" dirty="0" smtClean="0">
                <a:latin typeface="Calibri" panose="020F0502020204030204" pitchFamily="34" charset="0"/>
              </a:rPr>
              <a:t>rofessionnelles</a:t>
            </a:r>
            <a:r>
              <a:rPr lang="fr-FR" sz="2400" b="1" dirty="0" smtClean="0">
                <a:latin typeface="Calibri" panose="020F0502020204030204" pitchFamily="34" charset="0"/>
              </a:rPr>
              <a:t> T</a:t>
            </a:r>
            <a:r>
              <a:rPr lang="fr-FR" sz="2400" dirty="0" smtClean="0">
                <a:latin typeface="Calibri" panose="020F0502020204030204" pitchFamily="34" charset="0"/>
              </a:rPr>
              <a:t>erritoriales</a:t>
            </a:r>
            <a:r>
              <a:rPr lang="fr-FR" sz="2400" b="1" dirty="0" smtClean="0">
                <a:latin typeface="Calibri" panose="020F0502020204030204" pitchFamily="34" charset="0"/>
              </a:rPr>
              <a:t> de S</a:t>
            </a:r>
            <a:r>
              <a:rPr lang="fr-FR" sz="2400" dirty="0" smtClean="0">
                <a:latin typeface="Calibri" panose="020F0502020204030204" pitchFamily="34" charset="0"/>
              </a:rPr>
              <a:t>anté</a:t>
            </a:r>
            <a:r>
              <a:rPr lang="fr-FR" sz="2400" b="1" dirty="0" smtClean="0">
                <a:latin typeface="Calibri" panose="020F0502020204030204" pitchFamily="34" charset="0"/>
              </a:rPr>
              <a:t> </a:t>
            </a:r>
          </a:p>
          <a:p>
            <a:pPr algn="ctr"/>
            <a:r>
              <a:rPr lang="fr-FR" sz="2800" b="1" dirty="0" smtClean="0">
                <a:latin typeface="Calibri" panose="020F0502020204030204" pitchFamily="34" charset="0"/>
              </a:rPr>
              <a:t>un partenariat évident du SAS et du SAMU</a:t>
            </a:r>
            <a:endParaRPr lang="fr-FR" sz="2800" b="1" dirty="0">
              <a:latin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0" y="2276872"/>
            <a:ext cx="1857176" cy="57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857057"/>
            <a:ext cx="2880320" cy="50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21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17</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768" y="1470860"/>
            <a:ext cx="5778317" cy="525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 y="6157092"/>
            <a:ext cx="1857176" cy="57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029278" y="548680"/>
            <a:ext cx="7408246" cy="892552"/>
          </a:xfrm>
          <a:prstGeom prst="rect">
            <a:avLst/>
          </a:prstGeom>
          <a:noFill/>
        </p:spPr>
        <p:txBody>
          <a:bodyPr wrap="none" rtlCol="0">
            <a:spAutoFit/>
          </a:bodyPr>
          <a:lstStyle/>
          <a:p>
            <a:pPr algn="ctr"/>
            <a:r>
              <a:rPr lang="fr-FR" sz="2400" dirty="0" smtClean="0">
                <a:solidFill>
                  <a:srgbClr val="000000"/>
                </a:solidFill>
                <a:latin typeface="Calibri" panose="020F0502020204030204" pitchFamily="34" charset="0"/>
              </a:rPr>
              <a:t>Les</a:t>
            </a:r>
            <a:r>
              <a:rPr lang="fr-FR" sz="2400" b="1" dirty="0" smtClean="0">
                <a:solidFill>
                  <a:srgbClr val="000000"/>
                </a:solidFill>
                <a:latin typeface="Calibri" panose="020F0502020204030204" pitchFamily="34" charset="0"/>
              </a:rPr>
              <a:t> C</a:t>
            </a:r>
            <a:r>
              <a:rPr lang="fr-FR" sz="2400" dirty="0" smtClean="0">
                <a:solidFill>
                  <a:srgbClr val="000000"/>
                </a:solidFill>
                <a:latin typeface="Calibri" panose="020F0502020204030204" pitchFamily="34" charset="0"/>
              </a:rPr>
              <a:t>ommunautés</a:t>
            </a:r>
            <a:r>
              <a:rPr lang="fr-FR" sz="2400" b="1" dirty="0" smtClean="0">
                <a:solidFill>
                  <a:srgbClr val="000000"/>
                </a:solidFill>
                <a:latin typeface="Calibri" panose="020F0502020204030204" pitchFamily="34" charset="0"/>
              </a:rPr>
              <a:t> P</a:t>
            </a:r>
            <a:r>
              <a:rPr lang="fr-FR" sz="2400" dirty="0" smtClean="0">
                <a:solidFill>
                  <a:srgbClr val="000000"/>
                </a:solidFill>
                <a:latin typeface="Calibri" panose="020F0502020204030204" pitchFamily="34" charset="0"/>
              </a:rPr>
              <a:t>rofessionnelles</a:t>
            </a:r>
            <a:r>
              <a:rPr lang="fr-FR" sz="2400" b="1" dirty="0" smtClean="0">
                <a:solidFill>
                  <a:srgbClr val="000000"/>
                </a:solidFill>
                <a:latin typeface="Calibri" panose="020F0502020204030204" pitchFamily="34" charset="0"/>
              </a:rPr>
              <a:t> T</a:t>
            </a:r>
            <a:r>
              <a:rPr lang="fr-FR" sz="2400" dirty="0" smtClean="0">
                <a:solidFill>
                  <a:srgbClr val="000000"/>
                </a:solidFill>
                <a:latin typeface="Calibri" panose="020F0502020204030204" pitchFamily="34" charset="0"/>
              </a:rPr>
              <a:t>erritoriales</a:t>
            </a:r>
            <a:r>
              <a:rPr lang="fr-FR" sz="2400" b="1" dirty="0" smtClean="0">
                <a:solidFill>
                  <a:srgbClr val="000000"/>
                </a:solidFill>
                <a:latin typeface="Calibri" panose="020F0502020204030204" pitchFamily="34" charset="0"/>
              </a:rPr>
              <a:t> de S</a:t>
            </a:r>
            <a:r>
              <a:rPr lang="fr-FR" sz="2400" dirty="0" smtClean="0">
                <a:solidFill>
                  <a:srgbClr val="000000"/>
                </a:solidFill>
                <a:latin typeface="Calibri" panose="020F0502020204030204" pitchFamily="34" charset="0"/>
              </a:rPr>
              <a:t>anté</a:t>
            </a:r>
            <a:r>
              <a:rPr lang="fr-FR" sz="2400" b="1" dirty="0" smtClean="0">
                <a:solidFill>
                  <a:srgbClr val="000000"/>
                </a:solidFill>
                <a:latin typeface="Calibri" panose="020F0502020204030204" pitchFamily="34" charset="0"/>
              </a:rPr>
              <a:t> </a:t>
            </a:r>
          </a:p>
          <a:p>
            <a:pPr algn="ctr"/>
            <a:r>
              <a:rPr lang="fr-FR" sz="2800" b="1" dirty="0" smtClean="0">
                <a:solidFill>
                  <a:srgbClr val="000000"/>
                </a:solidFill>
                <a:latin typeface="Calibri" panose="020F0502020204030204" pitchFamily="34" charset="0"/>
              </a:rPr>
              <a:t>un partenariat évident du SAS et du SAMU</a:t>
            </a:r>
            <a:endParaRPr lang="fr-FR" sz="2800" b="1" dirty="0">
              <a:solidFill>
                <a:srgbClr val="000000"/>
              </a:solidFill>
              <a:latin typeface="Calibri" panose="020F0502020204030204" pitchFamily="34" charset="0"/>
            </a:endParaRPr>
          </a:p>
        </p:txBody>
      </p:sp>
      <p:cxnSp>
        <p:nvCxnSpPr>
          <p:cNvPr id="7" name="Connecteur droit avec flèche 6"/>
          <p:cNvCxnSpPr/>
          <p:nvPr/>
        </p:nvCxnSpPr>
        <p:spPr>
          <a:xfrm flipH="1">
            <a:off x="1833768" y="4293096"/>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1833768" y="4509120"/>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1833768" y="4797152"/>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1833768" y="5013176"/>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3489227" y="2708920"/>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3489227" y="2996952"/>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3528524" y="2420888"/>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5724128" y="6448598"/>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2843808" y="6381328"/>
            <a:ext cx="2880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5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18</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6601"/>
            <a:ext cx="6768752" cy="57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14766"/>
            <a:ext cx="3927314" cy="19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3" y="6525344"/>
            <a:ext cx="2066156" cy="18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79512" y="1508591"/>
            <a:ext cx="8023379" cy="1200329"/>
          </a:xfrm>
          <a:prstGeom prst="rect">
            <a:avLst/>
          </a:prstGeom>
          <a:noFill/>
        </p:spPr>
        <p:txBody>
          <a:bodyPr wrap="square" rtlCol="0">
            <a:spAutoFit/>
          </a:bodyPr>
          <a:lstStyle/>
          <a:p>
            <a:pPr algn="just"/>
            <a:r>
              <a:rPr lang="fr-FR" dirty="0" smtClean="0">
                <a:latin typeface="Calibri" panose="020F0502020204030204" pitchFamily="34" charset="0"/>
              </a:rPr>
              <a:t>La crise COVID 19 a été un accélérateur et un catalyseur de la coordination entre</a:t>
            </a:r>
          </a:p>
          <a:p>
            <a:pPr algn="just"/>
            <a:r>
              <a:rPr lang="fr-FR" dirty="0" smtClean="0">
                <a:latin typeface="Calibri" panose="020F0502020204030204" pitchFamily="34" charset="0"/>
              </a:rPr>
              <a:t>les acteurs du département. Elle a permis d’amorcer des dynamiques partenariales</a:t>
            </a:r>
          </a:p>
          <a:p>
            <a:pPr algn="just"/>
            <a:r>
              <a:rPr lang="fr-FR" dirty="0">
                <a:latin typeface="Calibri" panose="020F0502020204030204" pitchFamily="34" charset="0"/>
              </a:rPr>
              <a:t>e</a:t>
            </a:r>
            <a:r>
              <a:rPr lang="fr-FR" dirty="0" smtClean="0">
                <a:latin typeface="Calibri" panose="020F0502020204030204" pitchFamily="34" charset="0"/>
              </a:rPr>
              <a:t>t de coordination au service d’une meilleure organisation des parcours de soins des</a:t>
            </a:r>
          </a:p>
          <a:p>
            <a:pPr algn="just"/>
            <a:r>
              <a:rPr lang="fr-FR" dirty="0">
                <a:latin typeface="Calibri" panose="020F0502020204030204" pitchFamily="34" charset="0"/>
              </a:rPr>
              <a:t>p</a:t>
            </a:r>
            <a:r>
              <a:rPr lang="fr-FR" dirty="0" smtClean="0">
                <a:latin typeface="Calibri" panose="020F0502020204030204" pitchFamily="34" charset="0"/>
              </a:rPr>
              <a:t>atients.</a:t>
            </a:r>
            <a:endParaRPr lang="fr-FR" dirty="0">
              <a:latin typeface="Calibri" panose="020F0502020204030204" pitchFamily="34" charset="0"/>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852936"/>
            <a:ext cx="6913996" cy="304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944306" y="2941712"/>
            <a:ext cx="1156086" cy="369332"/>
          </a:xfrm>
          <a:prstGeom prst="rect">
            <a:avLst/>
          </a:prstGeom>
          <a:noFill/>
        </p:spPr>
        <p:txBody>
          <a:bodyPr wrap="none" rtlCol="0">
            <a:spAutoFit/>
          </a:bodyPr>
          <a:lstStyle/>
          <a:p>
            <a:r>
              <a:rPr lang="fr-FR" b="1" dirty="0" smtClean="0">
                <a:latin typeface="Calibri" panose="020F0502020204030204" pitchFamily="34" charset="0"/>
              </a:rPr>
              <a:t>AMU- C15</a:t>
            </a:r>
            <a:endParaRPr lang="fr-FR" b="1" dirty="0">
              <a:latin typeface="Calibri" panose="020F0502020204030204" pitchFamily="34" charset="0"/>
            </a:endParaRPr>
          </a:p>
        </p:txBody>
      </p:sp>
      <p:sp>
        <p:nvSpPr>
          <p:cNvPr id="5" name="ZoneTexte 4"/>
          <p:cNvSpPr txBox="1"/>
          <p:nvPr/>
        </p:nvSpPr>
        <p:spPr>
          <a:xfrm>
            <a:off x="7013236" y="3275692"/>
            <a:ext cx="1018227" cy="369332"/>
          </a:xfrm>
          <a:prstGeom prst="rect">
            <a:avLst/>
          </a:prstGeom>
          <a:noFill/>
        </p:spPr>
        <p:txBody>
          <a:bodyPr wrap="none" rtlCol="0">
            <a:spAutoFit/>
          </a:bodyPr>
          <a:lstStyle/>
          <a:p>
            <a:r>
              <a:rPr lang="fr-FR" dirty="0" smtClean="0"/>
              <a:t>Patients</a:t>
            </a:r>
            <a:endParaRPr lang="fr-FR" dirty="0"/>
          </a:p>
        </p:txBody>
      </p:sp>
      <p:sp>
        <p:nvSpPr>
          <p:cNvPr id="6" name="Flèche courbée vers la gauche 5"/>
          <p:cNvSpPr/>
          <p:nvPr/>
        </p:nvSpPr>
        <p:spPr>
          <a:xfrm rot="3366696">
            <a:off x="6615188" y="3471533"/>
            <a:ext cx="655748" cy="1959182"/>
          </a:xfrm>
          <a:prstGeom prst="curved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30193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19</a:t>
            </a:fld>
            <a:endParaRPr lang="fr-FR"/>
          </a:p>
        </p:txBody>
      </p:sp>
      <p:grpSp>
        <p:nvGrpSpPr>
          <p:cNvPr id="3" name="Groupe 2"/>
          <p:cNvGrpSpPr/>
          <p:nvPr/>
        </p:nvGrpSpPr>
        <p:grpSpPr>
          <a:xfrm>
            <a:off x="1709205" y="2051066"/>
            <a:ext cx="5503812" cy="3754198"/>
            <a:chOff x="1505252" y="2196525"/>
            <a:chExt cx="5503812" cy="3754198"/>
          </a:xfrm>
        </p:grpSpPr>
        <p:sp>
          <p:nvSpPr>
            <p:cNvPr id="4" name="Forme libre 3"/>
            <p:cNvSpPr/>
            <p:nvPr/>
          </p:nvSpPr>
          <p:spPr>
            <a:xfrm>
              <a:off x="4153570" y="3381387"/>
              <a:ext cx="1583530" cy="1545612"/>
            </a:xfrm>
            <a:custGeom>
              <a:avLst/>
              <a:gdLst>
                <a:gd name="connsiteX0" fmla="*/ 0 w 1583530"/>
                <a:gd name="connsiteY0" fmla="*/ 715415 h 1430829"/>
                <a:gd name="connsiteX1" fmla="*/ 791765 w 1583530"/>
                <a:gd name="connsiteY1" fmla="*/ 0 h 1430829"/>
                <a:gd name="connsiteX2" fmla="*/ 1583530 w 1583530"/>
                <a:gd name="connsiteY2" fmla="*/ 715415 h 1430829"/>
                <a:gd name="connsiteX3" fmla="*/ 791765 w 1583530"/>
                <a:gd name="connsiteY3" fmla="*/ 1430830 h 1430829"/>
                <a:gd name="connsiteX4" fmla="*/ 0 w 1583530"/>
                <a:gd name="connsiteY4" fmla="*/ 715415 h 1430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530" h="1430829">
                  <a:moveTo>
                    <a:pt x="0" y="715415"/>
                  </a:moveTo>
                  <a:cubicBezTo>
                    <a:pt x="0" y="320302"/>
                    <a:pt x="354485" y="0"/>
                    <a:pt x="791765" y="0"/>
                  </a:cubicBezTo>
                  <a:cubicBezTo>
                    <a:pt x="1229045" y="0"/>
                    <a:pt x="1583530" y="320302"/>
                    <a:pt x="1583530" y="715415"/>
                  </a:cubicBezTo>
                  <a:cubicBezTo>
                    <a:pt x="1583530" y="1110528"/>
                    <a:pt x="1229045" y="1430830"/>
                    <a:pt x="791765" y="1430830"/>
                  </a:cubicBezTo>
                  <a:cubicBezTo>
                    <a:pt x="354485" y="1430830"/>
                    <a:pt x="0" y="1110528"/>
                    <a:pt x="0" y="715415"/>
                  </a:cubicBezTo>
                  <a:close/>
                </a:path>
              </a:pathLst>
            </a:custGeom>
            <a:solidFill>
              <a:schemeClr val="accent6">
                <a:lumMod val="60000"/>
                <a:lumOff val="40000"/>
              </a:schemeClr>
            </a:solidFill>
            <a:ln>
              <a:solidFill>
                <a:schemeClr val="tx2">
                  <a:lumMod val="50000"/>
                  <a:lumOff val="50000"/>
                </a:schemeClr>
              </a:solidFill>
            </a:ln>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259843" tIns="237480" rIns="259843" bIns="237480" numCol="1" spcCol="1270" anchor="ctr" anchorCtr="0">
              <a:noAutofit/>
            </a:bodyPr>
            <a:lstStyle/>
            <a:p>
              <a:pPr algn="ctr" defTabSz="977900">
                <a:lnSpc>
                  <a:spcPct val="90000"/>
                </a:lnSpc>
                <a:spcBef>
                  <a:spcPct val="0"/>
                </a:spcBef>
                <a:spcAft>
                  <a:spcPct val="35000"/>
                </a:spcAft>
                <a:defRPr/>
              </a:pPr>
              <a:r>
                <a:rPr lang="fr-FR" sz="2200" dirty="0" smtClean="0">
                  <a:solidFill>
                    <a:srgbClr val="FFFFFF"/>
                  </a:solidFill>
                </a:rPr>
                <a:t>EHPAD</a:t>
              </a:r>
              <a:endParaRPr lang="fr-FR" sz="2200" dirty="0">
                <a:solidFill>
                  <a:srgbClr val="FFFFFF"/>
                </a:solidFill>
              </a:endParaRPr>
            </a:p>
          </p:txBody>
        </p:sp>
        <p:sp>
          <p:nvSpPr>
            <p:cNvPr id="5" name="Forme libre 4"/>
            <p:cNvSpPr/>
            <p:nvPr/>
          </p:nvSpPr>
          <p:spPr>
            <a:xfrm>
              <a:off x="2567553" y="3081902"/>
              <a:ext cx="1893558" cy="1845097"/>
            </a:xfrm>
            <a:custGeom>
              <a:avLst/>
              <a:gdLst>
                <a:gd name="connsiteX0" fmla="*/ 0 w 1947235"/>
                <a:gd name="connsiteY0" fmla="*/ 1035552 h 2071104"/>
                <a:gd name="connsiteX1" fmla="*/ 973618 w 1947235"/>
                <a:gd name="connsiteY1" fmla="*/ 0 h 2071104"/>
                <a:gd name="connsiteX2" fmla="*/ 1947236 w 1947235"/>
                <a:gd name="connsiteY2" fmla="*/ 1035552 h 2071104"/>
                <a:gd name="connsiteX3" fmla="*/ 973618 w 1947235"/>
                <a:gd name="connsiteY3" fmla="*/ 2071104 h 2071104"/>
                <a:gd name="connsiteX4" fmla="*/ 0 w 1947235"/>
                <a:gd name="connsiteY4" fmla="*/ 1035552 h 207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235" h="2071104">
                  <a:moveTo>
                    <a:pt x="0" y="1035552"/>
                  </a:moveTo>
                  <a:cubicBezTo>
                    <a:pt x="0" y="463632"/>
                    <a:pt x="435904" y="0"/>
                    <a:pt x="973618" y="0"/>
                  </a:cubicBezTo>
                  <a:cubicBezTo>
                    <a:pt x="1511332" y="0"/>
                    <a:pt x="1947236" y="463632"/>
                    <a:pt x="1947236" y="1035552"/>
                  </a:cubicBezTo>
                  <a:cubicBezTo>
                    <a:pt x="1947236" y="1607472"/>
                    <a:pt x="1511332" y="2071104"/>
                    <a:pt x="973618" y="2071104"/>
                  </a:cubicBezTo>
                  <a:cubicBezTo>
                    <a:pt x="435904" y="2071104"/>
                    <a:pt x="0" y="1607472"/>
                    <a:pt x="0" y="1035552"/>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10566" tIns="328706" rIns="310566" bIns="328706" numCol="1" spcCol="1270" anchor="ctr" anchorCtr="0">
              <a:noAutofit/>
            </a:bodyPr>
            <a:lstStyle/>
            <a:p>
              <a:pPr algn="ctr" defTabSz="889000">
                <a:lnSpc>
                  <a:spcPct val="90000"/>
                </a:lnSpc>
                <a:spcBef>
                  <a:spcPct val="0"/>
                </a:spcBef>
                <a:spcAft>
                  <a:spcPct val="35000"/>
                </a:spcAft>
                <a:defRPr/>
              </a:pPr>
              <a:r>
                <a:rPr lang="fr-FR" sz="1900" dirty="0" smtClean="0">
                  <a:solidFill>
                    <a:srgbClr val="000000"/>
                  </a:solidFill>
                </a:rPr>
                <a:t>Astreinte gériatrique hospitalière de territoire</a:t>
              </a:r>
              <a:endParaRPr lang="fr-FR" sz="1900" dirty="0">
                <a:solidFill>
                  <a:srgbClr val="000000"/>
                </a:solidFill>
              </a:endParaRPr>
            </a:p>
          </p:txBody>
        </p:sp>
        <p:grpSp>
          <p:nvGrpSpPr>
            <p:cNvPr id="6" name="Groupe 5"/>
            <p:cNvGrpSpPr/>
            <p:nvPr/>
          </p:nvGrpSpPr>
          <p:grpSpPr>
            <a:xfrm>
              <a:off x="3742826" y="4426310"/>
              <a:ext cx="1636432" cy="1524413"/>
              <a:chOff x="1193133" y="805969"/>
              <a:chExt cx="2870862" cy="3050706"/>
            </a:xfrm>
          </p:grpSpPr>
          <p:sp>
            <p:nvSpPr>
              <p:cNvPr id="15" name="Ellipse 14"/>
              <p:cNvSpPr/>
              <p:nvPr/>
            </p:nvSpPr>
            <p:spPr>
              <a:xfrm>
                <a:off x="1193133" y="805969"/>
                <a:ext cx="2870862" cy="305070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Ellipse 4"/>
              <p:cNvSpPr txBox="1"/>
              <p:nvPr/>
            </p:nvSpPr>
            <p:spPr>
              <a:xfrm>
                <a:off x="1613561" y="1255127"/>
                <a:ext cx="2030006" cy="215717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9528" tIns="29528" rIns="29528" bIns="29528" numCol="1" spcCol="1270" anchor="ctr" anchorCtr="0">
                <a:noAutofit/>
              </a:bodyPr>
              <a:lstStyle/>
              <a:p>
                <a:pPr algn="ctr">
                  <a:defRPr/>
                </a:pPr>
                <a:r>
                  <a:rPr lang="fr-FR" sz="2200" dirty="0">
                    <a:solidFill>
                      <a:srgbClr val="000000"/>
                    </a:solidFill>
                  </a:rPr>
                  <a:t>HAD</a:t>
                </a:r>
              </a:p>
            </p:txBody>
          </p:sp>
        </p:grpSp>
        <p:grpSp>
          <p:nvGrpSpPr>
            <p:cNvPr id="7" name="Groupe 6"/>
            <p:cNvGrpSpPr/>
            <p:nvPr/>
          </p:nvGrpSpPr>
          <p:grpSpPr>
            <a:xfrm>
              <a:off x="5058306" y="4154193"/>
              <a:ext cx="1651378" cy="1670090"/>
              <a:chOff x="1193133" y="805969"/>
              <a:chExt cx="2870862" cy="3050706"/>
            </a:xfrm>
          </p:grpSpPr>
          <p:sp>
            <p:nvSpPr>
              <p:cNvPr id="13" name="Ellipse 12"/>
              <p:cNvSpPr/>
              <p:nvPr/>
            </p:nvSpPr>
            <p:spPr>
              <a:xfrm>
                <a:off x="1193133" y="805969"/>
                <a:ext cx="2870862" cy="3050706"/>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Ellipse 4"/>
              <p:cNvSpPr txBox="1"/>
              <p:nvPr/>
            </p:nvSpPr>
            <p:spPr>
              <a:xfrm>
                <a:off x="1613561" y="1255127"/>
                <a:ext cx="2030006" cy="215717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9528" tIns="29528" rIns="29528" bIns="29528" numCol="1" spcCol="1270" anchor="ctr" anchorCtr="0">
                <a:noAutofit/>
              </a:bodyPr>
              <a:lstStyle/>
              <a:p>
                <a:pPr algn="ctr">
                  <a:defRPr/>
                </a:pPr>
                <a:r>
                  <a:rPr lang="fr-FR" sz="2200" dirty="0">
                    <a:solidFill>
                      <a:srgbClr val="000000"/>
                    </a:solidFill>
                  </a:rPr>
                  <a:t>Réseau REPY</a:t>
                </a:r>
              </a:p>
            </p:txBody>
          </p:sp>
        </p:grpSp>
        <p:sp>
          <p:nvSpPr>
            <p:cNvPr id="8" name="Flèche courbée vers la droite 7"/>
            <p:cNvSpPr/>
            <p:nvPr/>
          </p:nvSpPr>
          <p:spPr>
            <a:xfrm>
              <a:off x="1505252" y="2419490"/>
              <a:ext cx="1325880" cy="31699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350">
                <a:solidFill>
                  <a:srgbClr val="000000"/>
                </a:solidFill>
              </a:endParaRPr>
            </a:p>
          </p:txBody>
        </p:sp>
        <p:sp>
          <p:nvSpPr>
            <p:cNvPr id="9" name="Forme libre 8"/>
            <p:cNvSpPr/>
            <p:nvPr/>
          </p:nvSpPr>
          <p:spPr>
            <a:xfrm>
              <a:off x="4023882" y="2196525"/>
              <a:ext cx="1631439" cy="1628108"/>
            </a:xfrm>
            <a:custGeom>
              <a:avLst/>
              <a:gdLst>
                <a:gd name="connsiteX0" fmla="*/ 0 w 1748439"/>
                <a:gd name="connsiteY0" fmla="*/ 872435 h 1744869"/>
                <a:gd name="connsiteX1" fmla="*/ 874220 w 1748439"/>
                <a:gd name="connsiteY1" fmla="*/ 0 h 1744869"/>
                <a:gd name="connsiteX2" fmla="*/ 1748440 w 1748439"/>
                <a:gd name="connsiteY2" fmla="*/ 872435 h 1744869"/>
                <a:gd name="connsiteX3" fmla="*/ 874220 w 1748439"/>
                <a:gd name="connsiteY3" fmla="*/ 1744870 h 1744869"/>
                <a:gd name="connsiteX4" fmla="*/ 0 w 1748439"/>
                <a:gd name="connsiteY4" fmla="*/ 872435 h 174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439" h="1744869">
                  <a:moveTo>
                    <a:pt x="0" y="872435"/>
                  </a:moveTo>
                  <a:cubicBezTo>
                    <a:pt x="0" y="390602"/>
                    <a:pt x="391402" y="0"/>
                    <a:pt x="874220" y="0"/>
                  </a:cubicBezTo>
                  <a:cubicBezTo>
                    <a:pt x="1357038" y="0"/>
                    <a:pt x="1748440" y="390602"/>
                    <a:pt x="1748440" y="872435"/>
                  </a:cubicBezTo>
                  <a:cubicBezTo>
                    <a:pt x="1748440" y="1354268"/>
                    <a:pt x="1357038" y="1744870"/>
                    <a:pt x="874220" y="1744870"/>
                  </a:cubicBezTo>
                  <a:cubicBezTo>
                    <a:pt x="391402" y="1744870"/>
                    <a:pt x="0" y="1354268"/>
                    <a:pt x="0" y="872435"/>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83993" tIns="283470" rIns="283993" bIns="283470" numCol="1" spcCol="1270" anchor="ctr" anchorCtr="0">
              <a:noAutofit/>
            </a:bodyPr>
            <a:lstStyle/>
            <a:p>
              <a:pPr algn="ctr" defTabSz="977900">
                <a:lnSpc>
                  <a:spcPct val="90000"/>
                </a:lnSpc>
                <a:spcBef>
                  <a:spcPct val="0"/>
                </a:spcBef>
                <a:spcAft>
                  <a:spcPct val="35000"/>
                </a:spcAft>
                <a:defRPr/>
              </a:pPr>
              <a:r>
                <a:rPr lang="fr-FR" sz="2200" dirty="0" smtClean="0">
                  <a:solidFill>
                    <a:srgbClr val="000000"/>
                  </a:solidFill>
                </a:rPr>
                <a:t>SAMU</a:t>
              </a:r>
              <a:endParaRPr lang="fr-FR" sz="2200" dirty="0">
                <a:solidFill>
                  <a:srgbClr val="000000"/>
                </a:solidFill>
              </a:endParaRPr>
            </a:p>
          </p:txBody>
        </p:sp>
        <p:sp>
          <p:nvSpPr>
            <p:cNvPr id="10" name="Forme libre 9"/>
            <p:cNvSpPr/>
            <p:nvPr/>
          </p:nvSpPr>
          <p:spPr>
            <a:xfrm>
              <a:off x="5342879" y="2908731"/>
              <a:ext cx="1666185" cy="1652678"/>
            </a:xfrm>
            <a:custGeom>
              <a:avLst/>
              <a:gdLst>
                <a:gd name="connsiteX0" fmla="*/ 0 w 1808738"/>
                <a:gd name="connsiteY0" fmla="*/ 950202 h 1900404"/>
                <a:gd name="connsiteX1" fmla="*/ 904369 w 1808738"/>
                <a:gd name="connsiteY1" fmla="*/ 0 h 1900404"/>
                <a:gd name="connsiteX2" fmla="*/ 1808738 w 1808738"/>
                <a:gd name="connsiteY2" fmla="*/ 950202 h 1900404"/>
                <a:gd name="connsiteX3" fmla="*/ 904369 w 1808738"/>
                <a:gd name="connsiteY3" fmla="*/ 1900404 h 1900404"/>
                <a:gd name="connsiteX4" fmla="*/ 0 w 1808738"/>
                <a:gd name="connsiteY4" fmla="*/ 950202 h 1900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738" h="1900404">
                  <a:moveTo>
                    <a:pt x="0" y="950202"/>
                  </a:moveTo>
                  <a:cubicBezTo>
                    <a:pt x="0" y="425420"/>
                    <a:pt x="404900" y="0"/>
                    <a:pt x="904369" y="0"/>
                  </a:cubicBezTo>
                  <a:cubicBezTo>
                    <a:pt x="1403838" y="0"/>
                    <a:pt x="1808738" y="425420"/>
                    <a:pt x="1808738" y="950202"/>
                  </a:cubicBezTo>
                  <a:cubicBezTo>
                    <a:pt x="1808738" y="1474984"/>
                    <a:pt x="1403838" y="1900404"/>
                    <a:pt x="904369" y="1900404"/>
                  </a:cubicBezTo>
                  <a:cubicBezTo>
                    <a:pt x="404900" y="1900404"/>
                    <a:pt x="0" y="1474984"/>
                    <a:pt x="0" y="950202"/>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2824" tIns="306248" rIns="292824" bIns="306248" numCol="1" spcCol="1270" anchor="ctr" anchorCtr="0">
              <a:noAutofit/>
            </a:bodyPr>
            <a:lstStyle/>
            <a:p>
              <a:pPr algn="ctr" defTabSz="977900">
                <a:lnSpc>
                  <a:spcPct val="90000"/>
                </a:lnSpc>
                <a:spcBef>
                  <a:spcPct val="0"/>
                </a:spcBef>
                <a:spcAft>
                  <a:spcPct val="35000"/>
                </a:spcAft>
                <a:defRPr/>
              </a:pPr>
              <a:r>
                <a:rPr lang="fr-FR" sz="2200" dirty="0" smtClean="0">
                  <a:solidFill>
                    <a:srgbClr val="000000"/>
                  </a:solidFill>
                </a:rPr>
                <a:t>APTA</a:t>
              </a:r>
            </a:p>
            <a:p>
              <a:pPr algn="ctr" defTabSz="977900">
                <a:lnSpc>
                  <a:spcPct val="90000"/>
                </a:lnSpc>
                <a:spcBef>
                  <a:spcPct val="0"/>
                </a:spcBef>
                <a:spcAft>
                  <a:spcPct val="35000"/>
                </a:spcAft>
                <a:defRPr/>
              </a:pPr>
              <a:r>
                <a:rPr lang="fr-FR" sz="2200" dirty="0" smtClean="0">
                  <a:solidFill>
                    <a:srgbClr val="000000"/>
                  </a:solidFill>
                </a:rPr>
                <a:t>Libéraux</a:t>
              </a:r>
              <a:endParaRPr lang="fr-FR" sz="2200" dirty="0">
                <a:solidFill>
                  <a:srgbClr val="000000"/>
                </a:solidFill>
              </a:endParaRP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40680" y="3974657"/>
              <a:ext cx="577362" cy="430927"/>
            </a:xfrm>
            <a:prstGeom prst="rect">
              <a:avLst/>
            </a:prstGeom>
          </p:spPr>
        </p:pic>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7278" t="27547" r="64334" b="25585"/>
            <a:stretch/>
          </p:blipFill>
          <p:spPr>
            <a:xfrm rot="16200000">
              <a:off x="1985452" y="3380317"/>
              <a:ext cx="432403" cy="434543"/>
            </a:xfrm>
            <a:prstGeom prst="rect">
              <a:avLst/>
            </a:prstGeom>
          </p:spPr>
        </p:pic>
      </p:grpSp>
      <p:sp>
        <p:nvSpPr>
          <p:cNvPr id="17" name="Titre 5"/>
          <p:cNvSpPr txBox="1">
            <a:spLocks/>
          </p:cNvSpPr>
          <p:nvPr/>
        </p:nvSpPr>
        <p:spPr>
          <a:xfrm>
            <a:off x="195098" y="1772816"/>
            <a:ext cx="8324849" cy="504056"/>
          </a:xfrm>
          <a:prstGeom prst="rect">
            <a:avLst/>
          </a:prstGeom>
        </p:spPr>
        <p:txBody>
          <a:bodyPr/>
          <a:lstStyle>
            <a:lvl1pPr algn="l" rtl="0" eaLnBrk="0" fontAlgn="base" hangingPunct="0">
              <a:spcBef>
                <a:spcPct val="0"/>
              </a:spcBef>
              <a:spcAft>
                <a:spcPct val="0"/>
              </a:spcAft>
              <a:defRPr sz="2400" b="1" cap="small">
                <a:solidFill>
                  <a:srgbClr val="018E90"/>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18E90"/>
                </a:solidFill>
                <a:latin typeface="Calibri" pitchFamily="34" charset="0"/>
                <a:cs typeface="Calibri" pitchFamily="34" charset="0"/>
              </a:defRPr>
            </a:lvl2pPr>
            <a:lvl3pPr algn="l" rtl="0" eaLnBrk="0" fontAlgn="base" hangingPunct="0">
              <a:spcBef>
                <a:spcPct val="0"/>
              </a:spcBef>
              <a:spcAft>
                <a:spcPct val="0"/>
              </a:spcAft>
              <a:defRPr sz="2400" b="1">
                <a:solidFill>
                  <a:srgbClr val="018E90"/>
                </a:solidFill>
                <a:latin typeface="Calibri" pitchFamily="34" charset="0"/>
                <a:cs typeface="Calibri" pitchFamily="34" charset="0"/>
              </a:defRPr>
            </a:lvl3pPr>
            <a:lvl4pPr algn="l" rtl="0" eaLnBrk="0" fontAlgn="base" hangingPunct="0">
              <a:spcBef>
                <a:spcPct val="0"/>
              </a:spcBef>
              <a:spcAft>
                <a:spcPct val="0"/>
              </a:spcAft>
              <a:defRPr sz="2400" b="1">
                <a:solidFill>
                  <a:srgbClr val="018E90"/>
                </a:solidFill>
                <a:latin typeface="Calibri" pitchFamily="34" charset="0"/>
                <a:cs typeface="Calibri" pitchFamily="34" charset="0"/>
              </a:defRPr>
            </a:lvl4pPr>
            <a:lvl5pPr algn="l" rtl="0" eaLnBrk="0" fontAlgn="base" hangingPunct="0">
              <a:spcBef>
                <a:spcPct val="0"/>
              </a:spcBef>
              <a:spcAft>
                <a:spcPct val="0"/>
              </a:spcAft>
              <a:defRPr sz="2400" b="1">
                <a:solidFill>
                  <a:srgbClr val="018E90"/>
                </a:solidFill>
                <a:latin typeface="Calibri" pitchFamily="34" charset="0"/>
                <a:cs typeface="Calibri" pitchFamily="34" charset="0"/>
              </a:defRPr>
            </a:lvl5pPr>
            <a:lvl6pPr marL="457200" algn="l" rtl="0" eaLnBrk="1" fontAlgn="base" hangingPunct="1">
              <a:spcBef>
                <a:spcPct val="0"/>
              </a:spcBef>
              <a:spcAft>
                <a:spcPct val="0"/>
              </a:spcAft>
              <a:defRPr sz="2200" b="1">
                <a:solidFill>
                  <a:srgbClr val="000099"/>
                </a:solidFill>
                <a:latin typeface="Arial" charset="0"/>
              </a:defRPr>
            </a:lvl6pPr>
            <a:lvl7pPr marL="914400" algn="l" rtl="0" eaLnBrk="1" fontAlgn="base" hangingPunct="1">
              <a:spcBef>
                <a:spcPct val="0"/>
              </a:spcBef>
              <a:spcAft>
                <a:spcPct val="0"/>
              </a:spcAft>
              <a:defRPr sz="2200" b="1">
                <a:solidFill>
                  <a:srgbClr val="000099"/>
                </a:solidFill>
                <a:latin typeface="Arial" charset="0"/>
              </a:defRPr>
            </a:lvl7pPr>
            <a:lvl8pPr marL="1371600" algn="l" rtl="0" eaLnBrk="1" fontAlgn="base" hangingPunct="1">
              <a:spcBef>
                <a:spcPct val="0"/>
              </a:spcBef>
              <a:spcAft>
                <a:spcPct val="0"/>
              </a:spcAft>
              <a:defRPr sz="2200" b="1">
                <a:solidFill>
                  <a:srgbClr val="000099"/>
                </a:solidFill>
                <a:latin typeface="Arial" charset="0"/>
              </a:defRPr>
            </a:lvl8pPr>
            <a:lvl9pPr marL="1828800" algn="l" rtl="0" eaLnBrk="1" fontAlgn="base" hangingPunct="1">
              <a:spcBef>
                <a:spcPct val="0"/>
              </a:spcBef>
              <a:spcAft>
                <a:spcPct val="0"/>
              </a:spcAft>
              <a:defRPr sz="2200" b="1">
                <a:solidFill>
                  <a:srgbClr val="000099"/>
                </a:solidFill>
                <a:latin typeface="Arial" charset="0"/>
              </a:defRPr>
            </a:lvl9pPr>
          </a:lstStyle>
          <a:p>
            <a:r>
              <a:rPr lang="fr-FR" sz="1800" kern="0" dirty="0" smtClean="0">
                <a:solidFill>
                  <a:schemeClr val="tx1"/>
                </a:solidFill>
              </a:rPr>
              <a:t>pour une coordination efficace des interventions</a:t>
            </a:r>
            <a:endParaRPr lang="fr-FR" sz="1800" kern="0" dirty="0">
              <a:solidFill>
                <a:schemeClr val="tx1"/>
              </a:solidFill>
            </a:endParaRPr>
          </a:p>
        </p:txBody>
      </p:sp>
      <p:sp>
        <p:nvSpPr>
          <p:cNvPr id="18" name="ZoneTexte 17"/>
          <p:cNvSpPr txBox="1"/>
          <p:nvPr/>
        </p:nvSpPr>
        <p:spPr>
          <a:xfrm>
            <a:off x="1035904" y="724054"/>
            <a:ext cx="7072192" cy="830997"/>
          </a:xfrm>
          <a:prstGeom prst="rect">
            <a:avLst/>
          </a:prstGeom>
          <a:noFill/>
        </p:spPr>
        <p:txBody>
          <a:bodyPr wrap="none" rtlCol="0">
            <a:spAutoFit/>
          </a:bodyPr>
          <a:lstStyle/>
          <a:p>
            <a:pPr algn="ctr"/>
            <a:r>
              <a:rPr lang="fr-FR" sz="2400" b="1" dirty="0" smtClean="0">
                <a:latin typeface="Calibri" panose="020F0502020204030204" pitchFamily="34" charset="0"/>
              </a:rPr>
              <a:t>Le SAMU et de nouveaux partenaires associés au SAS :</a:t>
            </a:r>
          </a:p>
          <a:p>
            <a:pPr algn="ctr"/>
            <a:r>
              <a:rPr lang="fr-FR" sz="2400" b="1" dirty="0">
                <a:latin typeface="Calibri" panose="020F0502020204030204" pitchFamily="34" charset="0"/>
              </a:rPr>
              <a:t>l</a:t>
            </a:r>
            <a:r>
              <a:rPr lang="fr-FR" sz="2400" b="1" dirty="0" smtClean="0">
                <a:latin typeface="Calibri" panose="020F0502020204030204" pitchFamily="34" charset="0"/>
              </a:rPr>
              <a:t>’exemple de la gériatrie</a:t>
            </a:r>
            <a:endParaRPr lang="fr-FR" sz="2400" b="1" dirty="0">
              <a:latin typeface="Calibri" panose="020F0502020204030204" pitchFamily="34" charset="0"/>
            </a:endParaRPr>
          </a:p>
        </p:txBody>
      </p:sp>
    </p:spTree>
    <p:extLst>
      <p:ext uri="{BB962C8B-B14F-4D97-AF65-F5344CB8AC3E}">
        <p14:creationId xmlns:p14="http://schemas.microsoft.com/office/powerpoint/2010/main" val="254723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2</a:t>
            </a:fld>
            <a:endParaRPr lang="fr-FR"/>
          </a:p>
        </p:txBody>
      </p:sp>
      <p:grpSp>
        <p:nvGrpSpPr>
          <p:cNvPr id="10" name="Groupe 9"/>
          <p:cNvGrpSpPr/>
          <p:nvPr/>
        </p:nvGrpSpPr>
        <p:grpSpPr>
          <a:xfrm>
            <a:off x="1115616" y="1412776"/>
            <a:ext cx="7092280" cy="3727197"/>
            <a:chOff x="1025860" y="1715624"/>
            <a:chExt cx="7092280" cy="4504469"/>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60" y="1715624"/>
              <a:ext cx="7092280" cy="450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699791" y="2733028"/>
              <a:ext cx="4525919" cy="369332"/>
            </a:xfrm>
            <a:prstGeom prst="rect">
              <a:avLst/>
            </a:prstGeom>
            <a:noFill/>
          </p:spPr>
          <p:txBody>
            <a:bodyPr wrap="none" rtlCol="0">
              <a:spAutoFit/>
            </a:bodyPr>
            <a:lstStyle/>
            <a:p>
              <a:r>
                <a:rPr lang="fr-FR" b="1" dirty="0" smtClean="0">
                  <a:solidFill>
                    <a:srgbClr val="FF0000"/>
                  </a:solidFill>
                  <a:latin typeface="Calibri" panose="020F0502020204030204" pitchFamily="34" charset="0"/>
                </a:rPr>
                <a:t>22 millions de passages aux urgences en 2018</a:t>
              </a:r>
              <a:endParaRPr lang="fr-FR" b="1" dirty="0">
                <a:solidFill>
                  <a:srgbClr val="FF0000"/>
                </a:solidFill>
                <a:latin typeface="Calibri" panose="020F0502020204030204" pitchFamily="34" charset="0"/>
              </a:endParaRPr>
            </a:p>
          </p:txBody>
        </p:sp>
        <p:sp>
          <p:nvSpPr>
            <p:cNvPr id="5" name="ZoneTexte 4"/>
            <p:cNvSpPr txBox="1"/>
            <p:nvPr/>
          </p:nvSpPr>
          <p:spPr>
            <a:xfrm>
              <a:off x="2051720" y="5532048"/>
              <a:ext cx="4053930" cy="409156"/>
            </a:xfrm>
            <a:prstGeom prst="rect">
              <a:avLst/>
            </a:prstGeom>
            <a:noFill/>
          </p:spPr>
          <p:txBody>
            <a:bodyPr wrap="none" rtlCol="0">
              <a:spAutoFit/>
            </a:bodyPr>
            <a:lstStyle/>
            <a:p>
              <a:r>
                <a:rPr lang="fr-FR" sz="1600" b="1" dirty="0" smtClean="0">
                  <a:latin typeface="Calibri" panose="020F0502020204030204" pitchFamily="34" charset="0"/>
                </a:rPr>
                <a:t>10 millions de passages aux urgences en 1996</a:t>
              </a:r>
              <a:endParaRPr lang="fr-FR" sz="1600" b="1" dirty="0">
                <a:latin typeface="Calibri" panose="020F0502020204030204" pitchFamily="34" charset="0"/>
              </a:endParaRPr>
            </a:p>
          </p:txBody>
        </p:sp>
        <p:sp>
          <p:nvSpPr>
            <p:cNvPr id="6" name="ZoneTexte 5"/>
            <p:cNvSpPr txBox="1"/>
            <p:nvPr/>
          </p:nvSpPr>
          <p:spPr>
            <a:xfrm>
              <a:off x="5148064" y="3977755"/>
              <a:ext cx="2605970" cy="369332"/>
            </a:xfrm>
            <a:prstGeom prst="rect">
              <a:avLst/>
            </a:prstGeom>
            <a:noFill/>
          </p:spPr>
          <p:txBody>
            <a:bodyPr wrap="none" rtlCol="0">
              <a:spAutoFit/>
            </a:bodyPr>
            <a:lstStyle/>
            <a:p>
              <a:r>
                <a:rPr lang="fr-FR" b="1" dirty="0" smtClean="0">
                  <a:solidFill>
                    <a:srgbClr val="FF0000"/>
                  </a:solidFill>
                  <a:latin typeface="Calibri" panose="020F0502020204030204" pitchFamily="34" charset="0"/>
                </a:rPr>
                <a:t>+ 3,5 % /an depuis 20 ans</a:t>
              </a:r>
              <a:endParaRPr lang="fr-FR" b="1" dirty="0">
                <a:solidFill>
                  <a:srgbClr val="FF0000"/>
                </a:solidFill>
                <a:latin typeface="Calibri" panose="020F0502020204030204" pitchFamily="34" charset="0"/>
              </a:endParaRPr>
            </a:p>
          </p:txBody>
        </p:sp>
      </p:grpSp>
      <p:sp>
        <p:nvSpPr>
          <p:cNvPr id="9" name="ZoneTexte 8"/>
          <p:cNvSpPr txBox="1"/>
          <p:nvPr/>
        </p:nvSpPr>
        <p:spPr>
          <a:xfrm>
            <a:off x="2099336" y="701901"/>
            <a:ext cx="4945328" cy="461665"/>
          </a:xfrm>
          <a:prstGeom prst="rect">
            <a:avLst/>
          </a:prstGeom>
          <a:noFill/>
        </p:spPr>
        <p:txBody>
          <a:bodyPr wrap="none" rtlCol="0">
            <a:spAutoFit/>
          </a:bodyPr>
          <a:lstStyle/>
          <a:p>
            <a:r>
              <a:rPr lang="fr-FR" sz="2400" b="1" dirty="0" smtClean="0">
                <a:latin typeface="Calibri" panose="020F0502020204030204" pitchFamily="34" charset="0"/>
              </a:rPr>
              <a:t>Contexte </a:t>
            </a:r>
            <a:r>
              <a:rPr lang="fr-FR" sz="2400" b="1" dirty="0">
                <a:latin typeface="Calibri" panose="020F0502020204030204" pitchFamily="34" charset="0"/>
              </a:rPr>
              <a:t>M</a:t>
            </a:r>
            <a:r>
              <a:rPr lang="fr-FR" sz="2400" b="1" dirty="0" smtClean="0">
                <a:latin typeface="Calibri" panose="020F0502020204030204" pitchFamily="34" charset="0"/>
              </a:rPr>
              <a:t>édecine d’Urgence et SNP</a:t>
            </a:r>
            <a:endParaRPr lang="fr-FR" sz="2400" b="1" dirty="0">
              <a:latin typeface="Calibri" panose="020F0502020204030204" pitchFamily="34" charset="0"/>
            </a:endParaRPr>
          </a:p>
        </p:txBody>
      </p:sp>
      <p:grpSp>
        <p:nvGrpSpPr>
          <p:cNvPr id="13" name="Groupe 12"/>
          <p:cNvGrpSpPr/>
          <p:nvPr/>
        </p:nvGrpSpPr>
        <p:grpSpPr>
          <a:xfrm>
            <a:off x="1393137" y="5343504"/>
            <a:ext cx="6537237" cy="791850"/>
            <a:chOff x="1393137" y="5343504"/>
            <a:chExt cx="6537237" cy="791850"/>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768" t="56814" r="24484" b="34748"/>
            <a:stretch/>
          </p:blipFill>
          <p:spPr bwMode="auto">
            <a:xfrm>
              <a:off x="1393137" y="5668727"/>
              <a:ext cx="6537237" cy="46662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768" t="44156" r="24484" b="49970"/>
            <a:stretch/>
          </p:blipFill>
          <p:spPr bwMode="auto">
            <a:xfrm>
              <a:off x="1393137" y="5343504"/>
              <a:ext cx="6537237" cy="324816"/>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4" name="Ellipse 13"/>
          <p:cNvSpPr/>
          <p:nvPr/>
        </p:nvSpPr>
        <p:spPr>
          <a:xfrm>
            <a:off x="6332615" y="5805264"/>
            <a:ext cx="655234"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07504" y="6474936"/>
            <a:ext cx="2268570" cy="276999"/>
          </a:xfrm>
          <a:prstGeom prst="rect">
            <a:avLst/>
          </a:prstGeom>
          <a:solidFill>
            <a:schemeClr val="bg1"/>
          </a:solidFill>
        </p:spPr>
        <p:txBody>
          <a:bodyPr wrap="none" rtlCol="0">
            <a:spAutoFit/>
          </a:bodyPr>
          <a:lstStyle/>
          <a:p>
            <a:r>
              <a:rPr lang="fr-FR" sz="1200" b="1" dirty="0" smtClean="0">
                <a:latin typeface="Calibri" panose="020F0502020204030204" pitchFamily="34" charset="0"/>
              </a:rPr>
              <a:t>Rapport P Carli / T </a:t>
            </a:r>
            <a:r>
              <a:rPr lang="fr-FR" sz="1200" b="1" dirty="0" err="1" smtClean="0">
                <a:latin typeface="Calibri" panose="020F0502020204030204" pitchFamily="34" charset="0"/>
              </a:rPr>
              <a:t>Mesnier</a:t>
            </a:r>
            <a:r>
              <a:rPr lang="fr-FR" sz="1200" b="1" dirty="0" smtClean="0">
                <a:latin typeface="Calibri" panose="020F0502020204030204" pitchFamily="34" charset="0"/>
              </a:rPr>
              <a:t> 2019</a:t>
            </a:r>
            <a:endParaRPr lang="fr-FR" sz="1200" b="1" dirty="0">
              <a:latin typeface="Calibri" panose="020F0502020204030204" pitchFamily="34" charset="0"/>
            </a:endParaRPr>
          </a:p>
        </p:txBody>
      </p:sp>
    </p:spTree>
    <p:extLst>
      <p:ext uri="{BB962C8B-B14F-4D97-AF65-F5344CB8AC3E}">
        <p14:creationId xmlns:p14="http://schemas.microsoft.com/office/powerpoint/2010/main" val="2816890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20</a:t>
            </a:fld>
            <a:endParaRPr lang="fr-FR"/>
          </a:p>
        </p:txBody>
      </p:sp>
      <p:pic>
        <p:nvPicPr>
          <p:cNvPr id="5" name="Image 4"/>
          <p:cNvPicPr>
            <a:picLocks noChangeAspect="1"/>
          </p:cNvPicPr>
          <p:nvPr/>
        </p:nvPicPr>
        <p:blipFill>
          <a:blip r:embed="rId2"/>
          <a:stretch>
            <a:fillRect/>
          </a:stretch>
        </p:blipFill>
        <p:spPr>
          <a:xfrm>
            <a:off x="7236296" y="1052736"/>
            <a:ext cx="1622250" cy="1285967"/>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76557"/>
            <a:ext cx="5143497" cy="183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23" y="3007785"/>
            <a:ext cx="8106744" cy="308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83739" y="2924944"/>
            <a:ext cx="7584605" cy="644072"/>
            <a:chOff x="83739" y="2924944"/>
            <a:chExt cx="7584605" cy="644072"/>
          </a:xfrm>
        </p:grpSpPr>
        <p:sp>
          <p:nvSpPr>
            <p:cNvPr id="6" name="Rectangle 5"/>
            <p:cNvSpPr/>
            <p:nvPr/>
          </p:nvSpPr>
          <p:spPr>
            <a:xfrm>
              <a:off x="665196" y="2924944"/>
              <a:ext cx="7003148" cy="644072"/>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Flèche droite 2"/>
            <p:cNvSpPr/>
            <p:nvPr/>
          </p:nvSpPr>
          <p:spPr>
            <a:xfrm>
              <a:off x="83739" y="3057670"/>
              <a:ext cx="576064" cy="3786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158" t="12271" r="39398" b="10526"/>
          <a:stretch/>
        </p:blipFill>
        <p:spPr bwMode="auto">
          <a:xfrm>
            <a:off x="7740352" y="2323889"/>
            <a:ext cx="1368152" cy="176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5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21</a:t>
            </a:fld>
            <a:endParaRPr lang="fr-FR"/>
          </a:p>
        </p:txBody>
      </p:sp>
      <p:sp>
        <p:nvSpPr>
          <p:cNvPr id="7" name="ZoneTexte 6"/>
          <p:cNvSpPr txBox="1"/>
          <p:nvPr/>
        </p:nvSpPr>
        <p:spPr>
          <a:xfrm>
            <a:off x="765574" y="1409865"/>
            <a:ext cx="7612853" cy="523220"/>
          </a:xfrm>
          <a:prstGeom prst="rect">
            <a:avLst/>
          </a:prstGeom>
          <a:noFill/>
        </p:spPr>
        <p:txBody>
          <a:bodyPr wrap="none" rtlCol="0">
            <a:spAutoFit/>
          </a:bodyPr>
          <a:lstStyle/>
          <a:p>
            <a:r>
              <a:rPr lang="fr-FR" sz="2800" b="1" dirty="0" smtClean="0">
                <a:solidFill>
                  <a:srgbClr val="000000"/>
                </a:solidFill>
                <a:latin typeface="Cambria" panose="02040503050406030204" pitchFamily="18" charset="0"/>
                <a:ea typeface="Cambria" panose="02040503050406030204" pitchFamily="18" charset="0"/>
              </a:rPr>
              <a:t>22 sites pilotes du SAS , 40% de la population</a:t>
            </a:r>
            <a:endParaRPr lang="fr-FR" sz="2800" b="1" dirty="0">
              <a:solidFill>
                <a:srgbClr val="000000"/>
              </a:solidFill>
              <a:latin typeface="Cambria" panose="02040503050406030204" pitchFamily="18" charset="0"/>
              <a:ea typeface="Cambria" panose="02040503050406030204" pitchFamily="18" charset="0"/>
            </a:endParaRPr>
          </a:p>
        </p:txBody>
      </p:sp>
      <p:pic>
        <p:nvPicPr>
          <p:cNvPr id="8" name="Image 7"/>
          <p:cNvPicPr>
            <a:picLocks noChangeAspect="1"/>
          </p:cNvPicPr>
          <p:nvPr/>
        </p:nvPicPr>
        <p:blipFill>
          <a:blip r:embed="rId2"/>
          <a:stretch>
            <a:fillRect/>
          </a:stretch>
        </p:blipFill>
        <p:spPr>
          <a:xfrm>
            <a:off x="35496" y="603422"/>
            <a:ext cx="1062771" cy="848303"/>
          </a:xfrm>
          <a:prstGeom prst="rect">
            <a:avLst/>
          </a:prstGeom>
        </p:spPr>
      </p:pic>
      <p:grpSp>
        <p:nvGrpSpPr>
          <p:cNvPr id="9" name="Groupe 8"/>
          <p:cNvGrpSpPr/>
          <p:nvPr/>
        </p:nvGrpSpPr>
        <p:grpSpPr>
          <a:xfrm>
            <a:off x="4860032" y="2060848"/>
            <a:ext cx="4176464" cy="4079047"/>
            <a:chOff x="566881" y="1294615"/>
            <a:chExt cx="4949641" cy="4494842"/>
          </a:xfrm>
        </p:grpSpPr>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2000"/>
                      </a14:imgEffect>
                      <a14:imgEffect>
                        <a14:brightnessContrast bright="-16000" contrast="36000"/>
                      </a14:imgEffect>
                    </a14:imgLayer>
                  </a14:imgProps>
                </a:ext>
                <a:ext uri="{28A0092B-C50C-407E-A947-70E740481C1C}">
                  <a14:useLocalDpi xmlns:a14="http://schemas.microsoft.com/office/drawing/2010/main" val="0"/>
                </a:ext>
              </a:extLst>
            </a:blip>
            <a:srcRect/>
            <a:stretch>
              <a:fillRect/>
            </a:stretch>
          </p:blipFill>
          <p:spPr bwMode="auto">
            <a:xfrm>
              <a:off x="566881" y="1294615"/>
              <a:ext cx="4949641" cy="449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droite 5"/>
            <p:cNvSpPr/>
            <p:nvPr/>
          </p:nvSpPr>
          <p:spPr>
            <a:xfrm>
              <a:off x="2339752" y="2636912"/>
              <a:ext cx="216024" cy="196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614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2000"/>
                    </a14:imgEffect>
                    <a14:imgEffect>
                      <a14:brightnessContrast bright="-29000" contrast="9000"/>
                    </a14:imgEffect>
                  </a14:imgLayer>
                </a14:imgProps>
              </a:ext>
              <a:ext uri="{28A0092B-C50C-407E-A947-70E740481C1C}">
                <a14:useLocalDpi xmlns:a14="http://schemas.microsoft.com/office/drawing/2010/main" val="0"/>
              </a:ext>
            </a:extLst>
          </a:blip>
          <a:srcRect/>
          <a:stretch>
            <a:fillRect/>
          </a:stretch>
        </p:blipFill>
        <p:spPr bwMode="auto">
          <a:xfrm>
            <a:off x="35496" y="2465668"/>
            <a:ext cx="4783480" cy="326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944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22</a:t>
            </a:fld>
            <a:endParaRPr lang="fr-F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20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435884" y="615627"/>
            <a:ext cx="8272232" cy="569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0" y="2996952"/>
            <a:ext cx="3960440" cy="280831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6156176" y="5805264"/>
            <a:ext cx="2160240" cy="50405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ouble flèche horizontale 3"/>
          <p:cNvSpPr/>
          <p:nvPr/>
        </p:nvSpPr>
        <p:spPr>
          <a:xfrm>
            <a:off x="1980076" y="4797152"/>
            <a:ext cx="3456384" cy="484632"/>
          </a:xfrm>
          <a:prstGeom prst="lef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effectLst>
                  <a:outerShdw blurRad="38100" dist="38100" dir="2700000" algn="tl">
                    <a:srgbClr val="000000">
                      <a:alpha val="43137"/>
                    </a:srgbClr>
                  </a:outerShdw>
                </a:effectLst>
              </a:rPr>
              <a:t>Temporalité et Anticipation</a:t>
            </a:r>
            <a:endParaRPr lang="fr-FR" dirty="0">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3927529" y="30852"/>
            <a:ext cx="1288943" cy="584775"/>
          </a:xfrm>
          <a:prstGeom prst="rect">
            <a:avLst/>
          </a:prstGeom>
          <a:solidFill>
            <a:schemeClr val="accent2">
              <a:lumMod val="50000"/>
            </a:schemeClr>
          </a:solidFill>
        </p:spPr>
        <p:txBody>
          <a:bodyPr wrap="none" rtlCol="0">
            <a:spAutoFit/>
          </a:bodyPr>
          <a:lstStyle/>
          <a:p>
            <a:r>
              <a:rPr lang="fr-FR" sz="3200" b="1" dirty="0" smtClean="0">
                <a:solidFill>
                  <a:schemeClr val="bg1"/>
                </a:solidFill>
                <a:latin typeface="Calibri" panose="020F0502020204030204" pitchFamily="34" charset="0"/>
              </a:rPr>
              <a:t>Le SAS</a:t>
            </a:r>
            <a:endParaRPr lang="fr-FR" sz="3200" b="1" dirty="0">
              <a:solidFill>
                <a:schemeClr val="bg1"/>
              </a:solidFill>
              <a:latin typeface="Calibri" panose="020F0502020204030204" pitchFamily="34" charset="0"/>
            </a:endParaRPr>
          </a:p>
        </p:txBody>
      </p:sp>
      <p:sp>
        <p:nvSpPr>
          <p:cNvPr id="7" name="ZoneTexte 6"/>
          <p:cNvSpPr txBox="1"/>
          <p:nvPr/>
        </p:nvSpPr>
        <p:spPr>
          <a:xfrm>
            <a:off x="1259632" y="2636912"/>
            <a:ext cx="1159292" cy="369332"/>
          </a:xfrm>
          <a:prstGeom prst="rect">
            <a:avLst/>
          </a:prstGeom>
          <a:solidFill>
            <a:schemeClr val="bg1"/>
          </a:solidFill>
        </p:spPr>
        <p:txBody>
          <a:bodyPr wrap="none" rtlCol="0">
            <a:spAutoFit/>
          </a:bodyPr>
          <a:lstStyle/>
          <a:p>
            <a:r>
              <a:rPr lang="fr-FR" b="1" dirty="0" smtClean="0"/>
              <a:t>URGENT</a:t>
            </a:r>
            <a:endParaRPr lang="fr-FR" b="1" dirty="0"/>
          </a:p>
        </p:txBody>
      </p:sp>
      <p:sp>
        <p:nvSpPr>
          <p:cNvPr id="9" name="ZoneTexte 8"/>
          <p:cNvSpPr txBox="1"/>
          <p:nvPr/>
        </p:nvSpPr>
        <p:spPr>
          <a:xfrm>
            <a:off x="3268374" y="2627620"/>
            <a:ext cx="659155" cy="369332"/>
          </a:xfrm>
          <a:prstGeom prst="rect">
            <a:avLst/>
          </a:prstGeom>
          <a:solidFill>
            <a:schemeClr val="bg1"/>
          </a:solidFill>
        </p:spPr>
        <p:txBody>
          <a:bodyPr wrap="none" rtlCol="0">
            <a:spAutoFit/>
          </a:bodyPr>
          <a:lstStyle/>
          <a:p>
            <a:r>
              <a:rPr lang="fr-FR" b="1" dirty="0" smtClean="0"/>
              <a:t>SNP</a:t>
            </a:r>
            <a:endParaRPr lang="fr-FR" b="1" dirty="0"/>
          </a:p>
        </p:txBody>
      </p:sp>
      <p:sp>
        <p:nvSpPr>
          <p:cNvPr id="10" name="ZoneTexte 9"/>
          <p:cNvSpPr txBox="1"/>
          <p:nvPr/>
        </p:nvSpPr>
        <p:spPr>
          <a:xfrm>
            <a:off x="6156176" y="2604646"/>
            <a:ext cx="1488421" cy="369332"/>
          </a:xfrm>
          <a:prstGeom prst="rect">
            <a:avLst/>
          </a:prstGeom>
          <a:solidFill>
            <a:schemeClr val="bg1"/>
          </a:solidFill>
        </p:spPr>
        <p:txBody>
          <a:bodyPr wrap="none" rtlCol="0">
            <a:spAutoFit/>
          </a:bodyPr>
          <a:lstStyle/>
          <a:p>
            <a:r>
              <a:rPr lang="fr-FR" b="1" dirty="0" smtClean="0"/>
              <a:t>PARCOURS</a:t>
            </a:r>
            <a:endParaRPr lang="fr-FR" b="1" dirty="0"/>
          </a:p>
        </p:txBody>
      </p:sp>
    </p:spTree>
    <p:extLst>
      <p:ext uri="{BB962C8B-B14F-4D97-AF65-F5344CB8AC3E}">
        <p14:creationId xmlns:p14="http://schemas.microsoft.com/office/powerpoint/2010/main" val="141080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23</a:t>
            </a:fld>
            <a:endParaRPr lang="fr-FR"/>
          </a:p>
        </p:txBody>
      </p:sp>
      <p:sp>
        <p:nvSpPr>
          <p:cNvPr id="5" name="ZoneTexte 4"/>
          <p:cNvSpPr txBox="1"/>
          <p:nvPr/>
        </p:nvSpPr>
        <p:spPr>
          <a:xfrm>
            <a:off x="357513" y="912346"/>
            <a:ext cx="8517140" cy="369332"/>
          </a:xfrm>
          <a:prstGeom prst="rect">
            <a:avLst/>
          </a:prstGeom>
          <a:noFill/>
        </p:spPr>
        <p:txBody>
          <a:bodyPr wrap="none" rtlCol="0">
            <a:spAutoFit/>
          </a:bodyPr>
          <a:lstStyle/>
          <a:p>
            <a:r>
              <a:rPr lang="fr-FR" b="1" dirty="0" smtClean="0">
                <a:solidFill>
                  <a:srgbClr val="000000"/>
                </a:solidFill>
                <a:latin typeface="Cambria" panose="02040503050406030204" pitchFamily="18" charset="0"/>
                <a:ea typeface="Cambria" panose="02040503050406030204" pitchFamily="18" charset="0"/>
              </a:rPr>
              <a:t>Le SAS 78 : Une coordination ville-hôpital centrée sur le patient et son parcours</a:t>
            </a:r>
            <a:endParaRPr lang="fr-FR" b="1" dirty="0">
              <a:solidFill>
                <a:srgbClr val="000000"/>
              </a:solidFill>
              <a:latin typeface="Cambria" panose="02040503050406030204" pitchFamily="18" charset="0"/>
              <a:ea typeface="Cambria" panose="02040503050406030204" pitchFamily="18" charset="0"/>
            </a:endParaRPr>
          </a:p>
        </p:txBody>
      </p:sp>
      <p:grpSp>
        <p:nvGrpSpPr>
          <p:cNvPr id="12" name="Groupe 11"/>
          <p:cNvGrpSpPr/>
          <p:nvPr/>
        </p:nvGrpSpPr>
        <p:grpSpPr>
          <a:xfrm>
            <a:off x="387858" y="1911600"/>
            <a:ext cx="8368284" cy="2309488"/>
            <a:chOff x="236164" y="1556792"/>
            <a:chExt cx="8368284" cy="2309488"/>
          </a:xfrm>
        </p:grpSpPr>
        <p:sp>
          <p:nvSpPr>
            <p:cNvPr id="8" name="Rectangle à coins arrondis 6">
              <a:extLst>
                <a:ext uri="{FF2B5EF4-FFF2-40B4-BE49-F238E27FC236}">
                  <a16:creationId xmlns:a16="http://schemas.microsoft.com/office/drawing/2014/main" xmlns="" id="{163B7FE8-D3FE-4359-B2AF-B1E689D3DBA8}"/>
                </a:ext>
              </a:extLst>
            </p:cNvPr>
            <p:cNvSpPr/>
            <p:nvPr/>
          </p:nvSpPr>
          <p:spPr>
            <a:xfrm>
              <a:off x="236164" y="1556792"/>
              <a:ext cx="8368284" cy="1656183"/>
            </a:xfrm>
            <a:prstGeom prst="roundRect">
              <a:avLst/>
            </a:prstGeom>
            <a:solidFill>
              <a:srgbClr val="DCE2EA"/>
            </a:solidFill>
            <a:ln w="12700" cap="flat" cmpd="sng" algn="ctr">
              <a:noFill/>
              <a:prstDash val="solid"/>
              <a:miter lim="800000"/>
            </a:ln>
            <a:effectLst/>
          </p:spPr>
          <p:txBody>
            <a:bodyPr rtlCol="0" anchor="ctr"/>
            <a:lstStyle/>
            <a:p>
              <a:pPr algn="ctr">
                <a:defRPr/>
              </a:pPr>
              <a:endParaRPr lang="fr-FR" kern="0" smtClean="0">
                <a:solidFill>
                  <a:prstClr val="white"/>
                </a:solidFill>
                <a:latin typeface="Verdana"/>
              </a:endParaRPr>
            </a:p>
          </p:txBody>
        </p:sp>
        <p:sp>
          <p:nvSpPr>
            <p:cNvPr id="9" name="ZoneTexte 8">
              <a:extLst>
                <a:ext uri="{FF2B5EF4-FFF2-40B4-BE49-F238E27FC236}">
                  <a16:creationId xmlns:a16="http://schemas.microsoft.com/office/drawing/2014/main" xmlns="" id="{4E7481F1-058A-4B75-A627-CD4642BAF9F3}"/>
                </a:ext>
              </a:extLst>
            </p:cNvPr>
            <p:cNvSpPr txBox="1"/>
            <p:nvPr/>
          </p:nvSpPr>
          <p:spPr>
            <a:xfrm>
              <a:off x="328877" y="1651006"/>
              <a:ext cx="7965576" cy="2215274"/>
            </a:xfrm>
            <a:prstGeom prst="rect">
              <a:avLst/>
            </a:prstGeom>
            <a:noFill/>
          </p:spPr>
          <p:txBody>
            <a:bodyPr wrap="square" lIns="36000" tIns="0" rIns="36000" bIns="0" rtlCol="0">
              <a:spAutoFit/>
            </a:bodyPr>
            <a:lstStyle/>
            <a:p>
              <a:pPr marL="285750" lvl="1" indent="-285750" algn="just">
                <a:buClr>
                  <a:srgbClr val="E2007A"/>
                </a:buClr>
                <a:buFont typeface="Wingdings" panose="05000000000000000000" pitchFamily="2" charset="2"/>
                <a:buChar char="v"/>
              </a:pPr>
              <a:r>
                <a:rPr lang="fr-FR" sz="1400" dirty="0">
                  <a:solidFill>
                    <a:srgbClr val="333333"/>
                  </a:solidFill>
                  <a:latin typeface="Verdana"/>
                </a:rPr>
                <a:t>L’objectif de ce dispositif départemental est de </a:t>
              </a:r>
            </a:p>
            <a:p>
              <a:pPr marL="171450" lvl="1" indent="-171450" algn="just">
                <a:buClr>
                  <a:srgbClr val="E2007A"/>
                </a:buClr>
                <a:buFontTx/>
                <a:buChar char="-"/>
              </a:pPr>
              <a:r>
                <a:rPr lang="fr-FR" sz="1400" b="1" dirty="0">
                  <a:solidFill>
                    <a:srgbClr val="333333"/>
                  </a:solidFill>
                  <a:latin typeface="Verdana"/>
                </a:rPr>
                <a:t>structurer l’offre de soins en connectant la ville et l’hôpital avec les structures de soins médicales et médico-sociales pour les patients tout âge et toute pathologie </a:t>
              </a:r>
            </a:p>
            <a:p>
              <a:pPr marL="171450" lvl="1" indent="-171450" algn="just">
                <a:buClr>
                  <a:srgbClr val="E2007A"/>
                </a:buClr>
                <a:buFontTx/>
                <a:buChar char="-"/>
              </a:pPr>
              <a:r>
                <a:rPr lang="fr-FR" sz="1400" dirty="0">
                  <a:solidFill>
                    <a:prstClr val="black"/>
                  </a:solidFill>
                  <a:latin typeface="Verdana" panose="020B0604030504040204" pitchFamily="34" charset="0"/>
                  <a:ea typeface="Calibri" panose="020F0502020204030204" pitchFamily="34" charset="0"/>
                  <a:cs typeface="Calibri" panose="020F0502020204030204" pitchFamily="34" charset="0"/>
                </a:rPr>
                <a:t>prendre en charge les appels pour toute situation urgente ou toute demande de Soins Non Programmés (SNP) lorsque le médecin n’est pas disponible en première intention</a:t>
              </a:r>
              <a:endParaRPr lang="fr-FR"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1" indent="-285750" algn="just">
                <a:buClr>
                  <a:srgbClr val="E2007A"/>
                </a:buClr>
                <a:buFont typeface="Wingdings" panose="05000000000000000000" pitchFamily="2" charset="2"/>
                <a:buChar char="v"/>
              </a:pPr>
              <a:endParaRPr lang="fr-FR" sz="1400" b="1" dirty="0">
                <a:solidFill>
                  <a:srgbClr val="333333"/>
                </a:solidFill>
                <a:latin typeface="Verdana"/>
              </a:endParaRPr>
            </a:p>
            <a:p>
              <a:pPr marL="0" lvl="1">
                <a:buClr>
                  <a:srgbClr val="E2007A"/>
                </a:buClr>
              </a:pPr>
              <a:endParaRPr lang="fr-FR" sz="1400" dirty="0">
                <a:solidFill>
                  <a:prstClr val="black">
                    <a:lumMod val="75000"/>
                    <a:lumOff val="25000"/>
                  </a:prstClr>
                </a:solidFill>
                <a:latin typeface="Verdana"/>
              </a:endParaRPr>
            </a:p>
          </p:txBody>
        </p:sp>
      </p:grpSp>
      <p:pic>
        <p:nvPicPr>
          <p:cNvPr id="1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8000"/>
                    </a14:imgEffect>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1108925" y="5013176"/>
            <a:ext cx="6926151" cy="106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368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8A84E125-98CB-4B3E-B3CA-C0798A5FC077}" type="slidenum">
              <a:rPr lang="fr-FR" smtClean="0">
                <a:solidFill>
                  <a:srgbClr val="FFFFFF">
                    <a:lumMod val="50000"/>
                  </a:srgbClr>
                </a:solidFill>
              </a:rPr>
              <a:pPr/>
              <a:t>24</a:t>
            </a:fld>
            <a:endParaRPr lang="fr-FR" dirty="0">
              <a:solidFill>
                <a:srgbClr val="FFFFFF">
                  <a:lumMod val="50000"/>
                </a:srgbClr>
              </a:solidFill>
            </a:endParaRPr>
          </a:p>
        </p:txBody>
      </p:sp>
      <p:sp>
        <p:nvSpPr>
          <p:cNvPr id="6" name="ZoneTexte 5"/>
          <p:cNvSpPr txBox="1"/>
          <p:nvPr/>
        </p:nvSpPr>
        <p:spPr>
          <a:xfrm>
            <a:off x="3400846" y="260648"/>
            <a:ext cx="2342308" cy="584775"/>
          </a:xfrm>
          <a:prstGeom prst="rect">
            <a:avLst/>
          </a:prstGeom>
          <a:noFill/>
        </p:spPr>
        <p:txBody>
          <a:bodyPr wrap="none" rtlCol="0">
            <a:spAutoFit/>
          </a:bodyPr>
          <a:lstStyle/>
          <a:p>
            <a:r>
              <a:rPr lang="fr-FR" sz="3200" b="1" dirty="0" smtClean="0">
                <a:solidFill>
                  <a:srgbClr val="000000"/>
                </a:solidFill>
                <a:latin typeface="Calibri" panose="020F0502020204030204" pitchFamily="34" charset="0"/>
              </a:rPr>
              <a:t>Conclusion 1</a:t>
            </a:r>
            <a:endParaRPr lang="fr-FR" sz="3200" b="1" dirty="0">
              <a:solidFill>
                <a:srgbClr val="000000"/>
              </a:solidFill>
              <a:latin typeface="Calibri" panose="020F0502020204030204" pitchFamily="34" charset="0"/>
            </a:endParaRPr>
          </a:p>
        </p:txBody>
      </p:sp>
      <p:sp>
        <p:nvSpPr>
          <p:cNvPr id="7" name="ZoneTexte 6"/>
          <p:cNvSpPr txBox="1"/>
          <p:nvPr/>
        </p:nvSpPr>
        <p:spPr>
          <a:xfrm>
            <a:off x="971600" y="1412775"/>
            <a:ext cx="6714980" cy="1077218"/>
          </a:xfrm>
          <a:prstGeom prst="rect">
            <a:avLst/>
          </a:prstGeom>
          <a:noFill/>
        </p:spPr>
        <p:txBody>
          <a:bodyPr wrap="none" rtlCol="0">
            <a:spAutoFit/>
          </a:bodyPr>
          <a:lstStyle/>
          <a:p>
            <a:pPr algn="just"/>
            <a:r>
              <a:rPr lang="fr-FR" sz="1600" dirty="0" smtClean="0">
                <a:solidFill>
                  <a:srgbClr val="000000"/>
                </a:solidFill>
                <a:latin typeface="Calibri" panose="020F0502020204030204" pitchFamily="34" charset="0"/>
              </a:rPr>
              <a:t>1- Il faut poursuivre cette collaboration essentielle entre la ville et l’hôpital.</a:t>
            </a:r>
          </a:p>
          <a:p>
            <a:pPr algn="just"/>
            <a:r>
              <a:rPr lang="fr-FR" sz="1600" dirty="0" smtClean="0">
                <a:solidFill>
                  <a:srgbClr val="000000"/>
                </a:solidFill>
                <a:latin typeface="Calibri" panose="020F0502020204030204" pitchFamily="34" charset="0"/>
              </a:rPr>
              <a:t>c’est une certitude, les médecins libéraux comme les hospitaliers se mobilisent</a:t>
            </a:r>
          </a:p>
          <a:p>
            <a:pPr algn="just"/>
            <a:r>
              <a:rPr lang="fr-FR" sz="1600" dirty="0">
                <a:solidFill>
                  <a:srgbClr val="000000"/>
                </a:solidFill>
                <a:latin typeface="Calibri" panose="020F0502020204030204" pitchFamily="34" charset="0"/>
              </a:rPr>
              <a:t>s</a:t>
            </a:r>
            <a:r>
              <a:rPr lang="fr-FR" sz="1600" dirty="0" smtClean="0">
                <a:solidFill>
                  <a:srgbClr val="000000"/>
                </a:solidFill>
                <a:latin typeface="Calibri" panose="020F0502020204030204" pitchFamily="34" charset="0"/>
              </a:rPr>
              <a:t>ur cette problématique d’un parcours du patient plus pertinent. L’échelon </a:t>
            </a:r>
          </a:p>
          <a:p>
            <a:pPr algn="just"/>
            <a:r>
              <a:rPr lang="fr-FR" sz="1600" dirty="0">
                <a:solidFill>
                  <a:srgbClr val="000000"/>
                </a:solidFill>
                <a:latin typeface="Calibri" panose="020F0502020204030204" pitchFamily="34" charset="0"/>
              </a:rPr>
              <a:t>d</a:t>
            </a:r>
            <a:r>
              <a:rPr lang="fr-FR" sz="1600" dirty="0" smtClean="0">
                <a:solidFill>
                  <a:srgbClr val="000000"/>
                </a:solidFill>
                <a:latin typeface="Calibri" panose="020F0502020204030204" pitchFamily="34" charset="0"/>
              </a:rPr>
              <a:t>épartemental est le bon pour une coordination adaptée</a:t>
            </a:r>
          </a:p>
        </p:txBody>
      </p:sp>
      <p:sp>
        <p:nvSpPr>
          <p:cNvPr id="8" name="ZoneTexte 7"/>
          <p:cNvSpPr txBox="1"/>
          <p:nvPr/>
        </p:nvSpPr>
        <p:spPr>
          <a:xfrm>
            <a:off x="971600" y="2514024"/>
            <a:ext cx="7124386" cy="830997"/>
          </a:xfrm>
          <a:prstGeom prst="rect">
            <a:avLst/>
          </a:prstGeom>
          <a:noFill/>
        </p:spPr>
        <p:txBody>
          <a:bodyPr wrap="none" rtlCol="0">
            <a:spAutoFit/>
          </a:bodyPr>
          <a:lstStyle/>
          <a:p>
            <a:r>
              <a:rPr lang="fr-FR" sz="1600" dirty="0" smtClean="0">
                <a:solidFill>
                  <a:srgbClr val="000000"/>
                </a:solidFill>
                <a:latin typeface="Calibri" panose="020F0502020204030204" pitchFamily="34" charset="0"/>
              </a:rPr>
              <a:t>2- Le rôle de la régulation médicale est essentiel, c’est une maison commune. Il faut</a:t>
            </a:r>
          </a:p>
          <a:p>
            <a:r>
              <a:rPr lang="fr-FR" sz="1600" dirty="0">
                <a:solidFill>
                  <a:srgbClr val="000000"/>
                </a:solidFill>
                <a:latin typeface="Calibri" panose="020F0502020204030204" pitchFamily="34" charset="0"/>
              </a:rPr>
              <a:t>m</a:t>
            </a:r>
            <a:r>
              <a:rPr lang="fr-FR" sz="1600" dirty="0" smtClean="0">
                <a:solidFill>
                  <a:srgbClr val="000000"/>
                </a:solidFill>
                <a:latin typeface="Calibri" panose="020F0502020204030204" pitchFamily="34" charset="0"/>
              </a:rPr>
              <a:t>édicaliser la décision initiale le plus tôt possible, c’est ce qui garantit le meilleur</a:t>
            </a:r>
          </a:p>
          <a:p>
            <a:r>
              <a:rPr lang="fr-FR" sz="1600" dirty="0" smtClean="0">
                <a:solidFill>
                  <a:srgbClr val="000000"/>
                </a:solidFill>
                <a:latin typeface="Calibri" panose="020F0502020204030204" pitchFamily="34" charset="0"/>
              </a:rPr>
              <a:t>parcours au patient </a:t>
            </a:r>
            <a:endParaRPr lang="fr-FR" sz="1600" dirty="0">
              <a:solidFill>
                <a:srgbClr val="000000"/>
              </a:solidFill>
              <a:latin typeface="Calibri" panose="020F0502020204030204" pitchFamily="34" charset="0"/>
            </a:endParaRPr>
          </a:p>
        </p:txBody>
      </p:sp>
      <p:sp>
        <p:nvSpPr>
          <p:cNvPr id="9" name="ZoneTexte 8"/>
          <p:cNvSpPr txBox="1"/>
          <p:nvPr/>
        </p:nvSpPr>
        <p:spPr>
          <a:xfrm>
            <a:off x="971600" y="3375798"/>
            <a:ext cx="7289881" cy="1323439"/>
          </a:xfrm>
          <a:prstGeom prst="rect">
            <a:avLst/>
          </a:prstGeom>
          <a:noFill/>
        </p:spPr>
        <p:txBody>
          <a:bodyPr wrap="none" rtlCol="0">
            <a:spAutoFit/>
          </a:bodyPr>
          <a:lstStyle/>
          <a:p>
            <a:r>
              <a:rPr lang="fr-FR" sz="1600" dirty="0" smtClean="0">
                <a:solidFill>
                  <a:srgbClr val="000000"/>
                </a:solidFill>
                <a:latin typeface="Calibri" panose="020F0502020204030204" pitchFamily="34" charset="0"/>
              </a:rPr>
              <a:t>3- il faut travailler ces liens entre la ville et l’hôpital. Rendre lisibles et accessibles </a:t>
            </a:r>
          </a:p>
          <a:p>
            <a:r>
              <a:rPr lang="fr-FR" sz="1600" dirty="0">
                <a:solidFill>
                  <a:srgbClr val="000000"/>
                </a:solidFill>
                <a:latin typeface="Calibri" panose="020F0502020204030204" pitchFamily="34" charset="0"/>
              </a:rPr>
              <a:t>a</a:t>
            </a:r>
            <a:r>
              <a:rPr lang="fr-FR" sz="1600" dirty="0" smtClean="0">
                <a:solidFill>
                  <a:srgbClr val="000000"/>
                </a:solidFill>
                <a:latin typeface="Calibri" panose="020F0502020204030204" pitchFamily="34" charset="0"/>
              </a:rPr>
              <a:t>ux soignants de ville les structures de prise en charge qui existent pour mieux</a:t>
            </a:r>
          </a:p>
          <a:p>
            <a:r>
              <a:rPr lang="fr-FR" sz="1600" dirty="0">
                <a:solidFill>
                  <a:srgbClr val="000000"/>
                </a:solidFill>
                <a:latin typeface="Calibri" panose="020F0502020204030204" pitchFamily="34" charset="0"/>
              </a:rPr>
              <a:t>a</a:t>
            </a:r>
            <a:r>
              <a:rPr lang="fr-FR" sz="1600" dirty="0" smtClean="0">
                <a:solidFill>
                  <a:srgbClr val="000000"/>
                </a:solidFill>
                <a:latin typeface="Calibri" panose="020F0502020204030204" pitchFamily="34" charset="0"/>
              </a:rPr>
              <a:t>nticiper le parcours et éviter les ruptures de parcours.</a:t>
            </a:r>
          </a:p>
          <a:p>
            <a:r>
              <a:rPr lang="fr-FR" sz="1600" dirty="0" smtClean="0">
                <a:solidFill>
                  <a:srgbClr val="000000"/>
                </a:solidFill>
                <a:latin typeface="Calibri" panose="020F0502020204030204" pitchFamily="34" charset="0"/>
              </a:rPr>
              <a:t>Cela demande un partenariat entre la ville , l’hôpital et le médico social, une véritable</a:t>
            </a:r>
          </a:p>
          <a:p>
            <a:r>
              <a:rPr lang="fr-FR" sz="1600" dirty="0" smtClean="0">
                <a:solidFill>
                  <a:srgbClr val="000000"/>
                </a:solidFill>
                <a:latin typeface="Calibri" panose="020F0502020204030204" pitchFamily="34" charset="0"/>
              </a:rPr>
              <a:t>maison commune du parcours.</a:t>
            </a:r>
            <a:endParaRPr lang="fr-FR" sz="1600" dirty="0">
              <a:solidFill>
                <a:srgbClr val="000000"/>
              </a:solidFill>
              <a:latin typeface="Calibri" panose="020F0502020204030204" pitchFamily="34" charset="0"/>
            </a:endParaRPr>
          </a:p>
        </p:txBody>
      </p:sp>
      <p:sp>
        <p:nvSpPr>
          <p:cNvPr id="10" name="ZoneTexte 9"/>
          <p:cNvSpPr txBox="1"/>
          <p:nvPr/>
        </p:nvSpPr>
        <p:spPr>
          <a:xfrm>
            <a:off x="855983" y="4797152"/>
            <a:ext cx="7432035" cy="1077218"/>
          </a:xfrm>
          <a:prstGeom prst="rect">
            <a:avLst/>
          </a:prstGeom>
          <a:noFill/>
        </p:spPr>
        <p:txBody>
          <a:bodyPr wrap="none" rtlCol="0">
            <a:spAutoFit/>
          </a:bodyPr>
          <a:lstStyle/>
          <a:p>
            <a:pPr algn="ctr"/>
            <a:r>
              <a:rPr lang="fr-FR" sz="1600" b="1" dirty="0" smtClean="0">
                <a:solidFill>
                  <a:srgbClr val="000000"/>
                </a:solidFill>
                <a:latin typeface="Calibri" panose="020F0502020204030204" pitchFamily="34" charset="0"/>
              </a:rPr>
              <a:t>Le SAS est une meilleure réponse pour le SNP en donnant accès aux patients </a:t>
            </a:r>
          </a:p>
          <a:p>
            <a:pPr algn="ctr"/>
            <a:r>
              <a:rPr lang="fr-FR" sz="1600" b="1" dirty="0" smtClean="0">
                <a:solidFill>
                  <a:srgbClr val="000000"/>
                </a:solidFill>
                <a:latin typeface="Calibri" panose="020F0502020204030204" pitchFamily="34" charset="0"/>
              </a:rPr>
              <a:t>à des consultations en journée. Le SAS est aussi une meilleure réponse aux patients </a:t>
            </a:r>
          </a:p>
          <a:p>
            <a:pPr algn="ctr"/>
            <a:r>
              <a:rPr lang="fr-FR" sz="1600" b="1" dirty="0">
                <a:solidFill>
                  <a:srgbClr val="000000"/>
                </a:solidFill>
                <a:latin typeface="Calibri" panose="020F0502020204030204" pitchFamily="34" charset="0"/>
              </a:rPr>
              <a:t>p</a:t>
            </a:r>
            <a:r>
              <a:rPr lang="fr-FR" sz="1600" b="1" dirty="0" smtClean="0">
                <a:solidFill>
                  <a:srgbClr val="000000"/>
                </a:solidFill>
                <a:latin typeface="Calibri" panose="020F0502020204030204" pitchFamily="34" charset="0"/>
              </a:rPr>
              <a:t>our un meilleur parcours afin d’éviter les orientations à l’hôpital par défaut.</a:t>
            </a:r>
          </a:p>
          <a:p>
            <a:pPr algn="ctr"/>
            <a:r>
              <a:rPr lang="fr-FR" sz="1600" b="1" dirty="0" smtClean="0">
                <a:solidFill>
                  <a:srgbClr val="000000"/>
                </a:solidFill>
                <a:latin typeface="Calibri" panose="020F0502020204030204" pitchFamily="34" charset="0"/>
              </a:rPr>
              <a:t>Le SAS est une porte d’entrée unique pour une organisation efficiente des parcours.</a:t>
            </a:r>
            <a:endParaRPr lang="fr-FR" sz="16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91504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25</a:t>
            </a:fld>
            <a:endParaRPr lang="fr-FR"/>
          </a:p>
        </p:txBody>
      </p:sp>
      <p:sp>
        <p:nvSpPr>
          <p:cNvPr id="4" name="ZoneTexte 3"/>
          <p:cNvSpPr txBox="1"/>
          <p:nvPr/>
        </p:nvSpPr>
        <p:spPr>
          <a:xfrm>
            <a:off x="143508" y="1556792"/>
            <a:ext cx="8856984" cy="2800767"/>
          </a:xfrm>
          <a:prstGeom prst="rect">
            <a:avLst/>
          </a:prstGeom>
          <a:noFill/>
        </p:spPr>
        <p:txBody>
          <a:bodyPr wrap="square" rtlCol="0">
            <a:spAutoFit/>
          </a:bodyPr>
          <a:lstStyle/>
          <a:p>
            <a:pPr algn="ctr"/>
            <a:r>
              <a:rPr lang="fr-FR" sz="2400" b="1" dirty="0" smtClean="0">
                <a:latin typeface="Calibri" panose="020F0502020204030204" pitchFamily="34" charset="0"/>
              </a:rPr>
              <a:t>Le SAMU au même titre que la médecine de ville avec l’APTA et</a:t>
            </a:r>
          </a:p>
          <a:p>
            <a:pPr algn="ctr"/>
            <a:r>
              <a:rPr lang="fr-FR" sz="2400" b="1" dirty="0" smtClean="0">
                <a:latin typeface="Calibri" panose="020F0502020204030204" pitchFamily="34" charset="0"/>
              </a:rPr>
              <a:t> </a:t>
            </a:r>
          </a:p>
          <a:p>
            <a:pPr algn="ctr"/>
            <a:r>
              <a:rPr lang="fr-FR" sz="2400" b="1" dirty="0" smtClean="0">
                <a:latin typeface="Calibri" panose="020F0502020204030204" pitchFamily="34" charset="0"/>
              </a:rPr>
              <a:t>les CPTS, le médico social, les réseaux, sont des forces concourantes</a:t>
            </a:r>
          </a:p>
          <a:p>
            <a:pPr algn="ctr"/>
            <a:endParaRPr lang="fr-FR" sz="2400" b="1" dirty="0" smtClean="0">
              <a:latin typeface="Calibri" panose="020F0502020204030204" pitchFamily="34" charset="0"/>
            </a:endParaRPr>
          </a:p>
          <a:p>
            <a:pPr algn="ctr"/>
            <a:r>
              <a:rPr lang="fr-FR" sz="2400" b="1" dirty="0" smtClean="0">
                <a:latin typeface="Calibri" panose="020F0502020204030204" pitchFamily="34" charset="0"/>
              </a:rPr>
              <a:t>qui doivent converger grâce au SAS vers un seul et même but,</a:t>
            </a:r>
          </a:p>
          <a:p>
            <a:pPr algn="ctr"/>
            <a:r>
              <a:rPr lang="fr-FR" sz="2400" b="1" dirty="0" smtClean="0">
                <a:latin typeface="Calibri" panose="020F0502020204030204" pitchFamily="34" charset="0"/>
              </a:rPr>
              <a:t> </a:t>
            </a:r>
          </a:p>
          <a:p>
            <a:pPr algn="ctr"/>
            <a:r>
              <a:rPr lang="fr-FR" sz="2800" b="1" dirty="0" smtClean="0">
                <a:effectLst>
                  <a:outerShdw blurRad="38100" dist="38100" dir="2700000" algn="tl">
                    <a:srgbClr val="000000">
                      <a:alpha val="43137"/>
                    </a:srgbClr>
                  </a:outerShdw>
                </a:effectLst>
                <a:latin typeface="Calibri" panose="020F0502020204030204" pitchFamily="34" charset="0"/>
              </a:rPr>
              <a:t>un parcours anticipé et pertinent des patients</a:t>
            </a:r>
            <a:r>
              <a:rPr lang="fr-FR" sz="2400" b="1" dirty="0" smtClean="0">
                <a:latin typeface="Calibri" panose="020F0502020204030204" pitchFamily="34" charset="0"/>
              </a:rPr>
              <a:t>.</a:t>
            </a:r>
            <a:endParaRPr lang="fr-FR" sz="2400" b="1" dirty="0">
              <a:latin typeface="Calibri" panose="020F0502020204030204" pitchFamily="34" charset="0"/>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8000"/>
                    </a14:imgEffect>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2408415" y="5498975"/>
            <a:ext cx="4327171" cy="66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551529" y="692696"/>
            <a:ext cx="2040943" cy="584775"/>
          </a:xfrm>
          <a:prstGeom prst="rect">
            <a:avLst/>
          </a:prstGeom>
          <a:noFill/>
        </p:spPr>
        <p:txBody>
          <a:bodyPr wrap="none" rtlCol="0">
            <a:spAutoFit/>
          </a:bodyPr>
          <a:lstStyle/>
          <a:p>
            <a:r>
              <a:rPr lang="fr-FR" sz="3200" b="1" dirty="0" smtClean="0">
                <a:latin typeface="Calibri" panose="020F0502020204030204" pitchFamily="34" charset="0"/>
              </a:rPr>
              <a:t>Conclusion</a:t>
            </a:r>
            <a:endParaRPr lang="fr-FR" sz="3200" b="1" dirty="0">
              <a:latin typeface="Calibri" panose="020F0502020204030204" pitchFamily="34" charset="0"/>
            </a:endParaRPr>
          </a:p>
        </p:txBody>
      </p:sp>
    </p:spTree>
    <p:extLst>
      <p:ext uri="{BB962C8B-B14F-4D97-AF65-F5344CB8AC3E}">
        <p14:creationId xmlns:p14="http://schemas.microsoft.com/office/powerpoint/2010/main" val="291583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3</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474955916"/>
              </p:ext>
            </p:extLst>
          </p:nvPr>
        </p:nvGraphicFramePr>
        <p:xfrm>
          <a:off x="1043606" y="1268760"/>
          <a:ext cx="6900431" cy="2174240"/>
        </p:xfrm>
        <a:graphic>
          <a:graphicData uri="http://schemas.openxmlformats.org/drawingml/2006/table">
            <a:tbl>
              <a:tblPr firstRow="1" bandRow="1">
                <a:tableStyleId>{21E4AEA4-8DFA-4A89-87EB-49C32662AFE0}</a:tableStyleId>
              </a:tblPr>
              <a:tblGrid>
                <a:gridCol w="1031484">
                  <a:extLst>
                    <a:ext uri="{9D8B030D-6E8A-4147-A177-3AD203B41FA5}">
                      <a16:colId xmlns:a16="http://schemas.microsoft.com/office/drawing/2014/main" xmlns="" val="20000"/>
                    </a:ext>
                  </a:extLst>
                </a:gridCol>
                <a:gridCol w="940067">
                  <a:extLst>
                    <a:ext uri="{9D8B030D-6E8A-4147-A177-3AD203B41FA5}">
                      <a16:colId xmlns:a16="http://schemas.microsoft.com/office/drawing/2014/main" xmlns="" val="20001"/>
                    </a:ext>
                  </a:extLst>
                </a:gridCol>
                <a:gridCol w="985776">
                  <a:extLst>
                    <a:ext uri="{9D8B030D-6E8A-4147-A177-3AD203B41FA5}">
                      <a16:colId xmlns:a16="http://schemas.microsoft.com/office/drawing/2014/main" xmlns="" val="20002"/>
                    </a:ext>
                  </a:extLst>
                </a:gridCol>
                <a:gridCol w="985776">
                  <a:extLst>
                    <a:ext uri="{9D8B030D-6E8A-4147-A177-3AD203B41FA5}">
                      <a16:colId xmlns:a16="http://schemas.microsoft.com/office/drawing/2014/main" xmlns="" val="20003"/>
                    </a:ext>
                  </a:extLst>
                </a:gridCol>
                <a:gridCol w="985776">
                  <a:extLst>
                    <a:ext uri="{9D8B030D-6E8A-4147-A177-3AD203B41FA5}">
                      <a16:colId xmlns:a16="http://schemas.microsoft.com/office/drawing/2014/main" xmlns="" val="20004"/>
                    </a:ext>
                  </a:extLst>
                </a:gridCol>
                <a:gridCol w="985776">
                  <a:extLst>
                    <a:ext uri="{9D8B030D-6E8A-4147-A177-3AD203B41FA5}">
                      <a16:colId xmlns:a16="http://schemas.microsoft.com/office/drawing/2014/main" xmlns="" val="20005"/>
                    </a:ext>
                  </a:extLst>
                </a:gridCol>
                <a:gridCol w="985776">
                  <a:extLst>
                    <a:ext uri="{9D8B030D-6E8A-4147-A177-3AD203B41FA5}">
                      <a16:colId xmlns:a16="http://schemas.microsoft.com/office/drawing/2014/main" xmlns="" val="20006"/>
                    </a:ext>
                  </a:extLst>
                </a:gridCol>
              </a:tblGrid>
              <a:tr h="620400">
                <a:tc>
                  <a:txBody>
                    <a:bodyPr/>
                    <a:lstStyle/>
                    <a:p>
                      <a:endParaRPr lang="fr-FR" dirty="0"/>
                    </a:p>
                  </a:txBody>
                  <a:tcPr/>
                </a:tc>
                <a:tc>
                  <a:txBody>
                    <a:bodyPr/>
                    <a:lstStyle/>
                    <a:p>
                      <a:pPr algn="ctr"/>
                      <a:r>
                        <a:rPr lang="fr-FR" dirty="0" smtClean="0"/>
                        <a:t>2013</a:t>
                      </a:r>
                      <a:endParaRPr lang="fr-FR" dirty="0"/>
                    </a:p>
                  </a:txBody>
                  <a:tcPr/>
                </a:tc>
                <a:tc>
                  <a:txBody>
                    <a:bodyPr/>
                    <a:lstStyle/>
                    <a:p>
                      <a:pPr algn="ctr"/>
                      <a:r>
                        <a:rPr lang="fr-FR" dirty="0" smtClean="0"/>
                        <a:t>2016</a:t>
                      </a:r>
                      <a:endParaRPr lang="fr-FR" dirty="0"/>
                    </a:p>
                  </a:txBody>
                  <a:tcPr/>
                </a:tc>
                <a:tc>
                  <a:txBody>
                    <a:bodyPr/>
                    <a:lstStyle/>
                    <a:p>
                      <a:pPr algn="ctr"/>
                      <a:r>
                        <a:rPr lang="fr-FR" dirty="0" smtClean="0"/>
                        <a:t>2017</a:t>
                      </a:r>
                      <a:endParaRPr lang="fr-FR" dirty="0"/>
                    </a:p>
                  </a:txBody>
                  <a:tcPr/>
                </a:tc>
                <a:tc>
                  <a:txBody>
                    <a:bodyPr/>
                    <a:lstStyle/>
                    <a:p>
                      <a:pPr algn="ctr"/>
                      <a:r>
                        <a:rPr lang="fr-FR" dirty="0" smtClean="0"/>
                        <a:t>2018</a:t>
                      </a:r>
                      <a:endParaRPr lang="fr-FR" dirty="0"/>
                    </a:p>
                  </a:txBody>
                  <a:tcPr/>
                </a:tc>
                <a:tc>
                  <a:txBody>
                    <a:bodyPr/>
                    <a:lstStyle/>
                    <a:p>
                      <a:pPr algn="ctr"/>
                      <a:r>
                        <a:rPr lang="fr-FR" dirty="0" smtClean="0"/>
                        <a:t>2013/</a:t>
                      </a:r>
                    </a:p>
                    <a:p>
                      <a:pPr algn="ctr"/>
                      <a:r>
                        <a:rPr lang="fr-FR" dirty="0" smtClean="0"/>
                        <a:t>2018</a:t>
                      </a:r>
                      <a:endParaRPr lang="fr-FR" dirty="0"/>
                    </a:p>
                  </a:txBody>
                  <a:tcPr/>
                </a:tc>
                <a:tc>
                  <a:txBody>
                    <a:bodyPr/>
                    <a:lstStyle/>
                    <a:p>
                      <a:pPr algn="ctr"/>
                      <a:r>
                        <a:rPr lang="fr-FR" dirty="0" smtClean="0"/>
                        <a:t>2016/</a:t>
                      </a:r>
                    </a:p>
                    <a:p>
                      <a:pPr algn="ctr"/>
                      <a:r>
                        <a:rPr lang="fr-FR" dirty="0" smtClean="0"/>
                        <a:t>2018</a:t>
                      </a:r>
                      <a:endParaRPr lang="fr-FR" dirty="0"/>
                    </a:p>
                  </a:txBody>
                  <a:tcPr/>
                </a:tc>
                <a:extLst>
                  <a:ext uri="{0D108BD9-81ED-4DB2-BD59-A6C34878D82A}">
                    <a16:rowId xmlns:a16="http://schemas.microsoft.com/office/drawing/2014/main" xmlns="" val="10000"/>
                  </a:ext>
                </a:extLst>
              </a:tr>
              <a:tr h="370840">
                <a:tc>
                  <a:txBody>
                    <a:bodyPr/>
                    <a:lstStyle/>
                    <a:p>
                      <a:r>
                        <a:rPr lang="fr-FR" sz="1000" b="1" dirty="0" err="1" smtClean="0"/>
                        <a:t>Nbr</a:t>
                      </a:r>
                      <a:r>
                        <a:rPr lang="fr-FR" sz="1000" b="1" baseline="0" dirty="0" smtClean="0"/>
                        <a:t> </a:t>
                      </a:r>
                      <a:r>
                        <a:rPr lang="fr-FR" sz="1000" b="1" dirty="0" smtClean="0"/>
                        <a:t>d’appels présentés</a:t>
                      </a:r>
                      <a:endParaRPr lang="fr-FR" sz="1000" b="1" dirty="0"/>
                    </a:p>
                  </a:txBody>
                  <a:tcPr/>
                </a:tc>
                <a:tc>
                  <a:txBody>
                    <a:bodyPr/>
                    <a:lstStyle/>
                    <a:p>
                      <a:pPr algn="ctr"/>
                      <a:r>
                        <a:rPr lang="fr-FR" sz="1000" b="1" dirty="0" smtClean="0"/>
                        <a:t>24.966.277</a:t>
                      </a:r>
                      <a:endParaRPr lang="fr-FR" sz="1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n-lt"/>
                          <a:ea typeface="+mn-ea"/>
                          <a:cs typeface="+mn-cs"/>
                        </a:rPr>
                        <a:t>29.237.298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n-lt"/>
                          <a:ea typeface="+mn-ea"/>
                          <a:cs typeface="+mn-cs"/>
                        </a:rPr>
                        <a:t>29.694.169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n-lt"/>
                          <a:ea typeface="+mn-ea"/>
                          <a:cs typeface="+mn-cs"/>
                        </a:rPr>
                        <a:t>29.075.874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n-lt"/>
                          <a:ea typeface="+mn-ea"/>
                          <a:cs typeface="+mn-cs"/>
                        </a:rPr>
                        <a:t>+ 16,4%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n-lt"/>
                          <a:ea typeface="+mn-ea"/>
                          <a:cs typeface="+mn-cs"/>
                        </a:rPr>
                        <a:t>- 0,05%</a:t>
                      </a:r>
                    </a:p>
                  </a:txBody>
                  <a:tcPr/>
                </a:tc>
                <a:extLst>
                  <a:ext uri="{0D108BD9-81ED-4DB2-BD59-A6C34878D82A}">
                    <a16:rowId xmlns:a16="http://schemas.microsoft.com/office/drawing/2014/main" xmlns="" val="10001"/>
                  </a:ext>
                </a:extLst>
              </a:tr>
              <a:tr h="370840">
                <a:tc>
                  <a:txBody>
                    <a:bodyPr/>
                    <a:lstStyle/>
                    <a:p>
                      <a:r>
                        <a:rPr lang="fr-FR" sz="1000" b="1" dirty="0" err="1" smtClean="0"/>
                        <a:t>Nbr</a:t>
                      </a:r>
                      <a:r>
                        <a:rPr lang="fr-FR" sz="1000" b="1" dirty="0" smtClean="0"/>
                        <a:t> DRM</a:t>
                      </a:r>
                      <a:endParaRPr lang="fr-FR" sz="1000" b="1" dirty="0"/>
                    </a:p>
                  </a:txBody>
                  <a:tcPr/>
                </a:tc>
                <a:tc>
                  <a:txBody>
                    <a:bodyPr/>
                    <a:lstStyle/>
                    <a:p>
                      <a:pPr algn="ctr"/>
                      <a:r>
                        <a:rPr lang="fr-FR" sz="1000" b="1" dirty="0" smtClean="0"/>
                        <a:t>13.128.068</a:t>
                      </a:r>
                      <a:endParaRPr lang="fr-FR" sz="1000" b="1" dirty="0"/>
                    </a:p>
                  </a:txBody>
                  <a:tcPr/>
                </a:tc>
                <a:tc>
                  <a:txBody>
                    <a:bodyPr/>
                    <a:lstStyle/>
                    <a:p>
                      <a:pPr algn="ctr"/>
                      <a:r>
                        <a:rPr lang="fr-FR" sz="1000" b="1" dirty="0" smtClean="0"/>
                        <a:t>15.229.204</a:t>
                      </a:r>
                      <a:endParaRPr lang="fr-FR" sz="1000" b="1" dirty="0"/>
                    </a:p>
                  </a:txBody>
                  <a:tcPr/>
                </a:tc>
                <a:tc>
                  <a:txBody>
                    <a:bodyPr/>
                    <a:lstStyle/>
                    <a:p>
                      <a:pPr algn="ctr"/>
                      <a:r>
                        <a:rPr lang="fr-FR" sz="1000" b="1" dirty="0" smtClean="0"/>
                        <a:t>15.520.816</a:t>
                      </a:r>
                      <a:endParaRPr lang="fr-FR" sz="1000" b="1" dirty="0"/>
                    </a:p>
                  </a:txBody>
                  <a:tcPr/>
                </a:tc>
                <a:tc>
                  <a:txBody>
                    <a:bodyPr/>
                    <a:lstStyle/>
                    <a:p>
                      <a:pPr algn="ctr"/>
                      <a:r>
                        <a:rPr lang="fr-FR" sz="1000" b="1" dirty="0" smtClean="0"/>
                        <a:t>16.011.614</a:t>
                      </a:r>
                      <a:endParaRPr lang="fr-FR" sz="1000" b="1" dirty="0"/>
                    </a:p>
                  </a:txBody>
                  <a:tcPr/>
                </a:tc>
                <a:tc>
                  <a:txBody>
                    <a:bodyPr/>
                    <a:lstStyle/>
                    <a:p>
                      <a:pPr algn="ctr"/>
                      <a:r>
                        <a:rPr lang="fr-FR" sz="1000" b="1" dirty="0" smtClean="0"/>
                        <a:t>+ 21,9%</a:t>
                      </a:r>
                      <a:endParaRPr lang="fr-FR" sz="1000" b="1" dirty="0"/>
                    </a:p>
                  </a:txBody>
                  <a:tcPr/>
                </a:tc>
                <a:tc>
                  <a:txBody>
                    <a:bodyPr/>
                    <a:lstStyle/>
                    <a:p>
                      <a:pPr algn="ctr"/>
                      <a:r>
                        <a:rPr lang="fr-FR" sz="1000" b="1" dirty="0" smtClean="0"/>
                        <a:t>+5,1%</a:t>
                      </a:r>
                      <a:endParaRPr lang="fr-FR" sz="1000" b="1" dirty="0"/>
                    </a:p>
                  </a:txBody>
                  <a:tcPr/>
                </a:tc>
                <a:extLst>
                  <a:ext uri="{0D108BD9-81ED-4DB2-BD59-A6C34878D82A}">
                    <a16:rowId xmlns:a16="http://schemas.microsoft.com/office/drawing/2014/main" xmlns="" val="10002"/>
                  </a:ext>
                </a:extLst>
              </a:tr>
              <a:tr h="370840">
                <a:tc>
                  <a:txBody>
                    <a:bodyPr/>
                    <a:lstStyle/>
                    <a:p>
                      <a:r>
                        <a:rPr lang="fr-FR" sz="1000" b="1" dirty="0" smtClean="0"/>
                        <a:t>DRM/ML</a:t>
                      </a:r>
                      <a:endParaRPr lang="fr-FR" sz="1000" b="1" dirty="0"/>
                    </a:p>
                  </a:txBody>
                  <a:tcPr/>
                </a:tc>
                <a:tc>
                  <a:txBody>
                    <a:bodyPr/>
                    <a:lstStyle/>
                    <a:p>
                      <a:pPr algn="ctr"/>
                      <a:r>
                        <a:rPr lang="fr-FR" sz="1000" b="1" dirty="0" smtClean="0"/>
                        <a:t>2.932.427</a:t>
                      </a:r>
                      <a:endParaRPr lang="fr-FR" sz="1000" b="1" dirty="0"/>
                    </a:p>
                  </a:txBody>
                  <a:tcPr/>
                </a:tc>
                <a:tc>
                  <a:txBody>
                    <a:bodyPr/>
                    <a:lstStyle/>
                    <a:p>
                      <a:pPr algn="ctr"/>
                      <a:r>
                        <a:rPr lang="fr-FR" sz="1000" b="1" dirty="0" smtClean="0"/>
                        <a:t>3.611.484</a:t>
                      </a:r>
                      <a:endParaRPr lang="fr-FR" sz="1000" b="1" dirty="0"/>
                    </a:p>
                  </a:txBody>
                  <a:tcPr/>
                </a:tc>
                <a:tc>
                  <a:txBody>
                    <a:bodyPr/>
                    <a:lstStyle/>
                    <a:p>
                      <a:pPr algn="ctr"/>
                      <a:r>
                        <a:rPr lang="fr-FR" sz="1000" b="1" dirty="0" smtClean="0"/>
                        <a:t>3.871.353</a:t>
                      </a:r>
                      <a:endParaRPr lang="fr-FR" sz="1000" b="1" dirty="0"/>
                    </a:p>
                  </a:txBody>
                  <a:tcPr/>
                </a:tc>
                <a:tc>
                  <a:txBody>
                    <a:bodyPr/>
                    <a:lstStyle/>
                    <a:p>
                      <a:pPr algn="ctr"/>
                      <a:r>
                        <a:rPr lang="fr-FR" sz="1000" b="1" dirty="0" smtClean="0"/>
                        <a:t>4.116.557</a:t>
                      </a:r>
                      <a:endParaRPr lang="fr-FR" sz="1000" b="1" dirty="0"/>
                    </a:p>
                  </a:txBody>
                  <a:tcPr/>
                </a:tc>
                <a:tc>
                  <a:txBody>
                    <a:bodyPr/>
                    <a:lstStyle/>
                    <a:p>
                      <a:pPr algn="ctr"/>
                      <a:r>
                        <a:rPr lang="fr-FR" sz="1000" b="1" dirty="0" smtClean="0"/>
                        <a:t>+ 40,3%</a:t>
                      </a:r>
                      <a:endParaRPr lang="fr-FR" sz="1000" b="1" dirty="0"/>
                    </a:p>
                  </a:txBody>
                  <a:tcPr/>
                </a:tc>
                <a:tc>
                  <a:txBody>
                    <a:bodyPr/>
                    <a:lstStyle/>
                    <a:p>
                      <a:pPr algn="ctr"/>
                      <a:r>
                        <a:rPr lang="fr-FR" sz="1000" b="1" dirty="0" smtClean="0"/>
                        <a:t>+ 14%</a:t>
                      </a:r>
                      <a:endParaRPr lang="fr-FR" sz="1000" b="1" dirty="0"/>
                    </a:p>
                  </a:txBody>
                  <a:tcPr/>
                </a:tc>
                <a:extLst>
                  <a:ext uri="{0D108BD9-81ED-4DB2-BD59-A6C34878D82A}">
                    <a16:rowId xmlns:a16="http://schemas.microsoft.com/office/drawing/2014/main" xmlns="" val="10003"/>
                  </a:ext>
                </a:extLst>
              </a:tr>
              <a:tr h="370840">
                <a:tc>
                  <a:txBody>
                    <a:bodyPr/>
                    <a:lstStyle/>
                    <a:p>
                      <a:r>
                        <a:rPr lang="fr-FR" sz="1000" b="1" dirty="0" smtClean="0"/>
                        <a:t>Sorties SMUR</a:t>
                      </a:r>
                      <a:endParaRPr lang="fr-FR" sz="1000" b="1" dirty="0"/>
                    </a:p>
                  </a:txBody>
                  <a:tcPr/>
                </a:tc>
                <a:tc>
                  <a:txBody>
                    <a:bodyPr/>
                    <a:lstStyle/>
                    <a:p>
                      <a:pPr algn="ctr"/>
                      <a:r>
                        <a:rPr lang="fr-FR" sz="1000" b="1" dirty="0" smtClean="0"/>
                        <a:t>735.198</a:t>
                      </a:r>
                      <a:endParaRPr lang="fr-FR" sz="1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n-lt"/>
                          <a:ea typeface="+mn-ea"/>
                          <a:cs typeface="+mn-cs"/>
                        </a:rPr>
                        <a:t>758.373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n-lt"/>
                          <a:ea typeface="+mn-ea"/>
                          <a:cs typeface="+mn-cs"/>
                        </a:rPr>
                        <a:t>761.555</a:t>
                      </a:r>
                    </a:p>
                  </a:txBody>
                  <a:tcPr/>
                </a:tc>
                <a:tc>
                  <a:txBody>
                    <a:bodyPr/>
                    <a:lstStyle/>
                    <a:p>
                      <a:pPr algn="ctr"/>
                      <a:r>
                        <a:rPr lang="fr-FR" sz="1000" b="1" dirty="0" smtClean="0"/>
                        <a:t>791.215</a:t>
                      </a:r>
                      <a:endParaRPr lang="fr-FR" sz="1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1" dirty="0" smtClean="0"/>
                        <a:t>+ 7,6%</a:t>
                      </a:r>
                    </a:p>
                    <a:p>
                      <a:pPr algn="ctr"/>
                      <a:endParaRPr lang="fr-FR" sz="1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1" dirty="0" smtClean="0"/>
                        <a:t>+ 4,3%</a:t>
                      </a:r>
                    </a:p>
                  </a:txBody>
                  <a:tcPr/>
                </a:tc>
                <a:extLst>
                  <a:ext uri="{0D108BD9-81ED-4DB2-BD59-A6C34878D82A}">
                    <a16:rowId xmlns:a16="http://schemas.microsoft.com/office/drawing/2014/main" xmlns="" val="10004"/>
                  </a:ext>
                </a:extLst>
              </a:tr>
            </a:tbl>
          </a:graphicData>
        </a:graphic>
      </p:graphicFrame>
      <p:sp>
        <p:nvSpPr>
          <p:cNvPr id="9" name="ZoneTexte 8"/>
          <p:cNvSpPr txBox="1"/>
          <p:nvPr/>
        </p:nvSpPr>
        <p:spPr>
          <a:xfrm>
            <a:off x="-10970" y="1157708"/>
            <a:ext cx="2267744" cy="276999"/>
          </a:xfrm>
          <a:prstGeom prst="rect">
            <a:avLst/>
          </a:prstGeom>
          <a:solidFill>
            <a:schemeClr val="bg1"/>
          </a:solidFill>
        </p:spPr>
        <p:txBody>
          <a:bodyPr wrap="square" rtlCol="0">
            <a:spAutoFit/>
          </a:bodyPr>
          <a:lstStyle/>
          <a:p>
            <a:r>
              <a:rPr lang="fr-FR" sz="1200" b="1" dirty="0" smtClean="0">
                <a:latin typeface="Calibri" panose="020F0502020204030204" pitchFamily="34" charset="0"/>
              </a:rPr>
              <a:t>Rapport P Carli / T </a:t>
            </a:r>
            <a:r>
              <a:rPr lang="fr-FR" sz="1200" b="1" dirty="0" err="1" smtClean="0">
                <a:latin typeface="Calibri" panose="020F0502020204030204" pitchFamily="34" charset="0"/>
              </a:rPr>
              <a:t>Mesnier</a:t>
            </a:r>
            <a:r>
              <a:rPr lang="fr-FR" sz="1200" b="1" dirty="0" smtClean="0">
                <a:latin typeface="Calibri" panose="020F0502020204030204" pitchFamily="34" charset="0"/>
              </a:rPr>
              <a:t> 2019</a:t>
            </a:r>
            <a:endParaRPr lang="fr-FR" sz="1200" b="1" dirty="0">
              <a:latin typeface="Calibri" panose="020F0502020204030204" pitchFamily="34" charset="0"/>
            </a:endParaRPr>
          </a:p>
        </p:txBody>
      </p:sp>
      <p:sp>
        <p:nvSpPr>
          <p:cNvPr id="6" name="Rectangle 5"/>
          <p:cNvSpPr/>
          <p:nvPr/>
        </p:nvSpPr>
        <p:spPr>
          <a:xfrm>
            <a:off x="899592" y="3861048"/>
            <a:ext cx="7578683" cy="338554"/>
          </a:xfrm>
          <a:prstGeom prst="rect">
            <a:avLst/>
          </a:prstGeom>
        </p:spPr>
        <p:txBody>
          <a:bodyPr wrap="square">
            <a:spAutoFit/>
          </a:bodyPr>
          <a:lstStyle/>
          <a:p>
            <a:pPr fontAlgn="base"/>
            <a:r>
              <a:rPr lang="fr-FR" sz="1600" b="1" dirty="0">
                <a:latin typeface="Calibri" panose="020F0502020204030204" pitchFamily="34" charset="0"/>
              </a:rPr>
              <a:t>Les urgences </a:t>
            </a:r>
            <a:r>
              <a:rPr lang="fr-FR" sz="1600" b="1" dirty="0" smtClean="0">
                <a:latin typeface="Calibri" panose="020F0502020204030204" pitchFamily="34" charset="0"/>
              </a:rPr>
              <a:t>hospitalières, miroir </a:t>
            </a:r>
            <a:r>
              <a:rPr lang="fr-FR" sz="1600" b="1" dirty="0">
                <a:latin typeface="Calibri" panose="020F0502020204030204" pitchFamily="34" charset="0"/>
              </a:rPr>
              <a:t>des dysfonctionnements de notre système de santé</a:t>
            </a:r>
          </a:p>
        </p:txBody>
      </p:sp>
      <p:sp>
        <p:nvSpPr>
          <p:cNvPr id="7" name="Rectangle 4"/>
          <p:cNvSpPr>
            <a:spLocks noChangeArrowheads="1"/>
          </p:cNvSpPr>
          <p:nvPr/>
        </p:nvSpPr>
        <p:spPr bwMode="auto">
          <a:xfrm>
            <a:off x="1539834" y="4199602"/>
            <a:ext cx="6298199" cy="4847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50" b="1" i="0" u="none" strike="noStrike" cap="none" normalizeH="0" baseline="0" dirty="0" smtClean="0">
                <a:ln>
                  <a:noFill/>
                </a:ln>
                <a:solidFill>
                  <a:srgbClr val="000000"/>
                </a:solidFill>
                <a:effectLst/>
                <a:latin typeface="Arial" pitchFamily="34" charset="0"/>
                <a:cs typeface="Arial" pitchFamily="34" charset="0"/>
              </a:rPr>
              <a:t>Rapport d'information de Mmes Laurence COHEN, Catherine GÉNISSON et M. René-Paul SAVARY,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50" b="1" i="0" u="none" strike="noStrike" cap="none" normalizeH="0" baseline="0" dirty="0" smtClean="0">
                <a:ln>
                  <a:noFill/>
                </a:ln>
                <a:solidFill>
                  <a:srgbClr val="000000"/>
                </a:solidFill>
                <a:effectLst/>
                <a:latin typeface="Arial" pitchFamily="34" charset="0"/>
                <a:cs typeface="Arial" pitchFamily="34" charset="0"/>
              </a:rPr>
              <a:t> fait au nom de la commission des affaires sociales </a:t>
            </a:r>
            <a:r>
              <a:rPr kumimoji="0" lang="fr-FR" altLang="fr-FR" sz="1050" b="0" i="0" u="none" strike="noStrike" cap="none" normalizeH="0" baseline="0" dirty="0" smtClean="0">
                <a:ln>
                  <a:noFill/>
                </a:ln>
                <a:solidFill>
                  <a:srgbClr val="000000"/>
                </a:solidFill>
                <a:effectLst/>
                <a:latin typeface="Arial" pitchFamily="34" charset="0"/>
                <a:cs typeface="Arial" pitchFamily="34" charset="0"/>
              </a:rPr>
              <a:t>– Sénat - 26 juillet 2017</a:t>
            </a:r>
            <a:endParaRPr kumimoji="0" lang="fr-FR" altLang="fr-FR" sz="105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340562" y="4725144"/>
            <a:ext cx="6696743" cy="1569660"/>
          </a:xfrm>
          <a:prstGeom prst="rect">
            <a:avLst/>
          </a:prstGeom>
        </p:spPr>
        <p:txBody>
          <a:bodyPr wrap="square">
            <a:spAutoFit/>
          </a:bodyPr>
          <a:lstStyle/>
          <a:p>
            <a:r>
              <a:rPr lang="fr-FR" sz="1600" dirty="0">
                <a:solidFill>
                  <a:srgbClr val="000000"/>
                </a:solidFill>
                <a:latin typeface="Calibri" panose="020F0502020204030204" pitchFamily="34" charset="0"/>
              </a:rPr>
              <a:t>L</a:t>
            </a:r>
            <a:r>
              <a:rPr lang="fr-FR" sz="1600" dirty="0" smtClean="0">
                <a:solidFill>
                  <a:srgbClr val="000000"/>
                </a:solidFill>
                <a:latin typeface="Calibri" panose="020F0502020204030204" pitchFamily="34" charset="0"/>
              </a:rPr>
              <a:t>es </a:t>
            </a:r>
            <a:r>
              <a:rPr lang="fr-FR" sz="1600" dirty="0">
                <a:solidFill>
                  <a:srgbClr val="000000"/>
                </a:solidFill>
                <a:latin typeface="Calibri" panose="020F0502020204030204" pitchFamily="34" charset="0"/>
              </a:rPr>
              <a:t>services d'urgence </a:t>
            </a:r>
            <a:r>
              <a:rPr lang="fr-FR" sz="1600" dirty="0" smtClean="0">
                <a:solidFill>
                  <a:srgbClr val="000000"/>
                </a:solidFill>
                <a:latin typeface="Calibri" panose="020F0502020204030204" pitchFamily="34" charset="0"/>
              </a:rPr>
              <a:t>doivent </a:t>
            </a:r>
            <a:r>
              <a:rPr lang="fr-FR" sz="1600" dirty="0">
                <a:solidFill>
                  <a:srgbClr val="000000"/>
                </a:solidFill>
                <a:latin typeface="Calibri" panose="020F0502020204030204" pitchFamily="34" charset="0"/>
              </a:rPr>
              <a:t>être regardés non comme un point d'entrée défaillant dans le système de soins, mais comme un </a:t>
            </a:r>
            <a:r>
              <a:rPr lang="fr-FR" sz="1600" b="1" dirty="0">
                <a:solidFill>
                  <a:srgbClr val="000000"/>
                </a:solidFill>
                <a:latin typeface="Calibri" panose="020F0502020204030204" pitchFamily="34" charset="0"/>
              </a:rPr>
              <a:t>miroir grossissant des dysfonctionnements de l'ensemble de notre système de santé</a:t>
            </a:r>
            <a:r>
              <a:rPr lang="fr-FR" sz="1600" dirty="0">
                <a:solidFill>
                  <a:srgbClr val="000000"/>
                </a:solidFill>
                <a:latin typeface="Calibri" panose="020F0502020204030204" pitchFamily="34" charset="0"/>
              </a:rPr>
              <a:t>. </a:t>
            </a:r>
            <a:r>
              <a:rPr lang="fr-FR" sz="1600" dirty="0" smtClean="0">
                <a:solidFill>
                  <a:srgbClr val="000000"/>
                </a:solidFill>
                <a:latin typeface="Calibri" panose="020F0502020204030204" pitchFamily="34" charset="0"/>
              </a:rPr>
              <a:t>Les difficultés des services </a:t>
            </a:r>
            <a:r>
              <a:rPr lang="fr-FR" sz="1600" dirty="0">
                <a:solidFill>
                  <a:srgbClr val="000000"/>
                </a:solidFill>
                <a:latin typeface="Calibri" panose="020F0502020204030204" pitchFamily="34" charset="0"/>
              </a:rPr>
              <a:t>d'urgence </a:t>
            </a:r>
            <a:r>
              <a:rPr lang="fr-FR" sz="1600" dirty="0" smtClean="0">
                <a:solidFill>
                  <a:srgbClr val="000000"/>
                </a:solidFill>
                <a:latin typeface="Calibri" panose="020F0502020204030204" pitchFamily="34" charset="0"/>
              </a:rPr>
              <a:t>résultent de </a:t>
            </a:r>
            <a:r>
              <a:rPr lang="fr-FR" sz="1600" dirty="0">
                <a:solidFill>
                  <a:srgbClr val="000000"/>
                </a:solidFill>
                <a:latin typeface="Calibri" panose="020F0502020204030204" pitchFamily="34" charset="0"/>
              </a:rPr>
              <a:t>leur positionnement original</a:t>
            </a:r>
            <a:r>
              <a:rPr lang="fr-FR" sz="1600" b="1" dirty="0">
                <a:solidFill>
                  <a:srgbClr val="000000"/>
                </a:solidFill>
                <a:latin typeface="Calibri" panose="020F0502020204030204" pitchFamily="34" charset="0"/>
              </a:rPr>
              <a:t>, au confluent des carences de la médecine de ville et de la permanence des soins ambulatoires en </a:t>
            </a:r>
            <a:r>
              <a:rPr lang="fr-FR" sz="1600" b="1" dirty="0" smtClean="0">
                <a:solidFill>
                  <a:srgbClr val="000000"/>
                </a:solidFill>
                <a:latin typeface="Calibri" panose="020F0502020204030204" pitchFamily="34" charset="0"/>
              </a:rPr>
              <a:t>amont .</a:t>
            </a:r>
          </a:p>
        </p:txBody>
      </p:sp>
      <p:sp>
        <p:nvSpPr>
          <p:cNvPr id="4" name="Ellipse 3"/>
          <p:cNvSpPr/>
          <p:nvPr/>
        </p:nvSpPr>
        <p:spPr>
          <a:xfrm>
            <a:off x="6156176" y="2636912"/>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156176" y="2996952"/>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099336" y="701901"/>
            <a:ext cx="4945328" cy="461665"/>
          </a:xfrm>
          <a:prstGeom prst="rect">
            <a:avLst/>
          </a:prstGeom>
          <a:noFill/>
        </p:spPr>
        <p:txBody>
          <a:bodyPr wrap="none" rtlCol="0">
            <a:spAutoFit/>
          </a:bodyPr>
          <a:lstStyle/>
          <a:p>
            <a:r>
              <a:rPr lang="fr-FR" sz="2400" b="1" dirty="0" smtClean="0">
                <a:latin typeface="Calibri" panose="020F0502020204030204" pitchFamily="34" charset="0"/>
              </a:rPr>
              <a:t>Contexte </a:t>
            </a:r>
            <a:r>
              <a:rPr lang="fr-FR" sz="2400" b="1" dirty="0">
                <a:latin typeface="Calibri" panose="020F0502020204030204" pitchFamily="34" charset="0"/>
              </a:rPr>
              <a:t>M</a:t>
            </a:r>
            <a:r>
              <a:rPr lang="fr-FR" sz="2400" b="1" dirty="0" smtClean="0">
                <a:latin typeface="Calibri" panose="020F0502020204030204" pitchFamily="34" charset="0"/>
              </a:rPr>
              <a:t>édecine d’Urgence et SNP</a:t>
            </a:r>
            <a:endParaRPr lang="fr-FR" sz="2400" b="1" dirty="0">
              <a:latin typeface="Calibri" panose="020F0502020204030204" pitchFamily="34" charset="0"/>
            </a:endParaRPr>
          </a:p>
        </p:txBody>
      </p:sp>
    </p:spTree>
    <p:extLst>
      <p:ext uri="{BB962C8B-B14F-4D97-AF65-F5344CB8AC3E}">
        <p14:creationId xmlns:p14="http://schemas.microsoft.com/office/powerpoint/2010/main" val="2433540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6378434"/>
            <a:ext cx="2520280" cy="479566"/>
          </a:xfrm>
          <a:prstGeom prst="rect">
            <a:avLst/>
          </a:prstGeom>
        </p:spPr>
      </p:pic>
      <p:pic>
        <p:nvPicPr>
          <p:cNvPr id="3" name="Image 2"/>
          <p:cNvPicPr>
            <a:picLocks noChangeAspect="1"/>
          </p:cNvPicPr>
          <p:nvPr/>
        </p:nvPicPr>
        <p:blipFill>
          <a:blip r:embed="rId3"/>
          <a:stretch>
            <a:fillRect/>
          </a:stretch>
        </p:blipFill>
        <p:spPr>
          <a:xfrm>
            <a:off x="179512" y="116632"/>
            <a:ext cx="1800200" cy="848078"/>
          </a:xfrm>
          <a:prstGeom prst="rect">
            <a:avLst/>
          </a:prstGeom>
        </p:spPr>
      </p:pic>
      <p:pic>
        <p:nvPicPr>
          <p:cNvPr id="4" name="Image 3"/>
          <p:cNvPicPr>
            <a:picLocks noChangeAspect="1"/>
          </p:cNvPicPr>
          <p:nvPr/>
        </p:nvPicPr>
        <p:blipFill>
          <a:blip r:embed="rId4"/>
          <a:stretch>
            <a:fillRect/>
          </a:stretch>
        </p:blipFill>
        <p:spPr>
          <a:xfrm>
            <a:off x="7524328" y="15834"/>
            <a:ext cx="1544448" cy="1104883"/>
          </a:xfrm>
          <a:prstGeom prst="rect">
            <a:avLst/>
          </a:prstGeom>
        </p:spPr>
      </p:pic>
      <p:pic>
        <p:nvPicPr>
          <p:cNvPr id="6" name="Image 5"/>
          <p:cNvPicPr>
            <a:picLocks noChangeAspect="1"/>
          </p:cNvPicPr>
          <p:nvPr/>
        </p:nvPicPr>
        <p:blipFill>
          <a:blip r:embed="rId5">
            <a:lum bright="-31000" contrast="23000"/>
          </a:blip>
          <a:stretch>
            <a:fillRect/>
          </a:stretch>
        </p:blipFill>
        <p:spPr>
          <a:xfrm>
            <a:off x="395536" y="1700808"/>
            <a:ext cx="8496944" cy="4649912"/>
          </a:xfrm>
          <a:prstGeom prst="rect">
            <a:avLst/>
          </a:prstGeom>
        </p:spPr>
      </p:pic>
      <p:sp>
        <p:nvSpPr>
          <p:cNvPr id="5" name="ZoneTexte 4"/>
          <p:cNvSpPr txBox="1"/>
          <p:nvPr/>
        </p:nvSpPr>
        <p:spPr>
          <a:xfrm>
            <a:off x="645564" y="2412612"/>
            <a:ext cx="2668295" cy="276999"/>
          </a:xfrm>
          <a:prstGeom prst="rect">
            <a:avLst/>
          </a:prstGeom>
          <a:solidFill>
            <a:schemeClr val="bg1"/>
          </a:solidFill>
        </p:spPr>
        <p:txBody>
          <a:bodyPr wrap="none" rtlCol="0">
            <a:spAutoFit/>
          </a:bodyPr>
          <a:lstStyle/>
          <a:p>
            <a:r>
              <a:rPr lang="fr-FR" sz="1200" dirty="0" smtClean="0">
                <a:latin typeface="Calibri" panose="020F0502020204030204" pitchFamily="34" charset="0"/>
              </a:rPr>
              <a:t>L’accessibilité potentielle localisée (APL)</a:t>
            </a:r>
            <a:endParaRPr lang="fr-FR" sz="1200" dirty="0">
              <a:latin typeface="Calibri" panose="020F0502020204030204" pitchFamily="34" charset="0"/>
            </a:endParaRPr>
          </a:p>
        </p:txBody>
      </p:sp>
      <p:pic>
        <p:nvPicPr>
          <p:cNvPr id="8" name="Image 7"/>
          <p:cNvPicPr>
            <a:picLocks noChangeAspect="1"/>
          </p:cNvPicPr>
          <p:nvPr/>
        </p:nvPicPr>
        <p:blipFill>
          <a:blip r:embed="rId6"/>
          <a:stretch>
            <a:fillRect/>
          </a:stretch>
        </p:blipFill>
        <p:spPr>
          <a:xfrm>
            <a:off x="5004047" y="5301208"/>
            <a:ext cx="3888433" cy="1444281"/>
          </a:xfrm>
          <a:prstGeom prst="rect">
            <a:avLst/>
          </a:prstGeom>
        </p:spPr>
      </p:pic>
      <p:sp>
        <p:nvSpPr>
          <p:cNvPr id="10" name="ZoneTexte 9"/>
          <p:cNvSpPr txBox="1"/>
          <p:nvPr/>
        </p:nvSpPr>
        <p:spPr>
          <a:xfrm>
            <a:off x="2099336" y="701901"/>
            <a:ext cx="4945328" cy="461665"/>
          </a:xfrm>
          <a:prstGeom prst="rect">
            <a:avLst/>
          </a:prstGeom>
          <a:noFill/>
        </p:spPr>
        <p:txBody>
          <a:bodyPr wrap="none" rtlCol="0">
            <a:spAutoFit/>
          </a:bodyPr>
          <a:lstStyle/>
          <a:p>
            <a:r>
              <a:rPr lang="fr-FR" sz="2400" b="1" dirty="0" smtClean="0">
                <a:latin typeface="Calibri" panose="020F0502020204030204" pitchFamily="34" charset="0"/>
              </a:rPr>
              <a:t>Contexte </a:t>
            </a:r>
            <a:r>
              <a:rPr lang="fr-FR" sz="2400" b="1" dirty="0">
                <a:latin typeface="Calibri" panose="020F0502020204030204" pitchFamily="34" charset="0"/>
              </a:rPr>
              <a:t>M</a:t>
            </a:r>
            <a:r>
              <a:rPr lang="fr-FR" sz="2400" b="1" dirty="0" smtClean="0">
                <a:latin typeface="Calibri" panose="020F0502020204030204" pitchFamily="34" charset="0"/>
              </a:rPr>
              <a:t>édecine d’Urgence et SNP</a:t>
            </a:r>
            <a:endParaRPr lang="fr-FR" sz="2400" b="1" dirty="0">
              <a:latin typeface="Calibri" panose="020F0502020204030204" pitchFamily="34" charset="0"/>
            </a:endParaRPr>
          </a:p>
        </p:txBody>
      </p:sp>
    </p:spTree>
    <p:extLst>
      <p:ext uri="{BB962C8B-B14F-4D97-AF65-F5344CB8AC3E}">
        <p14:creationId xmlns:p14="http://schemas.microsoft.com/office/powerpoint/2010/main" val="21352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5</a:t>
            </a:fld>
            <a:endParaRPr lang="fr-FR"/>
          </a:p>
        </p:txBody>
      </p:sp>
      <p:pic>
        <p:nvPicPr>
          <p:cNvPr id="4" name="Image 3"/>
          <p:cNvPicPr>
            <a:picLocks noChangeAspect="1"/>
          </p:cNvPicPr>
          <p:nvPr/>
        </p:nvPicPr>
        <p:blipFill rotWithShape="1">
          <a:blip r:embed="rId2"/>
          <a:srcRect l="9242" t="14136" r="39923" b="17843"/>
          <a:stretch/>
        </p:blipFill>
        <p:spPr>
          <a:xfrm>
            <a:off x="1907704" y="1268760"/>
            <a:ext cx="6438236" cy="4845846"/>
          </a:xfrm>
          <a:prstGeom prst="rect">
            <a:avLst/>
          </a:prstGeom>
        </p:spPr>
      </p:pic>
      <p:pic>
        <p:nvPicPr>
          <p:cNvPr id="1026" name="Picture 2" descr="Logo URPS I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5589"/>
            <a:ext cx="1584176" cy="49019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099336" y="701901"/>
            <a:ext cx="4945328" cy="461665"/>
          </a:xfrm>
          <a:prstGeom prst="rect">
            <a:avLst/>
          </a:prstGeom>
          <a:noFill/>
        </p:spPr>
        <p:txBody>
          <a:bodyPr wrap="none" rtlCol="0">
            <a:spAutoFit/>
          </a:bodyPr>
          <a:lstStyle/>
          <a:p>
            <a:r>
              <a:rPr lang="fr-FR" sz="2400" b="1" dirty="0" smtClean="0">
                <a:latin typeface="Calibri" panose="020F0502020204030204" pitchFamily="34" charset="0"/>
              </a:rPr>
              <a:t>Contexte </a:t>
            </a:r>
            <a:r>
              <a:rPr lang="fr-FR" sz="2400" b="1" dirty="0">
                <a:latin typeface="Calibri" panose="020F0502020204030204" pitchFamily="34" charset="0"/>
              </a:rPr>
              <a:t>M</a:t>
            </a:r>
            <a:r>
              <a:rPr lang="fr-FR" sz="2400" b="1" dirty="0" smtClean="0">
                <a:latin typeface="Calibri" panose="020F0502020204030204" pitchFamily="34" charset="0"/>
              </a:rPr>
              <a:t>édecine d’Urgence et SNP</a:t>
            </a:r>
            <a:endParaRPr lang="fr-FR" sz="2400" b="1" dirty="0">
              <a:latin typeface="Calibri" panose="020F0502020204030204" pitchFamily="34" charset="0"/>
            </a:endParaRPr>
          </a:p>
        </p:txBody>
      </p:sp>
    </p:spTree>
    <p:extLst>
      <p:ext uri="{BB962C8B-B14F-4D97-AF65-F5344CB8AC3E}">
        <p14:creationId xmlns:p14="http://schemas.microsoft.com/office/powerpoint/2010/main" val="2073099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6</a:t>
            </a:fld>
            <a:endParaRPr lang="fr-F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235341" y="764083"/>
            <a:ext cx="8673319" cy="554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099336" y="701901"/>
            <a:ext cx="4945328" cy="461665"/>
          </a:xfrm>
          <a:prstGeom prst="rect">
            <a:avLst/>
          </a:prstGeom>
          <a:noFill/>
        </p:spPr>
        <p:txBody>
          <a:bodyPr wrap="none" rtlCol="0">
            <a:spAutoFit/>
          </a:bodyPr>
          <a:lstStyle/>
          <a:p>
            <a:r>
              <a:rPr lang="fr-FR" sz="2400" b="1" dirty="0" smtClean="0">
                <a:latin typeface="Calibri" panose="020F0502020204030204" pitchFamily="34" charset="0"/>
              </a:rPr>
              <a:t>Contexte </a:t>
            </a:r>
            <a:r>
              <a:rPr lang="fr-FR" sz="2400" b="1" dirty="0">
                <a:latin typeface="Calibri" panose="020F0502020204030204" pitchFamily="34" charset="0"/>
              </a:rPr>
              <a:t>M</a:t>
            </a:r>
            <a:r>
              <a:rPr lang="fr-FR" sz="2400" b="1" dirty="0" smtClean="0">
                <a:latin typeface="Calibri" panose="020F0502020204030204" pitchFamily="34" charset="0"/>
              </a:rPr>
              <a:t>édecine d’Urgence et SNP</a:t>
            </a:r>
            <a:endParaRPr lang="fr-FR" sz="2400" b="1" dirty="0">
              <a:latin typeface="Calibri" panose="020F0502020204030204" pitchFamily="34" charset="0"/>
            </a:endParaRPr>
          </a:p>
        </p:txBody>
      </p:sp>
    </p:spTree>
    <p:extLst>
      <p:ext uri="{BB962C8B-B14F-4D97-AF65-F5344CB8AC3E}">
        <p14:creationId xmlns:p14="http://schemas.microsoft.com/office/powerpoint/2010/main" val="3541256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28EAD7DB-6211-4558-A8EA-35643E07D7C2}" type="slidenum">
              <a:rPr lang="fr-FR" smtClean="0"/>
              <a:pPr>
                <a:defRPr/>
              </a:pPr>
              <a:t>7</a:t>
            </a:fld>
            <a:endParaRPr lang="fr-FR"/>
          </a:p>
        </p:txBody>
      </p:sp>
      <p:grpSp>
        <p:nvGrpSpPr>
          <p:cNvPr id="4" name="Groupe 3"/>
          <p:cNvGrpSpPr/>
          <p:nvPr/>
        </p:nvGrpSpPr>
        <p:grpSpPr>
          <a:xfrm>
            <a:off x="179512" y="1556792"/>
            <a:ext cx="4290462" cy="4565000"/>
            <a:chOff x="179512" y="1556792"/>
            <a:chExt cx="4290462" cy="45650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923" r="57632" b="14951"/>
            <a:stretch/>
          </p:blipFill>
          <p:spPr bwMode="auto">
            <a:xfrm>
              <a:off x="179512" y="1556792"/>
              <a:ext cx="4290462" cy="456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619672" y="2487379"/>
              <a:ext cx="1483098" cy="276999"/>
            </a:xfrm>
            <a:prstGeom prst="rect">
              <a:avLst/>
            </a:prstGeom>
            <a:noFill/>
          </p:spPr>
          <p:txBody>
            <a:bodyPr wrap="none" rtlCol="0">
              <a:spAutoFit/>
            </a:bodyPr>
            <a:lstStyle/>
            <a:p>
              <a:r>
                <a:rPr lang="fr-FR" sz="1200" b="1" dirty="0" smtClean="0">
                  <a:solidFill>
                    <a:srgbClr val="000000"/>
                  </a:solidFill>
                  <a:latin typeface="Calibri" panose="020F0502020204030204" pitchFamily="34" charset="0"/>
                </a:rPr>
                <a:t>6,4 millions &gt; 75 ans</a:t>
              </a:r>
              <a:endParaRPr lang="fr-FR" sz="1200" b="1" dirty="0">
                <a:solidFill>
                  <a:srgbClr val="000000"/>
                </a:solidFill>
                <a:latin typeface="Calibri" panose="020F0502020204030204" pitchFamily="34" charset="0"/>
              </a:endParaRPr>
            </a:p>
          </p:txBody>
        </p:sp>
      </p:grpSp>
      <p:grpSp>
        <p:nvGrpSpPr>
          <p:cNvPr id="5" name="Groupe 4"/>
          <p:cNvGrpSpPr/>
          <p:nvPr/>
        </p:nvGrpSpPr>
        <p:grpSpPr>
          <a:xfrm>
            <a:off x="4674160" y="1556792"/>
            <a:ext cx="4290328" cy="4580948"/>
            <a:chOff x="4674160" y="1556792"/>
            <a:chExt cx="4290328" cy="4580948"/>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561" r="57094" b="14137"/>
            <a:stretch/>
          </p:blipFill>
          <p:spPr bwMode="auto">
            <a:xfrm>
              <a:off x="4674160" y="1556792"/>
              <a:ext cx="4290328" cy="458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077775" y="2492896"/>
              <a:ext cx="1483098" cy="276999"/>
            </a:xfrm>
            <a:prstGeom prst="rect">
              <a:avLst/>
            </a:prstGeom>
            <a:noFill/>
          </p:spPr>
          <p:txBody>
            <a:bodyPr wrap="none" rtlCol="0">
              <a:spAutoFit/>
            </a:bodyPr>
            <a:lstStyle/>
            <a:p>
              <a:r>
                <a:rPr lang="fr-FR" sz="1200" b="1" dirty="0" smtClean="0">
                  <a:solidFill>
                    <a:srgbClr val="000000"/>
                  </a:solidFill>
                  <a:latin typeface="Calibri" panose="020F0502020204030204" pitchFamily="34" charset="0"/>
                </a:rPr>
                <a:t>8,6 millions &gt; 75 ans</a:t>
              </a:r>
              <a:endParaRPr lang="fr-FR" sz="1200" b="1" dirty="0">
                <a:solidFill>
                  <a:srgbClr val="000000"/>
                </a:solidFill>
                <a:latin typeface="Calibri" panose="020F0502020204030204" pitchFamily="34" charset="0"/>
              </a:endParaRPr>
            </a:p>
          </p:txBody>
        </p:sp>
      </p:grpSp>
      <p:sp>
        <p:nvSpPr>
          <p:cNvPr id="6" name="AutoShape 5" descr="Enquête de l'INSEE sur l'emploi, le chômage et l'inactivité ... - Caud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8" name="AutoShape 7" descr="Enquête de l'INSEE sur l'emploi, le chômage et l'inactivité ... - Caud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692696"/>
            <a:ext cx="1057701" cy="56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2757305" y="701747"/>
            <a:ext cx="3629391" cy="461665"/>
          </a:xfrm>
          <a:prstGeom prst="rect">
            <a:avLst/>
          </a:prstGeom>
          <a:noFill/>
        </p:spPr>
        <p:txBody>
          <a:bodyPr wrap="none" rtlCol="0">
            <a:spAutoFit/>
          </a:bodyPr>
          <a:lstStyle/>
          <a:p>
            <a:r>
              <a:rPr lang="fr-FR" sz="2400" b="1" dirty="0" smtClean="0">
                <a:solidFill>
                  <a:srgbClr val="000000"/>
                </a:solidFill>
                <a:latin typeface="Calibri" panose="020F0502020204030204" pitchFamily="34" charset="0"/>
              </a:rPr>
              <a:t>Pyramide des âges - France</a:t>
            </a:r>
            <a:endParaRPr lang="fr-FR" sz="2400" b="1" dirty="0">
              <a:solidFill>
                <a:srgbClr val="000000"/>
              </a:solidFill>
              <a:latin typeface="Calibri" panose="020F0502020204030204" pitchFamily="34" charset="0"/>
            </a:endParaRPr>
          </a:p>
        </p:txBody>
      </p:sp>
      <p:sp>
        <p:nvSpPr>
          <p:cNvPr id="10" name="ZoneTexte 9"/>
          <p:cNvSpPr txBox="1"/>
          <p:nvPr/>
        </p:nvSpPr>
        <p:spPr>
          <a:xfrm>
            <a:off x="1000510" y="3828204"/>
            <a:ext cx="7142981" cy="369332"/>
          </a:xfrm>
          <a:prstGeom prst="rect">
            <a:avLst/>
          </a:prstGeom>
          <a:solidFill>
            <a:schemeClr val="bg1"/>
          </a:solidFill>
        </p:spPr>
        <p:txBody>
          <a:bodyPr wrap="none" rtlCol="0">
            <a:spAutoFit/>
          </a:bodyPr>
          <a:lstStyle/>
          <a:p>
            <a:r>
              <a:rPr lang="fr-FR" dirty="0" smtClean="0">
                <a:solidFill>
                  <a:srgbClr val="000000"/>
                </a:solidFill>
                <a:latin typeface="Calibri" panose="020F0502020204030204" pitchFamily="34" charset="0"/>
              </a:rPr>
              <a:t>Une augmentation très significative de la population des personnes âgées</a:t>
            </a:r>
            <a:endParaRPr lang="fr-FR"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14339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besoin de coordination ...</a:t>
            </a:r>
            <a:endParaRPr lang="fr-FR" dirty="0"/>
          </a:p>
        </p:txBody>
      </p:sp>
      <p:sp>
        <p:nvSpPr>
          <p:cNvPr id="4" name="Espace réservé du numéro de diapositive 3"/>
          <p:cNvSpPr>
            <a:spLocks noGrp="1"/>
          </p:cNvSpPr>
          <p:nvPr>
            <p:ph type="sldNum" sz="quarter" idx="4"/>
          </p:nvPr>
        </p:nvSpPr>
        <p:spPr/>
        <p:txBody>
          <a:bodyPr/>
          <a:lstStyle/>
          <a:p>
            <a:fld id="{8A84E125-98CB-4B3E-B3CA-C0798A5FC077}" type="slidenum">
              <a:rPr lang="fr-FR" smtClean="0">
                <a:solidFill>
                  <a:srgbClr val="FFFFFF">
                    <a:lumMod val="50000"/>
                  </a:srgbClr>
                </a:solidFill>
              </a:rPr>
              <a:pPr/>
              <a:t>8</a:t>
            </a:fld>
            <a:endParaRPr lang="fr-FR" dirty="0">
              <a:solidFill>
                <a:srgbClr val="FFFFFF">
                  <a:lumMod val="5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46" y="1124744"/>
            <a:ext cx="8860541" cy="503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813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8074" y="1279054"/>
            <a:ext cx="5059110" cy="307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509120"/>
            <a:ext cx="2779611" cy="198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195736" y="87015"/>
            <a:ext cx="6711004" cy="923330"/>
          </a:xfrm>
          <a:prstGeom prst="rect">
            <a:avLst/>
          </a:prstGeom>
          <a:noFill/>
        </p:spPr>
        <p:txBody>
          <a:bodyPr wrap="none" rtlCol="0">
            <a:spAutoFit/>
          </a:bodyPr>
          <a:lstStyle/>
          <a:p>
            <a:r>
              <a:rPr lang="fr-FR" dirty="0" smtClean="0">
                <a:solidFill>
                  <a:srgbClr val="000000"/>
                </a:solidFill>
              </a:rPr>
              <a:t>En 2019, un projet de collaboration ville-hôpital est déposé auprès </a:t>
            </a:r>
          </a:p>
          <a:p>
            <a:r>
              <a:rPr lang="fr-FR" dirty="0">
                <a:solidFill>
                  <a:srgbClr val="000000"/>
                </a:solidFill>
              </a:rPr>
              <a:t>d</a:t>
            </a:r>
            <a:r>
              <a:rPr lang="fr-FR" dirty="0" smtClean="0">
                <a:solidFill>
                  <a:srgbClr val="000000"/>
                </a:solidFill>
              </a:rPr>
              <a:t>e l’ARS </a:t>
            </a:r>
            <a:r>
              <a:rPr lang="fr-FR" dirty="0" err="1" smtClean="0">
                <a:solidFill>
                  <a:srgbClr val="000000"/>
                </a:solidFill>
              </a:rPr>
              <a:t>IdF</a:t>
            </a:r>
            <a:r>
              <a:rPr lang="fr-FR" dirty="0" smtClean="0">
                <a:solidFill>
                  <a:srgbClr val="000000"/>
                </a:solidFill>
              </a:rPr>
              <a:t> dans le cadre d’un article 51. Ce projet est centré sur</a:t>
            </a:r>
          </a:p>
          <a:p>
            <a:r>
              <a:rPr lang="fr-FR" dirty="0">
                <a:solidFill>
                  <a:srgbClr val="000000"/>
                </a:solidFill>
              </a:rPr>
              <a:t>l</a:t>
            </a:r>
            <a:r>
              <a:rPr lang="fr-FR" dirty="0" smtClean="0">
                <a:solidFill>
                  <a:srgbClr val="000000"/>
                </a:solidFill>
              </a:rPr>
              <a:t>e patient et son parcours.</a:t>
            </a:r>
            <a:endParaRPr lang="fr-FR" dirty="0">
              <a:solidFill>
                <a:srgbClr val="000000"/>
              </a:solidFill>
            </a:endParaRPr>
          </a:p>
        </p:txBody>
      </p:sp>
      <p:sp>
        <p:nvSpPr>
          <p:cNvPr id="3" name="ZoneTexte 2"/>
          <p:cNvSpPr txBox="1"/>
          <p:nvPr/>
        </p:nvSpPr>
        <p:spPr>
          <a:xfrm>
            <a:off x="6948264" y="1305322"/>
            <a:ext cx="1765227" cy="369332"/>
          </a:xfrm>
          <a:prstGeom prst="rect">
            <a:avLst/>
          </a:prstGeom>
          <a:noFill/>
        </p:spPr>
        <p:txBody>
          <a:bodyPr wrap="none" rtlCol="0">
            <a:spAutoFit/>
          </a:bodyPr>
          <a:lstStyle/>
          <a:p>
            <a:r>
              <a:rPr lang="fr-FR" dirty="0" smtClean="0">
                <a:solidFill>
                  <a:srgbClr val="000000"/>
                </a:solidFill>
              </a:rPr>
              <a:t>Novembre 2019</a:t>
            </a:r>
            <a:endParaRPr lang="fr-FR" dirty="0">
              <a:solidFill>
                <a:srgbClr val="000000"/>
              </a:solidFill>
            </a:endParaRPr>
          </a:p>
        </p:txBody>
      </p:sp>
    </p:spTree>
    <p:extLst>
      <p:ext uri="{BB962C8B-B14F-4D97-AF65-F5344CB8AC3E}">
        <p14:creationId xmlns:p14="http://schemas.microsoft.com/office/powerpoint/2010/main" val="3259752666"/>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Masque powerpoint pour présentation">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3">
      <a:dk1>
        <a:srgbClr val="000000"/>
      </a:dk1>
      <a:lt1>
        <a:srgbClr val="FFFFFF"/>
      </a:lt1>
      <a:dk2>
        <a:srgbClr val="000000"/>
      </a:dk2>
      <a:lt2>
        <a:srgbClr val="551B7E"/>
      </a:lt2>
      <a:accent1>
        <a:srgbClr val="CB5000"/>
      </a:accent1>
      <a:accent2>
        <a:srgbClr val="E1A200"/>
      </a:accent2>
      <a:accent3>
        <a:srgbClr val="FFFFFF"/>
      </a:accent3>
      <a:accent4>
        <a:srgbClr val="000000"/>
      </a:accent4>
      <a:accent5>
        <a:srgbClr val="E2B3AA"/>
      </a:accent5>
      <a:accent6>
        <a:srgbClr val="CC9200"/>
      </a:accent6>
      <a:hlink>
        <a:srgbClr val="009ADE"/>
      </a:hlink>
      <a:folHlink>
        <a:srgbClr val="64A137"/>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2500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551B7E"/>
        </a:lt2>
        <a:accent1>
          <a:srgbClr val="CB5000"/>
        </a:accent1>
        <a:accent2>
          <a:srgbClr val="E1A200"/>
        </a:accent2>
        <a:accent3>
          <a:srgbClr val="FFFFFF"/>
        </a:accent3>
        <a:accent4>
          <a:srgbClr val="000000"/>
        </a:accent4>
        <a:accent5>
          <a:srgbClr val="E2B3AA"/>
        </a:accent5>
        <a:accent6>
          <a:srgbClr val="CC9200"/>
        </a:accent6>
        <a:hlink>
          <a:srgbClr val="009ADE"/>
        </a:hlink>
        <a:folHlink>
          <a:srgbClr val="64A13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CHV 2020">
  <a:themeElements>
    <a:clrScheme name="Personnalisé 10">
      <a:dk1>
        <a:srgbClr val="7FCAFF"/>
      </a:dk1>
      <a:lt1>
        <a:srgbClr val="FFFFFF"/>
      </a:lt1>
      <a:dk2>
        <a:srgbClr val="7C9BA5"/>
      </a:dk2>
      <a:lt2>
        <a:srgbClr val="C1D0CA"/>
      </a:lt2>
      <a:accent1>
        <a:srgbClr val="BCBF9B"/>
      </a:accent1>
      <a:accent2>
        <a:srgbClr val="FFC000"/>
      </a:accent2>
      <a:accent3>
        <a:srgbClr val="005390"/>
      </a:accent3>
      <a:accent4>
        <a:srgbClr val="C61B1B"/>
      </a:accent4>
      <a:accent5>
        <a:srgbClr val="E26F08"/>
      </a:accent5>
      <a:accent6>
        <a:srgbClr val="8D35D1"/>
      </a:accent6>
      <a:hlink>
        <a:srgbClr val="ECBF0B"/>
      </a:hlink>
      <a:folHlink>
        <a:srgbClr val="F4E5A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Thème CHV 2020" id="{24F7DACD-3AC2-4C3A-AF02-58D930B1B67B}" vid="{CAFBB517-4ADE-49B5-A712-7B39187F8CC1}"/>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8069</TotalTime>
  <Words>1134</Words>
  <Application>Microsoft Office PowerPoint</Application>
  <PresentationFormat>Affichage à l'écran (4:3)</PresentationFormat>
  <Paragraphs>178</Paragraphs>
  <Slides>25</Slides>
  <Notes>0</Notes>
  <HiddenSlides>0</HiddenSlides>
  <MMClips>0</MMClips>
  <ScaleCrop>false</ScaleCrop>
  <HeadingPairs>
    <vt:vector size="4" baseType="variant">
      <vt:variant>
        <vt:lpstr>Thème</vt:lpstr>
      </vt:variant>
      <vt:variant>
        <vt:i4>4</vt:i4>
      </vt:variant>
      <vt:variant>
        <vt:lpstr>Titres des diapositives</vt:lpstr>
      </vt:variant>
      <vt:variant>
        <vt:i4>25</vt:i4>
      </vt:variant>
    </vt:vector>
  </HeadingPairs>
  <TitlesOfParts>
    <vt:vector size="29" baseType="lpstr">
      <vt:lpstr>Masque powerpoint pour présentation</vt:lpstr>
      <vt:lpstr>blank</vt:lpstr>
      <vt:lpstr>1_Thème Office</vt:lpstr>
      <vt:lpstr>2_Thème CHV 2020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besoin de coordination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RICHARD Olivier</dc:creator>
  <cp:lastModifiedBy>RICHARD Olivier</cp:lastModifiedBy>
  <cp:revision>421</cp:revision>
  <cp:lastPrinted>2021-03-07T15:23:47Z</cp:lastPrinted>
  <dcterms:created xsi:type="dcterms:W3CDTF">2013-12-26T15:43:35Z</dcterms:created>
  <dcterms:modified xsi:type="dcterms:W3CDTF">2022-03-21T08:19:10Z</dcterms:modified>
</cp:coreProperties>
</file>